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2"/>
  </p:notesMasterIdLst>
  <p:sldIdLst>
    <p:sldId id="299"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2" r:id="rId23"/>
    <p:sldId id="323" r:id="rId24"/>
    <p:sldId id="324" r:id="rId25"/>
    <p:sldId id="325" r:id="rId26"/>
    <p:sldId id="326" r:id="rId27"/>
    <p:sldId id="327" r:id="rId28"/>
    <p:sldId id="328" r:id="rId29"/>
    <p:sldId id="330" r:id="rId30"/>
    <p:sldId id="331" r:id="rId31"/>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FFFF"/>
    <a:srgbClr val="FF9933"/>
    <a:srgbClr val="336699"/>
    <a:srgbClr val="336600"/>
    <a:srgbClr val="538610"/>
    <a:srgbClr val="146D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4737" autoAdjust="0"/>
  </p:normalViewPr>
  <p:slideViewPr>
    <p:cSldViewPr>
      <p:cViewPr varScale="1">
        <p:scale>
          <a:sx n="44" d="100"/>
          <a:sy n="44" d="100"/>
        </p:scale>
        <p:origin x="-123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E0A6454A-AA56-480C-B69F-8832F50AF5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p:txBody>
          <a:bodyPr/>
          <a:lstStyle/>
          <a:p>
            <a:pPr>
              <a:defRPr/>
            </a:pPr>
            <a:fld id="{04A91B7C-FE73-4DC9-8312-89599C8007C3}"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BEDE681B-F979-4C8D-8A71-6E2A5AEB5D96}" type="slidenum">
              <a:rPr lang="en-US" smtClean="0">
                <a:cs typeface="Times New Roman" pitchFamily="18" charset="0"/>
              </a:rPr>
              <a:pPr/>
              <a:t>21</a:t>
            </a:fld>
            <a:endParaRPr lang="en-US" smtClean="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F60663B9-7684-471D-933D-E98E1DE3CC13}" type="slidenum">
              <a:rPr lang="en-US" smtClean="0">
                <a:cs typeface="Times New Roman" pitchFamily="18" charset="0"/>
              </a:rPr>
              <a:pPr/>
              <a:t>22</a:t>
            </a:fld>
            <a:endParaRPr lang="en-US" smtClean="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16B23805-1BAB-4C52-9304-951D4DEB7EFE}" type="slidenum">
              <a:rPr lang="en-US" smtClean="0">
                <a:cs typeface="Times New Roman" pitchFamily="18" charset="0"/>
              </a:rPr>
              <a:pPr/>
              <a:t>24</a:t>
            </a:fld>
            <a:endParaRPr lang="en-US" smtClean="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A066C3CB-4467-4769-9F0B-6D56CBA51B17}" type="slidenum">
              <a:rPr lang="en-US" smtClean="0">
                <a:cs typeface="Times New Roman" pitchFamily="18" charset="0"/>
              </a:rPr>
              <a:pPr/>
              <a:t>25</a:t>
            </a:fld>
            <a:endParaRPr lang="en-US" smtClean="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noFill/>
        </p:spPr>
        <p:txBody>
          <a:bodyPr/>
          <a:lstStyle/>
          <a:p>
            <a:fld id="{2B1857FF-70E6-4185-B3D7-D059D62F6337}" type="slidenum">
              <a:rPr lang="en-US" smtClean="0">
                <a:cs typeface="Times New Roman" pitchFamily="18" charset="0"/>
              </a:rPr>
              <a:pPr/>
              <a:t>2</a:t>
            </a:fld>
            <a:endParaRPr lang="en-US" smtClean="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F7A14785-90F8-4B5D-9727-6A70B216E3E1}" type="slidenum">
              <a:rPr lang="en-US" smtClean="0">
                <a:cs typeface="Times New Roman" pitchFamily="18" charset="0"/>
              </a:rPr>
              <a:pPr/>
              <a:t>9</a:t>
            </a:fld>
            <a:endParaRPr lang="en-US" smtClean="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7B6506D9-96F4-4121-B849-7524CAFE7B5A}" type="slidenum">
              <a:rPr lang="en-US" smtClean="0">
                <a:cs typeface="Times New Roman" pitchFamily="18" charset="0"/>
              </a:rPr>
              <a:pPr/>
              <a:t>10</a:t>
            </a:fld>
            <a:endParaRPr lang="en-US" smtClean="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235B0B19-F7F3-4503-BBA4-5AF3CB205D4C}" type="slidenum">
              <a:rPr lang="en-US" smtClean="0">
                <a:cs typeface="Times New Roman" pitchFamily="18" charset="0"/>
              </a:rPr>
              <a:pPr/>
              <a:t>12</a:t>
            </a:fld>
            <a:endParaRPr lang="en-US" smtClean="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C668AEB7-1377-4AEE-9319-7C285F3243F2}" type="slidenum">
              <a:rPr lang="en-US" smtClean="0">
                <a:cs typeface="Times New Roman" pitchFamily="18" charset="0"/>
              </a:rPr>
              <a:pPr/>
              <a:t>14</a:t>
            </a:fld>
            <a:endParaRPr lang="en-US" smtClean="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F7F8DBE7-3C83-43A2-81F3-744F1AA0FA21}" type="slidenum">
              <a:rPr lang="en-US" smtClean="0">
                <a:cs typeface="Times New Roman" pitchFamily="18" charset="0"/>
              </a:rPr>
              <a:pPr/>
              <a:t>17</a:t>
            </a:fld>
            <a:endParaRPr lang="en-US" smtClean="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9D4922F6-A80A-4A9E-942B-50BA5D698A00}" type="slidenum">
              <a:rPr lang="en-US" smtClean="0">
                <a:cs typeface="Times New Roman" pitchFamily="18" charset="0"/>
              </a:rPr>
              <a:pPr/>
              <a:t>18</a:t>
            </a:fld>
            <a:endParaRPr lang="en-US" smtClean="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DA4E8FA7-6808-4FAC-A010-AE8FD0458EAE}" type="slidenum">
              <a:rPr lang="en-US" smtClean="0">
                <a:cs typeface="Times New Roman" pitchFamily="18" charset="0"/>
              </a:rPr>
              <a:pPr/>
              <a:t>20</a:t>
            </a:fld>
            <a:endParaRPr lang="en-US" smtClean="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Rectangle 3"/>
          <p:cNvSpPr>
            <a:spLocks noChangeArrowheads="1"/>
          </p:cNvSpPr>
          <p:nvPr userDrawn="1"/>
        </p:nvSpPr>
        <p:spPr bwMode="auto">
          <a:xfrm>
            <a:off x="0" y="0"/>
            <a:ext cx="9144000" cy="2133600"/>
          </a:xfrm>
          <a:prstGeom prst="rect">
            <a:avLst/>
          </a:prstGeom>
          <a:solidFill>
            <a:srgbClr val="527171">
              <a:alpha val="90000"/>
            </a:srgbClr>
          </a:solidFill>
          <a:ln w="0">
            <a:noFill/>
            <a:miter lim="800000"/>
            <a:headEnd/>
            <a:tailEnd/>
          </a:ln>
        </p:spPr>
        <p:txBody>
          <a:bodyPr wrap="none" anchor="ctr"/>
          <a:lstStyle/>
          <a:p>
            <a:pPr>
              <a:defRPr/>
            </a:pPr>
            <a:endParaRPr lang="en-US">
              <a:solidFill>
                <a:srgbClr val="000000"/>
              </a:solidFill>
            </a:endParaRPr>
          </a:p>
        </p:txBody>
      </p:sp>
      <p:sp>
        <p:nvSpPr>
          <p:cNvPr id="7" name="Title 1"/>
          <p:cNvSpPr>
            <a:spLocks/>
          </p:cNvSpPr>
          <p:nvPr userDrawn="1"/>
        </p:nvSpPr>
        <p:spPr bwMode="auto">
          <a:xfrm>
            <a:off x="1828800" y="533400"/>
            <a:ext cx="7315200" cy="609600"/>
          </a:xfrm>
          <a:prstGeom prst="rect">
            <a:avLst/>
          </a:prstGeom>
          <a:solidFill>
            <a:srgbClr val="336600"/>
          </a:solidFill>
          <a:ln w="9525">
            <a:noFill/>
            <a:miter lim="800000"/>
            <a:headEnd/>
            <a:tailEnd/>
          </a:ln>
        </p:spPr>
        <p:txBody>
          <a:bodyPr anchor="ctr"/>
          <a:lstStyle/>
          <a:p>
            <a:pPr eaLnBrk="0" hangingPunct="0">
              <a:defRPr/>
            </a:pPr>
            <a:endParaRPr lang="en-US" sz="3000" b="1">
              <a:solidFill>
                <a:srgbClr val="660066"/>
              </a:solidFill>
            </a:endParaRPr>
          </a:p>
        </p:txBody>
      </p:sp>
      <p:sp>
        <p:nvSpPr>
          <p:cNvPr id="21515" name="Rectangle 11"/>
          <p:cNvSpPr>
            <a:spLocks noGrp="1" noChangeArrowheads="1"/>
          </p:cNvSpPr>
          <p:nvPr>
            <p:ph type="ctrTitle"/>
          </p:nvPr>
        </p:nvSpPr>
        <p:spPr>
          <a:xfrm>
            <a:off x="1828800" y="533400"/>
            <a:ext cx="7315200" cy="609600"/>
          </a:xfrm>
          <a:solidFill>
            <a:schemeClr val="accent6">
              <a:lumMod val="75000"/>
            </a:schemeClr>
          </a:solidFill>
        </p:spPr>
        <p:txBody>
          <a:bodyPr/>
          <a:lstStyle>
            <a:lvl1pPr>
              <a:defRPr sz="3600">
                <a:solidFill>
                  <a:srgbClr val="FF9933"/>
                </a:solidFill>
                <a:latin typeface="Arial" pitchFamily="34" charset="0"/>
                <a:cs typeface="Arial" pitchFamily="34" charset="0"/>
              </a:defRPr>
            </a:lvl1pPr>
          </a:lstStyle>
          <a:p>
            <a:r>
              <a:rPr lang="en-US" dirty="0" smtClean="0"/>
              <a:t>Click to edit Master title style</a:t>
            </a:r>
            <a:endParaRPr lang="en-US" dirty="0"/>
          </a:p>
        </p:txBody>
      </p:sp>
      <p:sp>
        <p:nvSpPr>
          <p:cNvPr id="21516" name="Rectangle 12"/>
          <p:cNvSpPr>
            <a:spLocks noGrp="1" noChangeArrowheads="1"/>
          </p:cNvSpPr>
          <p:nvPr>
            <p:ph type="subTitle" idx="1"/>
          </p:nvPr>
        </p:nvSpPr>
        <p:spPr>
          <a:xfrm>
            <a:off x="1828800" y="1219200"/>
            <a:ext cx="7315200" cy="609600"/>
          </a:xfrm>
        </p:spPr>
        <p:txBody>
          <a:bodyPr anchor="ctr"/>
          <a:lstStyle>
            <a:lvl1pPr marL="0" indent="0" algn="l">
              <a:buFont typeface="Wingdings" pitchFamily="2" charset="2"/>
              <a:buNone/>
              <a:defRPr sz="3600">
                <a:solidFill>
                  <a:srgbClr val="FFFFFF"/>
                </a:solidFill>
              </a:defRPr>
            </a:lvl1pPr>
          </a:lstStyle>
          <a:p>
            <a:r>
              <a:rPr lang="en-US" smtClean="0"/>
              <a:t>Click to edit Master subtitle style</a:t>
            </a:r>
            <a:endParaRPr lang="en-US" dirty="0"/>
          </a:p>
        </p:txBody>
      </p:sp>
      <p:sp>
        <p:nvSpPr>
          <p:cNvPr id="21" name="Text Placeholder 20"/>
          <p:cNvSpPr>
            <a:spLocks noGrp="1"/>
          </p:cNvSpPr>
          <p:nvPr>
            <p:ph type="body" sz="quarter" idx="10"/>
          </p:nvPr>
        </p:nvSpPr>
        <p:spPr>
          <a:xfrm>
            <a:off x="1600200" y="2286000"/>
            <a:ext cx="7391400" cy="3962400"/>
          </a:xfrm>
        </p:spPr>
        <p:txBody>
          <a:bodyPr/>
          <a:lstStyle>
            <a:lvl1pPr>
              <a:buNone/>
              <a:defRPr sz="2400" b="0">
                <a:solidFill>
                  <a:srgbClr val="660066"/>
                </a:solidFill>
                <a:latin typeface="Times New Roman" pitchFamily="18" charset="0"/>
                <a:cs typeface="Times New Roman" pitchFamily="18" charset="0"/>
              </a:defRPr>
            </a:lvl1pPr>
            <a:lvl2pPr>
              <a:buClr>
                <a:schemeClr val="tx1">
                  <a:lumMod val="95000"/>
                  <a:lumOff val="5000"/>
                </a:schemeClr>
              </a:buClr>
              <a:buSzPct val="100000"/>
              <a:defRPr sz="1800">
                <a:solidFill>
                  <a:schemeClr val="tx1"/>
                </a:solidFill>
              </a:defRPr>
            </a:lvl2pPr>
            <a:lvl3pPr>
              <a:buClr>
                <a:schemeClr val="tx1">
                  <a:lumMod val="95000"/>
                  <a:lumOff val="5000"/>
                </a:schemeClr>
              </a:buClr>
              <a:buSzPct val="100000"/>
              <a:defRPr sz="1600"/>
            </a:lvl3pPr>
            <a:lvl4pPr>
              <a:buClr>
                <a:schemeClr val="tx1">
                  <a:lumMod val="95000"/>
                  <a:lumOff val="5000"/>
                </a:schemeClr>
              </a:buClr>
              <a:defRPr sz="1200"/>
            </a:lvl4pPr>
            <a:lvl5pPr>
              <a:buClr>
                <a:schemeClr val="tx1">
                  <a:lumMod val="95000"/>
                  <a:lumOff val="5000"/>
                </a:schemeClr>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1"/>
          </p:nvPr>
        </p:nvSpPr>
        <p:spPr>
          <a:xfrm>
            <a:off x="0" y="6400800"/>
            <a:ext cx="685800" cy="457200"/>
          </a:xfrm>
          <a:prstGeom prst="rect">
            <a:avLst/>
          </a:prstGeom>
        </p:spPr>
        <p:txBody>
          <a:bodyPr/>
          <a:lstStyle>
            <a:lvl1pPr>
              <a:defRPr>
                <a:solidFill>
                  <a:srgbClr val="000000"/>
                </a:solidFill>
                <a:cs typeface="+mn-cs"/>
              </a:defRPr>
            </a:lvl1pPr>
          </a:lstStyle>
          <a:p>
            <a:pPr>
              <a:defRPr/>
            </a:pPr>
            <a:fld id="{BA6EAD21-52C8-46EE-8980-C772E7E6DD4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srcRect/>
          <a:stretch>
            <a:fillRect/>
          </a:stretch>
        </p:blipFill>
        <p:spPr bwMode="auto">
          <a:xfrm>
            <a:off x="0" y="806450"/>
            <a:ext cx="9144000" cy="33655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r="50000"/>
          <a:stretch>
            <a:fillRect/>
          </a:stretch>
        </p:blipFill>
        <p:spPr bwMode="auto">
          <a:xfrm>
            <a:off x="0" y="1143000"/>
            <a:ext cx="685800" cy="5715000"/>
          </a:xfrm>
          <a:prstGeom prst="rect">
            <a:avLst/>
          </a:prstGeom>
          <a:noFill/>
          <a:ln w="9525">
            <a:noFill/>
            <a:miter lim="800000"/>
            <a:headEnd/>
            <a:tailEnd/>
          </a:ln>
        </p:spPr>
      </p:pic>
      <p:pic>
        <p:nvPicPr>
          <p:cNvPr id="6" name="Picture 3"/>
          <p:cNvPicPr>
            <a:picLocks noChangeAspect="1" noChangeArrowheads="1"/>
          </p:cNvPicPr>
          <p:nvPr userDrawn="1"/>
        </p:nvPicPr>
        <p:blipFill>
          <a:blip r:embed="rId4" cstate="print"/>
          <a:srcRect/>
          <a:stretch>
            <a:fillRect/>
          </a:stretch>
        </p:blipFill>
        <p:spPr bwMode="auto">
          <a:xfrm>
            <a:off x="0" y="0"/>
            <a:ext cx="9144000" cy="806450"/>
          </a:xfrm>
          <a:prstGeom prst="rect">
            <a:avLst/>
          </a:prstGeom>
          <a:noFill/>
          <a:ln w="9525">
            <a:noFill/>
            <a:miter lim="800000"/>
            <a:headEnd/>
            <a:tailEnd/>
          </a:ln>
        </p:spPr>
      </p:pic>
      <p:sp>
        <p:nvSpPr>
          <p:cNvPr id="7" name="TextBox 1"/>
          <p:cNvSpPr txBox="1">
            <a:spLocks noChangeArrowheads="1"/>
          </p:cNvSpPr>
          <p:nvPr/>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solidFill>
                  <a:srgbClr val="000000"/>
                </a:solidFill>
                <a:cs typeface="+mn-cs"/>
              </a:defRPr>
            </a:lvl1pPr>
          </a:lstStyle>
          <a:p>
            <a:pPr>
              <a:defRPr/>
            </a:pPr>
            <a:fld id="{9541C61A-D611-4CD1-8525-3978C4A94B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ok cov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10526"/>
          <a:stretch>
            <a:fillRect/>
          </a:stretch>
        </p:blipFill>
        <p:spPr bwMode="auto">
          <a:xfrm>
            <a:off x="0" y="3276600"/>
            <a:ext cx="1447800" cy="3581400"/>
          </a:xfrm>
          <a:prstGeom prst="rect">
            <a:avLst/>
          </a:prstGeom>
          <a:noFill/>
          <a:ln w="9525">
            <a:noFill/>
            <a:miter lim="800000"/>
            <a:headEnd/>
            <a:tailEnd/>
          </a:ln>
        </p:spPr>
      </p:pic>
      <p:pic>
        <p:nvPicPr>
          <p:cNvPr id="3" name="Picture 3"/>
          <p:cNvPicPr>
            <a:picLocks noChangeAspect="1" noChangeArrowheads="1"/>
          </p:cNvPicPr>
          <p:nvPr userDrawn="1"/>
        </p:nvPicPr>
        <p:blipFill>
          <a:blip r:embed="rId3" cstate="print"/>
          <a:srcRect/>
          <a:stretch>
            <a:fillRect/>
          </a:stretch>
        </p:blipFill>
        <p:spPr bwMode="auto">
          <a:xfrm>
            <a:off x="0" y="0"/>
            <a:ext cx="9144000" cy="3276600"/>
          </a:xfrm>
          <a:prstGeom prst="rect">
            <a:avLst/>
          </a:prstGeom>
          <a:noFill/>
          <a:ln w="9525">
            <a:noFill/>
            <a:miter lim="800000"/>
            <a:headEnd/>
            <a:tailEnd/>
          </a:ln>
        </p:spPr>
      </p:pic>
      <p:sp>
        <p:nvSpPr>
          <p:cNvPr id="4" name="TextBox 3"/>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solidFill>
                <a:srgbClr val="000000"/>
              </a:solidFill>
            </a:endParaRPr>
          </a:p>
        </p:txBody>
      </p:sp>
      <p:sp>
        <p:nvSpPr>
          <p:cNvPr id="5" name="Text Box 3"/>
          <p:cNvSpPr txBox="1">
            <a:spLocks noChangeArrowheads="1"/>
          </p:cNvSpPr>
          <p:nvPr userDrawn="1"/>
        </p:nvSpPr>
        <p:spPr bwMode="auto">
          <a:xfrm>
            <a:off x="0" y="609600"/>
            <a:ext cx="9144000" cy="13112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defRPr/>
            </a:pPr>
            <a:r>
              <a:rPr lang="en-US" sz="4000" dirty="0" smtClean="0">
                <a:solidFill>
                  <a:srgbClr val="FFFFE1"/>
                </a:solidFill>
                <a:latin typeface="Times New Roman" pitchFamily="18" charset="0"/>
              </a:rPr>
              <a:t>International Financial Management </a:t>
            </a:r>
          </a:p>
          <a:p>
            <a:pPr algn="ctr" eaLnBrk="1" hangingPunct="1">
              <a:defRPr/>
            </a:pPr>
            <a:r>
              <a:rPr lang="en-US" sz="4000" dirty="0" smtClean="0">
                <a:solidFill>
                  <a:srgbClr val="FFFFE1"/>
                </a:solidFill>
                <a:latin typeface="Times New Roman" pitchFamily="18" charset="0"/>
              </a:rPr>
              <a:t>11</a:t>
            </a:r>
            <a:r>
              <a:rPr lang="en-US" sz="4000" baseline="30000" dirty="0" smtClean="0">
                <a:solidFill>
                  <a:srgbClr val="FFFFE1"/>
                </a:solidFill>
                <a:latin typeface="Times New Roman" pitchFamily="18" charset="0"/>
              </a:rPr>
              <a:t>th</a:t>
            </a:r>
            <a:r>
              <a:rPr lang="en-US" sz="4000" dirty="0" smtClean="0">
                <a:solidFill>
                  <a:srgbClr val="FFFFE1"/>
                </a:solidFill>
                <a:latin typeface="Times New Roman" pitchFamily="18" charset="0"/>
              </a:rPr>
              <a:t> Edition</a:t>
            </a:r>
            <a:endParaRPr lang="en-US" dirty="0" smtClean="0">
              <a:solidFill>
                <a:srgbClr val="000000"/>
              </a:solidFill>
            </a:endParaRPr>
          </a:p>
        </p:txBody>
      </p:sp>
      <p:grpSp>
        <p:nvGrpSpPr>
          <p:cNvPr id="6" name="Group 6"/>
          <p:cNvGrpSpPr>
            <a:grpSpLocks/>
          </p:cNvGrpSpPr>
          <p:nvPr userDrawn="1"/>
        </p:nvGrpSpPr>
        <p:grpSpPr bwMode="auto">
          <a:xfrm>
            <a:off x="3581400" y="2259013"/>
            <a:ext cx="5562600" cy="484187"/>
            <a:chOff x="3581400" y="2259238"/>
            <a:chExt cx="5562600" cy="483962"/>
          </a:xfrm>
        </p:grpSpPr>
        <p:pic>
          <p:nvPicPr>
            <p:cNvPr id="7" name="Picture 3" descr="by Jeff Madura&#10;"/>
            <p:cNvPicPr>
              <a:picLocks noChangeAspect="1" noChangeArrowheads="1"/>
            </p:cNvPicPr>
            <p:nvPr userDrawn="1"/>
          </p:nvPicPr>
          <p:blipFill>
            <a:blip r:embed="rId4" cstate="print"/>
            <a:srcRect/>
            <a:stretch>
              <a:fillRect/>
            </a:stretch>
          </p:blipFill>
          <p:spPr bwMode="auto">
            <a:xfrm>
              <a:off x="3581400" y="2259238"/>
              <a:ext cx="5562600" cy="483962"/>
            </a:xfrm>
            <a:prstGeom prst="rect">
              <a:avLst/>
            </a:prstGeom>
            <a:noFill/>
            <a:ln w="9525">
              <a:noFill/>
              <a:miter lim="800000"/>
              <a:headEnd/>
              <a:tailEnd/>
            </a:ln>
          </p:spPr>
        </p:pic>
        <p:sp>
          <p:nvSpPr>
            <p:cNvPr id="8" name="Rectangle 7"/>
            <p:cNvSpPr>
              <a:spLocks noChangeArrowheads="1"/>
            </p:cNvSpPr>
            <p:nvPr userDrawn="1"/>
          </p:nvSpPr>
          <p:spPr bwMode="auto">
            <a:xfrm>
              <a:off x="3665538" y="2259238"/>
              <a:ext cx="2355850" cy="461747"/>
            </a:xfrm>
            <a:prstGeom prst="rect">
              <a:avLst/>
            </a:prstGeom>
            <a:noFill/>
            <a:ln w="9525">
              <a:noFill/>
              <a:miter lim="800000"/>
              <a:headEnd/>
              <a:tailEnd/>
            </a:ln>
          </p:spPr>
          <p:txBody>
            <a:bodyPr wrap="none">
              <a:spAutoFit/>
            </a:bodyPr>
            <a:lstStyle/>
            <a:p>
              <a:pPr>
                <a:defRPr/>
              </a:pPr>
              <a:r>
                <a:rPr lang="en-US" sz="2400" b="1">
                  <a:solidFill>
                    <a:srgbClr val="FFFFE1"/>
                  </a:solidFill>
                </a:rPr>
                <a:t>by Jeff Madura</a:t>
              </a:r>
              <a:endParaRPr lang="en-US" sz="2400">
                <a:solidFill>
                  <a:srgbClr val="000000"/>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a:solidFill>
            <a:srgbClr val="660066"/>
          </a:solidFill>
          <a:latin typeface="Arial" charset="0"/>
          <a:ea typeface="+mj-ea"/>
          <a:cs typeface="+mj-cs"/>
        </a:defRPr>
      </a:lvl1pPr>
      <a:lvl2pPr algn="l" rtl="0" eaLnBrk="0" fontAlgn="base" hangingPunct="0">
        <a:spcBef>
          <a:spcPct val="0"/>
        </a:spcBef>
        <a:spcAft>
          <a:spcPct val="0"/>
        </a:spcAft>
        <a:defRPr sz="2200" b="1">
          <a:solidFill>
            <a:srgbClr val="660066"/>
          </a:solidFill>
          <a:latin typeface="Arial" charset="0"/>
        </a:defRPr>
      </a:lvl2pPr>
      <a:lvl3pPr algn="l" rtl="0" eaLnBrk="0" fontAlgn="base" hangingPunct="0">
        <a:spcBef>
          <a:spcPct val="0"/>
        </a:spcBef>
        <a:spcAft>
          <a:spcPct val="0"/>
        </a:spcAft>
        <a:defRPr sz="2200" b="1">
          <a:solidFill>
            <a:srgbClr val="660066"/>
          </a:solidFill>
          <a:latin typeface="Arial" charset="0"/>
        </a:defRPr>
      </a:lvl3pPr>
      <a:lvl4pPr algn="l" rtl="0" eaLnBrk="0" fontAlgn="base" hangingPunct="0">
        <a:spcBef>
          <a:spcPct val="0"/>
        </a:spcBef>
        <a:spcAft>
          <a:spcPct val="0"/>
        </a:spcAft>
        <a:defRPr sz="2200" b="1">
          <a:solidFill>
            <a:srgbClr val="660066"/>
          </a:solidFill>
          <a:latin typeface="Arial" charset="0"/>
        </a:defRPr>
      </a:lvl4pPr>
      <a:lvl5pPr algn="l" rtl="0" eaLnBrk="0" fontAlgn="base" hangingPunct="0">
        <a:spcBef>
          <a:spcPct val="0"/>
        </a:spcBef>
        <a:spcAft>
          <a:spcPct val="0"/>
        </a:spcAft>
        <a:defRPr sz="2200" b="1">
          <a:solidFill>
            <a:srgbClr val="660066"/>
          </a:solidFill>
          <a:latin typeface="Arial"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4294967295"/>
          </p:nvPr>
        </p:nvSpPr>
        <p:spPr bwMode="auto">
          <a:xfrm>
            <a:off x="0" y="6400800"/>
            <a:ext cx="685800" cy="457200"/>
          </a:xfrm>
          <a:prstGeom prst="rect">
            <a:avLst/>
          </a:prstGeom>
          <a:noFill/>
          <a:ln>
            <a:miter lim="800000"/>
            <a:headEnd/>
            <a:tailEnd/>
          </a:ln>
        </p:spPr>
        <p:txBody>
          <a:bodyPr/>
          <a:lstStyle/>
          <a:p>
            <a:fld id="{8784E1FD-EA81-40AC-8441-1076207C5625}" type="slidenum">
              <a:rPr lang="en-US">
                <a:solidFill>
                  <a:srgbClr val="000000"/>
                </a:solidFill>
              </a:rPr>
              <a:pPr/>
              <a:t>1</a:t>
            </a:fld>
            <a:endParaRPr lang="en-US">
              <a:solidFill>
                <a:srgbClr val="000000"/>
              </a:solidFill>
            </a:endParaRPr>
          </a:p>
        </p:txBody>
      </p:sp>
      <p:pic>
        <p:nvPicPr>
          <p:cNvPr id="4099" name="Picture 2" descr="9780538482967_ORCA[1].jpg"/>
          <p:cNvPicPr>
            <a:picLocks noChangeAspect="1"/>
          </p:cNvPicPr>
          <p:nvPr/>
        </p:nvPicPr>
        <p:blipFill>
          <a:blip r:embed="rId3" cstate="print"/>
          <a:srcRect/>
          <a:stretch>
            <a:fillRect/>
          </a:stretch>
        </p:blipFill>
        <p:spPr bwMode="auto">
          <a:xfrm>
            <a:off x="3352800" y="3352800"/>
            <a:ext cx="2438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4B45460-F471-4BCF-95F2-A9B599A2E748}" type="slidenum">
              <a:rPr lang="en-US" smtClean="0">
                <a:solidFill>
                  <a:schemeClr val="tx1"/>
                </a:solidFill>
              </a:rPr>
              <a:pPr>
                <a:defRPr/>
              </a:pPr>
              <a:t>10</a:t>
            </a:fld>
            <a:endParaRPr lang="en-US" smtClean="0">
              <a:solidFill>
                <a:schemeClr val="tx1"/>
              </a:solidFill>
            </a:endParaRPr>
          </a:p>
        </p:txBody>
      </p:sp>
      <p:sp>
        <p:nvSpPr>
          <p:cNvPr id="13315" name="Title 1"/>
          <p:cNvSpPr>
            <a:spLocks noGrp="1"/>
          </p:cNvSpPr>
          <p:nvPr>
            <p:ph type="title"/>
          </p:nvPr>
        </p:nvSpPr>
        <p:spPr bwMode="auto">
          <a:xfrm>
            <a:off x="457200" y="12700"/>
            <a:ext cx="8686800"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400" dirty="0" smtClean="0">
                <a:solidFill>
                  <a:schemeClr val="bg1"/>
                </a:solidFill>
                <a:latin typeface="+mj-lt"/>
              </a:rPr>
              <a:t>Exhibit 11.2 </a:t>
            </a:r>
            <a:r>
              <a:rPr lang="en-US" sz="2400" b="0" dirty="0" smtClean="0">
                <a:solidFill>
                  <a:schemeClr val="bg1"/>
                </a:solidFill>
                <a:latin typeface="+mj-lt"/>
              </a:rPr>
              <a:t>Use of Currency Call Options for Hedging Euro Payables (Exercise Price = $1.20, Premium = $.03)</a:t>
            </a:r>
          </a:p>
        </p:txBody>
      </p:sp>
      <p:sp>
        <p:nvSpPr>
          <p:cNvPr id="13316"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3ACD23D4-8F22-441B-9394-38F2C6AEDEE3}" type="slidenum">
              <a:rPr lang="en-US"/>
              <a:pPr/>
              <a:t>10</a:t>
            </a:fld>
            <a:endParaRPr lang="en-US"/>
          </a:p>
        </p:txBody>
      </p:sp>
      <p:pic>
        <p:nvPicPr>
          <p:cNvPr id="13317" name="Picture 1"/>
          <p:cNvPicPr>
            <a:picLocks noChangeAspect="1"/>
          </p:cNvPicPr>
          <p:nvPr/>
        </p:nvPicPr>
        <p:blipFill>
          <a:blip r:embed="rId3" cstate="print"/>
          <a:srcRect/>
          <a:stretch>
            <a:fillRect/>
          </a:stretch>
        </p:blipFill>
        <p:spPr bwMode="auto">
          <a:xfrm>
            <a:off x="763588" y="2133600"/>
            <a:ext cx="8234362" cy="2209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C84B092-1147-40E6-9634-80AE03096BBE}" type="slidenum">
              <a:rPr lang="en-US" smtClean="0">
                <a:solidFill>
                  <a:schemeClr val="tx1"/>
                </a:solidFill>
              </a:rPr>
              <a:pPr>
                <a:defRPr/>
              </a:pPr>
              <a:t>11</a:t>
            </a:fld>
            <a:endParaRPr lang="en-US" smtClean="0">
              <a:solidFill>
                <a:schemeClr val="tx1"/>
              </a:solidFill>
            </a:endParaRPr>
          </a:p>
        </p:txBody>
      </p:sp>
      <p:sp>
        <p:nvSpPr>
          <p:cNvPr id="14339" name="Rectangle 2"/>
          <p:cNvSpPr>
            <a:spLocks noGrp="1" noChangeArrowheads="1"/>
          </p:cNvSpPr>
          <p:nvPr>
            <p:ph type="title" idx="4294967295"/>
          </p:nvPr>
        </p:nvSpPr>
        <p:spPr bwMode="auto">
          <a:xfrm>
            <a:off x="685800" y="12700"/>
            <a:ext cx="8382000" cy="825500"/>
          </a:xfrm>
          <a:prstGeom prst="rect">
            <a:avLst/>
          </a:prstGeom>
          <a:noFill/>
          <a:ln>
            <a:miter lim="800000"/>
            <a:headEnd/>
            <a:tailEnd/>
          </a:ln>
        </p:spPr>
        <p:txBody>
          <a:bodyPr anchor="ctr"/>
          <a:lstStyle/>
          <a:p>
            <a:r>
              <a:rPr lang="en-US" sz="2600" smtClean="0">
                <a:solidFill>
                  <a:schemeClr val="bg1"/>
                </a:solidFill>
              </a:rPr>
              <a:t>Comparison of Techniques to Hedge Payables</a:t>
            </a:r>
          </a:p>
        </p:txBody>
      </p:sp>
      <p:sp>
        <p:nvSpPr>
          <p:cNvPr id="14340" name="Rectangle 3"/>
          <p:cNvSpPr>
            <a:spLocks noGrp="1" noChangeArrowheads="1"/>
          </p:cNvSpPr>
          <p:nvPr>
            <p:ph type="body" idx="4294967295"/>
          </p:nvPr>
        </p:nvSpPr>
        <p:spPr bwMode="auto">
          <a:xfrm>
            <a:off x="1066800" y="1447800"/>
            <a:ext cx="7315200" cy="4038600"/>
          </a:xfrm>
          <a:prstGeom prst="rect">
            <a:avLst/>
          </a:prstGeom>
          <a:noFill/>
          <a:ln>
            <a:miter lim="800000"/>
            <a:headEnd/>
            <a:tailEnd/>
          </a:ln>
        </p:spPr>
        <p:txBody>
          <a:bodyPr/>
          <a:lstStyle/>
          <a:p>
            <a:pPr marL="495300" indent="-495300"/>
            <a:r>
              <a:rPr lang="en-US" sz="2800" smtClean="0"/>
              <a:t>The cost of the forward hedge or money market hedge can be determined with certainty</a:t>
            </a:r>
          </a:p>
          <a:p>
            <a:pPr marL="495300" indent="-495300"/>
            <a:r>
              <a:rPr lang="en-US" sz="2800" smtClean="0"/>
              <a:t>The currency call option hedge has different outcomes depending on the future spot rate at the time payables are due.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4A84735-484F-45BC-B9FB-B8F79CA6976A}" type="slidenum">
              <a:rPr lang="en-US" smtClean="0">
                <a:solidFill>
                  <a:schemeClr val="tx1"/>
                </a:solidFill>
              </a:rPr>
              <a:pPr>
                <a:defRPr/>
              </a:pPr>
              <a:t>12</a:t>
            </a:fld>
            <a:endParaRPr lang="en-US" smtClean="0">
              <a:solidFill>
                <a:schemeClr val="tx1"/>
              </a:solidFill>
            </a:endParaRPr>
          </a:p>
        </p:txBody>
      </p:sp>
      <p:sp>
        <p:nvSpPr>
          <p:cNvPr id="15363" name="Title 1"/>
          <p:cNvSpPr>
            <a:spLocks noGrp="1"/>
          </p:cNvSpPr>
          <p:nvPr>
            <p:ph type="title"/>
          </p:nvPr>
        </p:nvSpPr>
        <p:spPr bwMode="auto">
          <a:xfrm>
            <a:off x="457200" y="12700"/>
            <a:ext cx="8686800"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chemeClr val="bg1"/>
                </a:solidFill>
                <a:latin typeface="+mj-lt"/>
              </a:rPr>
              <a:t>Exhibit 11.3 </a:t>
            </a:r>
            <a:r>
              <a:rPr lang="en-US" sz="2800" b="0" dirty="0" smtClean="0">
                <a:solidFill>
                  <a:schemeClr val="bg1"/>
                </a:solidFill>
                <a:latin typeface="+mj-lt"/>
              </a:rPr>
              <a:t>Comparison of Hedging Alternatives for Coleman Co.</a:t>
            </a:r>
          </a:p>
        </p:txBody>
      </p:sp>
      <p:sp>
        <p:nvSpPr>
          <p:cNvPr id="15364"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4E33C035-2674-498F-878E-096D5EA89AC1}" type="slidenum">
              <a:rPr lang="en-US"/>
              <a:pPr/>
              <a:t>12</a:t>
            </a:fld>
            <a:endParaRPr lang="en-US"/>
          </a:p>
        </p:txBody>
      </p:sp>
      <p:pic>
        <p:nvPicPr>
          <p:cNvPr id="15365" name="Picture 1"/>
          <p:cNvPicPr>
            <a:picLocks noChangeAspect="1"/>
          </p:cNvPicPr>
          <p:nvPr/>
        </p:nvPicPr>
        <p:blipFill>
          <a:blip r:embed="rId3" cstate="print"/>
          <a:srcRect/>
          <a:stretch>
            <a:fillRect/>
          </a:stretch>
        </p:blipFill>
        <p:spPr bwMode="auto">
          <a:xfrm>
            <a:off x="1295400" y="1174750"/>
            <a:ext cx="7621588" cy="52260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EE4B5F8-6179-449F-BCAD-CA0205FEAB38}" type="slidenum">
              <a:rPr lang="en-US" smtClean="0">
                <a:solidFill>
                  <a:schemeClr val="tx1"/>
                </a:solidFill>
              </a:rPr>
              <a:pPr>
                <a:defRPr/>
              </a:pPr>
              <a:t>13</a:t>
            </a:fld>
            <a:endParaRPr lang="en-US" smtClean="0">
              <a:solidFill>
                <a:schemeClr val="tx1"/>
              </a:solidFill>
            </a:endParaRPr>
          </a:p>
        </p:txBody>
      </p:sp>
      <p:sp>
        <p:nvSpPr>
          <p:cNvPr id="16387" name="Rectangle 2"/>
          <p:cNvSpPr>
            <a:spLocks noGrp="1" noChangeArrowheads="1"/>
          </p:cNvSpPr>
          <p:nvPr>
            <p:ph type="title" idx="4294967295"/>
          </p:nvPr>
        </p:nvSpPr>
        <p:spPr bwMode="auto">
          <a:xfrm>
            <a:off x="685800" y="12700"/>
            <a:ext cx="7315200" cy="825500"/>
          </a:xfrm>
          <a:prstGeom prst="rect">
            <a:avLst/>
          </a:prstGeom>
          <a:noFill/>
          <a:ln>
            <a:miter lim="800000"/>
            <a:headEnd/>
            <a:tailEnd/>
          </a:ln>
        </p:spPr>
        <p:txBody>
          <a:bodyPr anchor="ctr"/>
          <a:lstStyle/>
          <a:p>
            <a:r>
              <a:rPr lang="en-US" sz="2600" smtClean="0">
                <a:solidFill>
                  <a:schemeClr val="bg1"/>
                </a:solidFill>
              </a:rPr>
              <a:t>Optimal Technique for Hedging Payables</a:t>
            </a:r>
          </a:p>
        </p:txBody>
      </p:sp>
      <p:sp>
        <p:nvSpPr>
          <p:cNvPr id="59395" name="Rectangle 3"/>
          <p:cNvSpPr>
            <a:spLocks noGrp="1" noChangeArrowheads="1"/>
          </p:cNvSpPr>
          <p:nvPr>
            <p:ph type="body" idx="4294967295"/>
          </p:nvPr>
        </p:nvSpPr>
        <p:spPr bwMode="auto">
          <a:xfrm>
            <a:off x="685800" y="1295400"/>
            <a:ext cx="8458200" cy="4876800"/>
          </a:xfrm>
          <a:prstGeom prst="rect">
            <a:avLst/>
          </a:prstGeom>
          <a:extLst>
            <a:ext uri="{909E8E84-426E-40DD-AFC4-6F175D3DCCD1}"/>
            <a:ext uri="{91240B29-F687-4F45-9708-019B960494DF}"/>
          </a:extLst>
        </p:spPr>
        <p:txBody>
          <a:bodyPr/>
          <a:lstStyle/>
          <a:p>
            <a:pPr marL="395288" indent="-395288">
              <a:buFont typeface="Wingdings" pitchFamily="2" charset="2"/>
              <a:buAutoNum type="arabicPeriod"/>
              <a:defRPr/>
            </a:pPr>
            <a:r>
              <a:rPr lang="en-US" sz="2800" dirty="0" smtClean="0"/>
              <a:t>Select </a:t>
            </a:r>
            <a:r>
              <a:rPr lang="en-US" sz="2800" b="1" dirty="0" smtClean="0"/>
              <a:t>optimal hedging </a:t>
            </a:r>
            <a:r>
              <a:rPr lang="en-US" sz="2800" dirty="0" smtClean="0"/>
              <a:t>technique by:</a:t>
            </a:r>
          </a:p>
          <a:p>
            <a:pPr marL="804863" lvl="1" indent="-409575">
              <a:buFont typeface="Wingdings" pitchFamily="2" charset="2"/>
              <a:buAutoNum type="alphaLcPeriod"/>
              <a:defRPr/>
            </a:pPr>
            <a:r>
              <a:rPr lang="en-US" sz="2400" dirty="0" smtClean="0"/>
              <a:t>Consider whether futures or forwards are preferred.</a:t>
            </a:r>
          </a:p>
          <a:p>
            <a:pPr marL="804863" lvl="1" indent="-409575">
              <a:buFont typeface="Wingdings" pitchFamily="2" charset="2"/>
              <a:buAutoNum type="alphaLcPeriod"/>
              <a:defRPr/>
            </a:pPr>
            <a:r>
              <a:rPr lang="en-US" sz="2400" dirty="0" smtClean="0"/>
              <a:t>Consider desirability of money market hedge versus futures/forwards based on cost.</a:t>
            </a:r>
          </a:p>
          <a:p>
            <a:pPr marL="804863" lvl="1" indent="-409575">
              <a:buFont typeface="Wingdings" pitchFamily="2" charset="2"/>
              <a:buAutoNum type="alphaLcPeriod"/>
              <a:defRPr/>
            </a:pPr>
            <a:r>
              <a:rPr lang="en-US" sz="2400" dirty="0" smtClean="0"/>
              <a:t>Assess the feasibility of a currency call option based on estimated cash outflows.</a:t>
            </a:r>
          </a:p>
          <a:p>
            <a:pPr marL="395288" indent="-395288">
              <a:buFont typeface="Wingdings" pitchFamily="2" charset="2"/>
              <a:buAutoNum type="arabicPeriod"/>
              <a:defRPr/>
            </a:pPr>
            <a:r>
              <a:rPr lang="en-US" sz="2800" dirty="0" smtClean="0"/>
              <a:t>Choose optimal hedge versus </a:t>
            </a:r>
            <a:r>
              <a:rPr lang="en-US" sz="2800" b="1" dirty="0" smtClean="0"/>
              <a:t>no hedge </a:t>
            </a:r>
            <a:r>
              <a:rPr lang="en-US" sz="2800" dirty="0" smtClean="0"/>
              <a:t>for payables</a:t>
            </a:r>
          </a:p>
          <a:p>
            <a:pPr marL="804863" lvl="1" indent="-404813">
              <a:buFont typeface="+mj-lt"/>
              <a:buAutoNum type="alphaLcPeriod"/>
              <a:defRPr/>
            </a:pPr>
            <a:r>
              <a:rPr lang="en-US" sz="2400" dirty="0" smtClean="0"/>
              <a:t>Even when an MNC knows what its future payables will be, it may decide not to hedge in some cases.</a:t>
            </a:r>
          </a:p>
          <a:p>
            <a:pPr marL="395288" indent="-395288">
              <a:buFont typeface="Wingdings" pitchFamily="2" charset="2"/>
              <a:buAutoNum type="arabicPeriod"/>
              <a:defRPr/>
            </a:pPr>
            <a:r>
              <a:rPr lang="en-US" sz="2800" b="1" dirty="0" smtClean="0"/>
              <a:t>Evaluate</a:t>
            </a:r>
            <a:r>
              <a:rPr lang="en-US" sz="2800" dirty="0" smtClean="0"/>
              <a:t> the hedge decision by estimating the real cost of hedging versus the cost if not hedged.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E17985B-1BDC-47D3-B822-B017B22790E9}" type="slidenum">
              <a:rPr lang="en-US" smtClean="0">
                <a:solidFill>
                  <a:schemeClr val="tx1"/>
                </a:solidFill>
              </a:rPr>
              <a:pPr>
                <a:defRPr/>
              </a:pPr>
              <a:t>14</a:t>
            </a:fld>
            <a:endParaRPr lang="en-US" smtClean="0">
              <a:solidFill>
                <a:schemeClr val="tx1"/>
              </a:solidFill>
            </a:endParaRPr>
          </a:p>
        </p:txBody>
      </p:sp>
      <p:sp>
        <p:nvSpPr>
          <p:cNvPr id="17411" name="Title 1"/>
          <p:cNvSpPr>
            <a:spLocks noGrp="1"/>
          </p:cNvSpPr>
          <p:nvPr>
            <p:ph type="title"/>
          </p:nvPr>
        </p:nvSpPr>
        <p:spPr bwMode="auto">
          <a:xfrm>
            <a:off x="457200" y="12700"/>
            <a:ext cx="8686800"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chemeClr val="bg1"/>
                </a:solidFill>
                <a:latin typeface="+mj-lt"/>
              </a:rPr>
              <a:t>Exhibit 11.4 </a:t>
            </a:r>
            <a:r>
              <a:rPr lang="en-US" sz="2800" b="0" dirty="0" smtClean="0">
                <a:solidFill>
                  <a:schemeClr val="bg1"/>
                </a:solidFill>
                <a:latin typeface="+mj-lt"/>
              </a:rPr>
              <a:t>Graphic Comparison of Techniques to Hedge Payables</a:t>
            </a:r>
          </a:p>
        </p:txBody>
      </p:sp>
      <p:sp>
        <p:nvSpPr>
          <p:cNvPr id="17412"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B3F4224C-1BB9-4263-8757-581FAE09304C}" type="slidenum">
              <a:rPr lang="en-US"/>
              <a:pPr/>
              <a:t>14</a:t>
            </a:fld>
            <a:endParaRPr lang="en-US"/>
          </a:p>
        </p:txBody>
      </p:sp>
      <p:pic>
        <p:nvPicPr>
          <p:cNvPr id="17413" name="Picture 1"/>
          <p:cNvPicPr>
            <a:picLocks noChangeAspect="1"/>
          </p:cNvPicPr>
          <p:nvPr/>
        </p:nvPicPr>
        <p:blipFill>
          <a:blip r:embed="rId3" cstate="print"/>
          <a:srcRect b="50000"/>
          <a:stretch>
            <a:fillRect/>
          </a:stretch>
        </p:blipFill>
        <p:spPr bwMode="auto">
          <a:xfrm>
            <a:off x="800100" y="1981200"/>
            <a:ext cx="4114800" cy="3449638"/>
          </a:xfrm>
          <a:prstGeom prst="rect">
            <a:avLst/>
          </a:prstGeom>
          <a:noFill/>
          <a:ln w="9525">
            <a:noFill/>
            <a:miter lim="800000"/>
            <a:headEnd/>
            <a:tailEnd/>
          </a:ln>
        </p:spPr>
      </p:pic>
      <p:pic>
        <p:nvPicPr>
          <p:cNvPr id="17414" name="Picture 8"/>
          <p:cNvPicPr>
            <a:picLocks noChangeAspect="1"/>
          </p:cNvPicPr>
          <p:nvPr/>
        </p:nvPicPr>
        <p:blipFill>
          <a:blip r:embed="rId4" cstate="print"/>
          <a:srcRect t="49875"/>
          <a:stretch>
            <a:fillRect/>
          </a:stretch>
        </p:blipFill>
        <p:spPr bwMode="auto">
          <a:xfrm>
            <a:off x="4914900" y="1789113"/>
            <a:ext cx="4114800" cy="34591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8A01160-9652-4E18-903E-ECE7F72AB683}" type="slidenum">
              <a:rPr lang="en-US" smtClean="0">
                <a:solidFill>
                  <a:schemeClr val="tx1"/>
                </a:solidFill>
              </a:rPr>
              <a:pPr>
                <a:defRPr/>
              </a:pPr>
              <a:t>15</a:t>
            </a:fld>
            <a:endParaRPr lang="en-US" smtClean="0">
              <a:solidFill>
                <a:schemeClr val="tx1"/>
              </a:solidFill>
            </a:endParaRPr>
          </a:p>
        </p:txBody>
      </p:sp>
      <p:sp>
        <p:nvSpPr>
          <p:cNvPr id="1843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Hedging Exposure to Receivables</a:t>
            </a:r>
          </a:p>
        </p:txBody>
      </p:sp>
      <p:sp>
        <p:nvSpPr>
          <p:cNvPr id="18436" name="Rectangle 3"/>
          <p:cNvSpPr>
            <a:spLocks noGrp="1" noChangeArrowheads="1"/>
          </p:cNvSpPr>
          <p:nvPr>
            <p:ph type="body" idx="4294967295"/>
          </p:nvPr>
        </p:nvSpPr>
        <p:spPr bwMode="auto">
          <a:xfrm>
            <a:off x="685800" y="1295400"/>
            <a:ext cx="8153400" cy="4724400"/>
          </a:xfrm>
          <a:prstGeom prst="rect">
            <a:avLst/>
          </a:prstGeom>
          <a:noFill/>
          <a:ln>
            <a:miter lim="800000"/>
            <a:headEnd/>
            <a:tailEnd/>
          </a:ln>
        </p:spPr>
        <p:txBody>
          <a:bodyPr/>
          <a:lstStyle/>
          <a:p>
            <a:pPr marL="495300" indent="-495300">
              <a:buFont typeface="Wingdings" pitchFamily="2" charset="2"/>
              <a:buAutoNum type="arabicPeriod"/>
            </a:pPr>
            <a:r>
              <a:rPr lang="en-US" sz="2800" u="sng" smtClean="0"/>
              <a:t>Forward or futures hedge</a:t>
            </a:r>
            <a:r>
              <a:rPr lang="en-US" sz="2800" smtClean="0"/>
              <a:t> allows the MNC to lock in the exchange rate at which it can sell a specific currency.</a:t>
            </a:r>
          </a:p>
          <a:p>
            <a:pPr marL="495300" indent="-495300">
              <a:buFont typeface="Wingdings" pitchFamily="2" charset="2"/>
              <a:buAutoNum type="arabicPeriod"/>
            </a:pPr>
            <a:r>
              <a:rPr lang="en-US" sz="2800" u="sng" smtClean="0"/>
              <a:t>Money market hedge</a:t>
            </a:r>
            <a:r>
              <a:rPr lang="en-US" sz="2800" smtClean="0"/>
              <a:t> involves borrowing the currency that will be received and using the receivables to pay off the loan.</a:t>
            </a:r>
          </a:p>
          <a:p>
            <a:pPr marL="495300" indent="-495300">
              <a:buFont typeface="Wingdings" pitchFamily="2" charset="2"/>
              <a:buAutoNum type="arabicPeriod"/>
            </a:pPr>
            <a:r>
              <a:rPr lang="en-US" sz="2800" u="sng" smtClean="0"/>
              <a:t>Put option hedge</a:t>
            </a:r>
            <a:r>
              <a:rPr lang="en-US" sz="2800" smtClean="0"/>
              <a:t> on receivables provides the right to sell a specified amount of a particular currency at a specified strike price by a specified expiration date.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BBC4DD3-103D-49F7-9FC3-166183DAF27A}" type="slidenum">
              <a:rPr lang="en-US" smtClean="0">
                <a:solidFill>
                  <a:schemeClr val="tx1"/>
                </a:solidFill>
              </a:rPr>
              <a:pPr>
                <a:defRPr/>
              </a:pPr>
              <a:t>16</a:t>
            </a:fld>
            <a:endParaRPr lang="en-US" smtClean="0">
              <a:solidFill>
                <a:schemeClr val="tx1"/>
              </a:solidFill>
            </a:endParaRPr>
          </a:p>
        </p:txBody>
      </p:sp>
      <p:sp>
        <p:nvSpPr>
          <p:cNvPr id="19459" name="Rectangle 2"/>
          <p:cNvSpPr>
            <a:spLocks noGrp="1" noChangeArrowheads="1"/>
          </p:cNvSpPr>
          <p:nvPr>
            <p:ph type="title" idx="4294967295"/>
          </p:nvPr>
        </p:nvSpPr>
        <p:spPr bwMode="auto">
          <a:xfrm>
            <a:off x="685800" y="12700"/>
            <a:ext cx="7315200" cy="825500"/>
          </a:xfrm>
          <a:prstGeom prst="rect">
            <a:avLst/>
          </a:prstGeom>
          <a:noFill/>
          <a:ln>
            <a:miter lim="800000"/>
            <a:headEnd/>
            <a:tailEnd/>
          </a:ln>
        </p:spPr>
        <p:txBody>
          <a:bodyPr anchor="ctr"/>
          <a:lstStyle/>
          <a:p>
            <a:r>
              <a:rPr lang="en-US" sz="2600" smtClean="0">
                <a:solidFill>
                  <a:schemeClr val="bg1"/>
                </a:solidFill>
              </a:rPr>
              <a:t>Cost of Put Options</a:t>
            </a:r>
          </a:p>
        </p:txBody>
      </p:sp>
      <p:sp>
        <p:nvSpPr>
          <p:cNvPr id="19460" name="Rectangle 3"/>
          <p:cNvSpPr>
            <a:spLocks noGrp="1" noChangeArrowheads="1"/>
          </p:cNvSpPr>
          <p:nvPr>
            <p:ph type="body" idx="4294967295"/>
          </p:nvPr>
        </p:nvSpPr>
        <p:spPr bwMode="auto">
          <a:xfrm>
            <a:off x="1143000" y="1447800"/>
            <a:ext cx="7315200" cy="4038600"/>
          </a:xfrm>
          <a:prstGeom prst="rect">
            <a:avLst/>
          </a:prstGeom>
          <a:noFill/>
          <a:ln>
            <a:miter lim="800000"/>
            <a:headEnd/>
            <a:tailEnd/>
          </a:ln>
        </p:spPr>
        <p:txBody>
          <a:bodyPr/>
          <a:lstStyle/>
          <a:p>
            <a:pPr marL="495300" indent="-495300">
              <a:buFont typeface="Wingdings" pitchFamily="2" charset="2"/>
              <a:buAutoNum type="arabicPeriod"/>
            </a:pPr>
            <a:r>
              <a:rPr lang="en-US" sz="2800" smtClean="0"/>
              <a:t>Based on Contingency Graph (Exhibit 11.5)</a:t>
            </a:r>
          </a:p>
          <a:p>
            <a:pPr marL="869950" lvl="1" indent="-412750">
              <a:buFont typeface="Wingdings" pitchFamily="2" charset="2"/>
              <a:buAutoNum type="alphaLcPeriod"/>
            </a:pPr>
            <a:r>
              <a:rPr lang="en-US" sz="2400" smtClean="0"/>
              <a:t>Advantage: provides an effective hedge</a:t>
            </a:r>
          </a:p>
          <a:p>
            <a:pPr marL="869950" lvl="1" indent="-412750">
              <a:buFont typeface="Wingdings" pitchFamily="2" charset="2"/>
              <a:buAutoNum type="alphaLcPeriod"/>
            </a:pPr>
            <a:r>
              <a:rPr lang="en-US" sz="2400" smtClean="0"/>
              <a:t>Disadvantage: premium must be paid</a:t>
            </a:r>
          </a:p>
          <a:p>
            <a:pPr marL="495300" indent="-495300">
              <a:buFont typeface="Wingdings" pitchFamily="2" charset="2"/>
              <a:buAutoNum type="arabicPeriod"/>
            </a:pPr>
            <a:r>
              <a:rPr lang="en-US" sz="2800" smtClean="0"/>
              <a:t>Based on Currency Forecasts (Exhibit 11.6)</a:t>
            </a:r>
          </a:p>
          <a:p>
            <a:pPr marL="869950" lvl="1" indent="-412750">
              <a:buFont typeface="Wingdings" pitchFamily="2" charset="2"/>
              <a:buAutoNum type="alphaLcPeriod"/>
            </a:pPr>
            <a:r>
              <a:rPr lang="en-US" sz="2400" smtClean="0"/>
              <a:t>MNC can use currency forecasts to more accurately estimate the dollar cash inflows to be received when hedging with put options.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785A52C-4C2F-4BC1-B014-C1F93F9EEA87}" type="slidenum">
              <a:rPr lang="en-US" smtClean="0">
                <a:solidFill>
                  <a:schemeClr val="tx1"/>
                </a:solidFill>
              </a:rPr>
              <a:pPr>
                <a:defRPr/>
              </a:pPr>
              <a:t>17</a:t>
            </a:fld>
            <a:endParaRPr lang="en-US" smtClean="0">
              <a:solidFill>
                <a:schemeClr val="tx1"/>
              </a:solidFill>
            </a:endParaRPr>
          </a:p>
        </p:txBody>
      </p:sp>
      <p:sp>
        <p:nvSpPr>
          <p:cNvPr id="20483" name="Title 1"/>
          <p:cNvSpPr>
            <a:spLocks noGrp="1"/>
          </p:cNvSpPr>
          <p:nvPr>
            <p:ph type="title"/>
          </p:nvPr>
        </p:nvSpPr>
        <p:spPr bwMode="auto">
          <a:xfrm>
            <a:off x="457200" y="12700"/>
            <a:ext cx="8686800"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400" dirty="0" smtClean="0">
                <a:solidFill>
                  <a:schemeClr val="bg1"/>
                </a:solidFill>
                <a:latin typeface="+mj-lt"/>
              </a:rPr>
              <a:t>Exhibit 11.5 </a:t>
            </a:r>
            <a:r>
              <a:rPr lang="en-US" sz="2400" b="0" dirty="0" smtClean="0">
                <a:solidFill>
                  <a:schemeClr val="bg1"/>
                </a:solidFill>
                <a:latin typeface="+mj-lt"/>
              </a:rPr>
              <a:t>Contingency Graph for Hedging Receivables with Put Options</a:t>
            </a:r>
          </a:p>
        </p:txBody>
      </p:sp>
      <p:sp>
        <p:nvSpPr>
          <p:cNvPr id="20484"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064DF189-E357-4F7E-B03D-480A14AC68C9}" type="slidenum">
              <a:rPr lang="en-US"/>
              <a:pPr/>
              <a:t>17</a:t>
            </a:fld>
            <a:endParaRPr lang="en-US"/>
          </a:p>
        </p:txBody>
      </p:sp>
      <p:pic>
        <p:nvPicPr>
          <p:cNvPr id="20485" name="Picture 1"/>
          <p:cNvPicPr>
            <a:picLocks noChangeAspect="1"/>
          </p:cNvPicPr>
          <p:nvPr/>
        </p:nvPicPr>
        <p:blipFill>
          <a:blip r:embed="rId3" cstate="print"/>
          <a:srcRect/>
          <a:stretch>
            <a:fillRect/>
          </a:stretch>
        </p:blipFill>
        <p:spPr bwMode="auto">
          <a:xfrm>
            <a:off x="990600" y="1174750"/>
            <a:ext cx="8045450" cy="48450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EB753F3-4753-4FCC-A165-7F92AEB31A54}" type="slidenum">
              <a:rPr lang="en-US" smtClean="0">
                <a:solidFill>
                  <a:schemeClr val="tx1"/>
                </a:solidFill>
              </a:rPr>
              <a:pPr>
                <a:defRPr/>
              </a:pPr>
              <a:t>18</a:t>
            </a:fld>
            <a:endParaRPr lang="en-US" smtClean="0">
              <a:solidFill>
                <a:schemeClr val="tx1"/>
              </a:solidFill>
            </a:endParaRPr>
          </a:p>
        </p:txBody>
      </p:sp>
      <p:sp>
        <p:nvSpPr>
          <p:cNvPr id="21507" name="Title 1"/>
          <p:cNvSpPr>
            <a:spLocks noGrp="1"/>
          </p:cNvSpPr>
          <p:nvPr>
            <p:ph type="title"/>
          </p:nvPr>
        </p:nvSpPr>
        <p:spPr bwMode="auto">
          <a:xfrm>
            <a:off x="457200" y="12700"/>
            <a:ext cx="8686800"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400" dirty="0" smtClean="0">
                <a:solidFill>
                  <a:schemeClr val="bg1"/>
                </a:solidFill>
                <a:latin typeface="+mj-lt"/>
              </a:rPr>
              <a:t>Exhibit 11.6 </a:t>
            </a:r>
            <a:r>
              <a:rPr lang="en-US" sz="2400" b="0" dirty="0" smtClean="0">
                <a:solidFill>
                  <a:schemeClr val="bg1"/>
                </a:solidFill>
                <a:latin typeface="+mj-lt"/>
              </a:rPr>
              <a:t>Use of Currency Put Options for Hedging Swiss Franc Receivables (Exercise Price = $.72; Premium = $.02)</a:t>
            </a:r>
          </a:p>
        </p:txBody>
      </p:sp>
      <p:sp>
        <p:nvSpPr>
          <p:cNvPr id="21508"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EECE2C9D-415E-4ED8-8C49-4651E1FD8DA4}" type="slidenum">
              <a:rPr lang="en-US"/>
              <a:pPr/>
              <a:t>18</a:t>
            </a:fld>
            <a:endParaRPr lang="en-US"/>
          </a:p>
        </p:txBody>
      </p:sp>
      <p:pic>
        <p:nvPicPr>
          <p:cNvPr id="21509" name="Picture 1"/>
          <p:cNvPicPr>
            <a:picLocks noChangeAspect="1"/>
          </p:cNvPicPr>
          <p:nvPr/>
        </p:nvPicPr>
        <p:blipFill>
          <a:blip r:embed="rId3" cstate="print"/>
          <a:srcRect/>
          <a:stretch>
            <a:fillRect/>
          </a:stretch>
        </p:blipFill>
        <p:spPr bwMode="auto">
          <a:xfrm>
            <a:off x="795338" y="1676400"/>
            <a:ext cx="8239125" cy="2209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42CDCD98-D060-4F65-9571-7DCAB52C5A9C}" type="slidenum">
              <a:rPr lang="en-US" smtClean="0">
                <a:solidFill>
                  <a:schemeClr val="tx1"/>
                </a:solidFill>
              </a:rPr>
              <a:pPr>
                <a:defRPr/>
              </a:pPr>
              <a:t>19</a:t>
            </a:fld>
            <a:endParaRPr lang="en-US" smtClean="0">
              <a:solidFill>
                <a:schemeClr val="tx1"/>
              </a:solidFill>
            </a:endParaRPr>
          </a:p>
        </p:txBody>
      </p:sp>
      <p:sp>
        <p:nvSpPr>
          <p:cNvPr id="22531" name="Rectangle 2"/>
          <p:cNvSpPr>
            <a:spLocks noGrp="1" noChangeArrowheads="1"/>
          </p:cNvSpPr>
          <p:nvPr>
            <p:ph type="title" idx="4294967295"/>
          </p:nvPr>
        </p:nvSpPr>
        <p:spPr bwMode="auto">
          <a:xfrm>
            <a:off x="457200" y="12700"/>
            <a:ext cx="8382000" cy="749300"/>
          </a:xfrm>
          <a:prstGeom prst="rect">
            <a:avLst/>
          </a:prstGeom>
          <a:noFill/>
          <a:ln>
            <a:miter lim="800000"/>
            <a:headEnd/>
            <a:tailEnd/>
          </a:ln>
        </p:spPr>
        <p:txBody>
          <a:bodyPr anchor="ctr"/>
          <a:lstStyle/>
          <a:p>
            <a:r>
              <a:rPr lang="en-US" sz="2500" smtClean="0">
                <a:solidFill>
                  <a:schemeClr val="bg1"/>
                </a:solidFill>
              </a:rPr>
              <a:t>Comparison of Techniques for Hedging Receivables</a:t>
            </a:r>
          </a:p>
        </p:txBody>
      </p:sp>
      <p:sp>
        <p:nvSpPr>
          <p:cNvPr id="22532" name="Rectangle 3"/>
          <p:cNvSpPr>
            <a:spLocks noGrp="1" noChangeArrowheads="1"/>
          </p:cNvSpPr>
          <p:nvPr>
            <p:ph type="body" idx="4294967295"/>
          </p:nvPr>
        </p:nvSpPr>
        <p:spPr bwMode="auto">
          <a:xfrm>
            <a:off x="685800" y="1295400"/>
            <a:ext cx="8305800" cy="4953000"/>
          </a:xfrm>
          <a:prstGeom prst="rect">
            <a:avLst/>
          </a:prstGeom>
          <a:noFill/>
          <a:ln>
            <a:miter lim="800000"/>
            <a:headEnd/>
            <a:tailEnd/>
          </a:ln>
        </p:spPr>
        <p:txBody>
          <a:bodyPr/>
          <a:lstStyle/>
          <a:p>
            <a:pPr marL="395288" indent="-395288">
              <a:lnSpc>
                <a:spcPct val="90000"/>
              </a:lnSpc>
              <a:buFont typeface="Wingdings" pitchFamily="2" charset="2"/>
              <a:buAutoNum type="arabicPeriod"/>
            </a:pPr>
            <a:r>
              <a:rPr lang="en-US" sz="2800" smtClean="0"/>
              <a:t>Optimal Technique for Hedging Receivables:</a:t>
            </a:r>
          </a:p>
          <a:p>
            <a:pPr marL="869950" lvl="1" indent="-412750">
              <a:lnSpc>
                <a:spcPct val="90000"/>
              </a:lnSpc>
              <a:buFont typeface="Wingdings" pitchFamily="2" charset="2"/>
              <a:buAutoNum type="alphaLcPeriod"/>
            </a:pPr>
            <a:r>
              <a:rPr lang="en-US" sz="2400" smtClean="0"/>
              <a:t>Consider whether futures or forwards are preferred.</a:t>
            </a:r>
          </a:p>
          <a:p>
            <a:pPr marL="869950" lvl="1" indent="-412750">
              <a:lnSpc>
                <a:spcPct val="90000"/>
              </a:lnSpc>
              <a:buFont typeface="Wingdings" pitchFamily="2" charset="2"/>
              <a:buAutoNum type="alphaLcPeriod"/>
            </a:pPr>
            <a:r>
              <a:rPr lang="en-US" sz="2400" smtClean="0"/>
              <a:t>Consider desirability of money market hedge versus futures/forwards based on cost.</a:t>
            </a:r>
          </a:p>
          <a:p>
            <a:pPr marL="869950" lvl="1" indent="-412750">
              <a:lnSpc>
                <a:spcPct val="90000"/>
              </a:lnSpc>
              <a:buFont typeface="Wingdings" pitchFamily="2" charset="2"/>
              <a:buAutoNum type="alphaLcPeriod"/>
            </a:pPr>
            <a:r>
              <a:rPr lang="en-US" sz="2400" smtClean="0"/>
              <a:t>Assess the feasibility of a currency put option based on estimated cash outflows.</a:t>
            </a:r>
          </a:p>
          <a:p>
            <a:pPr marL="395288" indent="-395288">
              <a:lnSpc>
                <a:spcPct val="90000"/>
              </a:lnSpc>
              <a:buFont typeface="Wingdings" pitchFamily="2" charset="2"/>
              <a:buAutoNum type="arabicPeriod"/>
            </a:pPr>
            <a:r>
              <a:rPr lang="en-US" sz="2800" smtClean="0"/>
              <a:t>Choose optimal hedge versus no hedge for receivables</a:t>
            </a:r>
          </a:p>
          <a:p>
            <a:pPr marL="395288" indent="-395288">
              <a:lnSpc>
                <a:spcPct val="90000"/>
              </a:lnSpc>
              <a:buFont typeface="Wingdings" pitchFamily="2" charset="2"/>
              <a:buAutoNum type="arabicPeriod"/>
            </a:pPr>
            <a:r>
              <a:rPr lang="en-US" sz="2800" smtClean="0"/>
              <a:t>Evaluate the hedge decision by estimating the real cost of hedging receivables versus the cost of receivables if not hedged.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D7E979E-5533-4751-9976-18E52E82C955}" type="slidenum">
              <a:rPr lang="en-US" smtClean="0">
                <a:solidFill>
                  <a:schemeClr val="tx1"/>
                </a:solidFill>
              </a:rPr>
              <a:pPr>
                <a:defRPr/>
              </a:pPr>
              <a:t>2</a:t>
            </a:fld>
            <a:endParaRPr lang="en-US" smtClean="0">
              <a:solidFill>
                <a:schemeClr val="tx1"/>
              </a:solidFill>
            </a:endParaRPr>
          </a:p>
        </p:txBody>
      </p:sp>
      <p:sp>
        <p:nvSpPr>
          <p:cNvPr id="5123" name="Title 1"/>
          <p:cNvSpPr>
            <a:spLocks noGrp="1"/>
          </p:cNvSpPr>
          <p:nvPr>
            <p:ph type="ctrTitle"/>
          </p:nvPr>
        </p:nvSpPr>
        <p:spPr bwMode="auto">
          <a:xfrm>
            <a:off x="1295400" y="533400"/>
            <a:ext cx="7848600" cy="609600"/>
          </a:xfrm>
          <a:prstGeom prst="rect">
            <a:avLst/>
          </a:prstGeom>
          <a:solidFill>
            <a:schemeClr val="accent6">
              <a:lumMod val="50000"/>
            </a:schemeClr>
          </a:solidFill>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900" smtClean="0">
                <a:latin typeface="Arial" charset="0"/>
                <a:cs typeface="Arial" charset="0"/>
              </a:rPr>
              <a:t>11</a:t>
            </a:r>
          </a:p>
        </p:txBody>
      </p:sp>
      <p:sp>
        <p:nvSpPr>
          <p:cNvPr id="5124" name="Subtitle 2"/>
          <p:cNvSpPr>
            <a:spLocks noGrp="1"/>
          </p:cNvSpPr>
          <p:nvPr>
            <p:ph type="subTitle" idx="1"/>
          </p:nvPr>
        </p:nvSpPr>
        <p:spPr bwMode="auto">
          <a:xfrm>
            <a:off x="2057400" y="533400"/>
            <a:ext cx="7315200" cy="60960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3200" smtClean="0"/>
              <a:t>Managing Transaction Exposure</a:t>
            </a:r>
          </a:p>
        </p:txBody>
      </p:sp>
      <p:sp>
        <p:nvSpPr>
          <p:cNvPr id="5125" name="Text Placeholder 3"/>
          <p:cNvSpPr>
            <a:spLocks noGrp="1"/>
          </p:cNvSpPr>
          <p:nvPr>
            <p:ph type="body" sz="quarter" idx="10"/>
          </p:nvPr>
        </p:nvSpPr>
        <p:spPr bwMode="auto">
          <a:xfrm>
            <a:off x="1066800" y="2209800"/>
            <a:ext cx="7391400" cy="3962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1800"/>
              </a:spcBef>
              <a:buFont typeface="Wingdings" pitchFamily="2" charset="2"/>
              <a:buChar char="§"/>
            </a:pPr>
            <a:r>
              <a:rPr lang="en-US" dirty="0" smtClean="0">
                <a:solidFill>
                  <a:schemeClr val="tx1">
                    <a:lumMod val="95000"/>
                    <a:lumOff val="5000"/>
                  </a:schemeClr>
                </a:solidFill>
              </a:rPr>
              <a:t>Compare the techniques commonly used to hedge payables</a:t>
            </a:r>
          </a:p>
          <a:p>
            <a:pPr eaLnBrk="1" hangingPunct="1">
              <a:spcBef>
                <a:spcPts val="1800"/>
              </a:spcBef>
              <a:buFont typeface="Wingdings" pitchFamily="2" charset="2"/>
              <a:buChar char="§"/>
            </a:pPr>
            <a:r>
              <a:rPr lang="en-US" dirty="0" smtClean="0">
                <a:solidFill>
                  <a:schemeClr val="tx1">
                    <a:lumMod val="95000"/>
                    <a:lumOff val="5000"/>
                  </a:schemeClr>
                </a:solidFill>
              </a:rPr>
              <a:t>Compare the techniques commonly used to hedge receivables</a:t>
            </a:r>
          </a:p>
          <a:p>
            <a:pPr eaLnBrk="1" hangingPunct="1">
              <a:spcBef>
                <a:spcPts val="1800"/>
              </a:spcBef>
              <a:buFont typeface="Wingdings" pitchFamily="2" charset="2"/>
              <a:buChar char="§"/>
            </a:pPr>
            <a:r>
              <a:rPr lang="en-US" dirty="0" smtClean="0">
                <a:solidFill>
                  <a:schemeClr val="tx1">
                    <a:lumMod val="95000"/>
                    <a:lumOff val="5000"/>
                  </a:schemeClr>
                </a:solidFill>
              </a:rPr>
              <a:t>Describe limitations of hedging</a:t>
            </a:r>
          </a:p>
          <a:p>
            <a:pPr eaLnBrk="1" hangingPunct="1">
              <a:spcBef>
                <a:spcPts val="1800"/>
              </a:spcBef>
              <a:buFont typeface="Wingdings" pitchFamily="2" charset="2"/>
              <a:buChar char="§"/>
            </a:pPr>
            <a:r>
              <a:rPr lang="en-US" dirty="0" smtClean="0">
                <a:solidFill>
                  <a:schemeClr val="tx1">
                    <a:lumMod val="95000"/>
                    <a:lumOff val="5000"/>
                  </a:schemeClr>
                </a:solidFill>
              </a:rPr>
              <a:t>Suggest other methods of reducing exchange rate risk when hedging techniques are not available</a:t>
            </a:r>
          </a:p>
          <a:p>
            <a:pPr eaLnBrk="1" hangingPunct="1">
              <a:spcBef>
                <a:spcPts val="1800"/>
              </a:spcBef>
            </a:pPr>
            <a:endParaRPr lang="en-US" dirty="0" smtClean="0">
              <a:solidFill>
                <a:schemeClr val="tx1">
                  <a:lumMod val="95000"/>
                  <a:lumOff val="5000"/>
                </a:schemeClr>
              </a:solidFill>
            </a:endParaRPr>
          </a:p>
        </p:txBody>
      </p:sp>
      <p:sp>
        <p:nvSpPr>
          <p:cNvPr id="5126" name="Slide Number Placeholder 4"/>
          <p:cNvSpPr txBox="1">
            <a:spLocks noGrp="1"/>
          </p:cNvSpPr>
          <p:nvPr/>
        </p:nvSpPr>
        <p:spPr bwMode="auto">
          <a:xfrm>
            <a:off x="0" y="6400800"/>
            <a:ext cx="685800" cy="457200"/>
          </a:xfrm>
          <a:prstGeom prst="rect">
            <a:avLst/>
          </a:prstGeom>
          <a:noFill/>
          <a:ln w="9525">
            <a:noFill/>
            <a:miter lim="800000"/>
            <a:headEnd/>
            <a:tailEnd/>
          </a:ln>
        </p:spPr>
        <p:txBody>
          <a:bodyPr/>
          <a:lstStyle/>
          <a:p>
            <a:fld id="{04E37EC1-47C7-48BB-9890-47CE95C52280}" type="slidenum">
              <a:rPr lang="en-US"/>
              <a:pPr/>
              <a:t>2</a:t>
            </a:fld>
            <a:endParaRPr lang="en-US"/>
          </a:p>
        </p:txBody>
      </p:sp>
      <p:sp>
        <p:nvSpPr>
          <p:cNvPr id="5127" name="Text Placeholder 3"/>
          <p:cNvSpPr txBox="1">
            <a:spLocks/>
          </p:cNvSpPr>
          <p:nvPr/>
        </p:nvSpPr>
        <p:spPr bwMode="auto">
          <a:xfrm>
            <a:off x="1676400" y="1295400"/>
            <a:ext cx="7391400" cy="609600"/>
          </a:xfrm>
          <a:prstGeom prst="rect">
            <a:avLst/>
          </a:prstGeom>
          <a:noFill/>
          <a:ln w="9525">
            <a:noFill/>
            <a:miter lim="800000"/>
            <a:headEnd/>
            <a:tailEnd/>
          </a:ln>
        </p:spPr>
        <p:txBody>
          <a:bodyPr/>
          <a:lstStyle/>
          <a:p>
            <a:pPr marL="342900" indent="-342900">
              <a:spcBef>
                <a:spcPct val="20000"/>
              </a:spcBef>
              <a:buClr>
                <a:srgbClr val="0D0D0D"/>
              </a:buClr>
              <a:buSzPct val="100000"/>
              <a:buFont typeface="Wingdings" pitchFamily="2" charset="2"/>
              <a:buNone/>
            </a:pPr>
            <a:r>
              <a:rPr lang="en-US" sz="2800" b="1">
                <a:solidFill>
                  <a:schemeClr val="bg1"/>
                </a:solidFill>
                <a:latin typeface="Times New Roman" pitchFamily="18" charset="0"/>
              </a:rPr>
              <a:t>Chapter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5A672F2-368F-43ED-8744-ADCB9E2BC448}" type="slidenum">
              <a:rPr lang="en-US" smtClean="0">
                <a:solidFill>
                  <a:schemeClr val="tx1"/>
                </a:solidFill>
              </a:rPr>
              <a:pPr>
                <a:defRPr/>
              </a:pPr>
              <a:t>20</a:t>
            </a:fld>
            <a:endParaRPr lang="en-US" smtClean="0">
              <a:solidFill>
                <a:schemeClr val="tx1"/>
              </a:solidFill>
            </a:endParaRPr>
          </a:p>
        </p:txBody>
      </p:sp>
      <p:sp>
        <p:nvSpPr>
          <p:cNvPr id="23555" name="Title 1"/>
          <p:cNvSpPr>
            <a:spLocks noGrp="1"/>
          </p:cNvSpPr>
          <p:nvPr>
            <p:ph type="title"/>
          </p:nvPr>
        </p:nvSpPr>
        <p:spPr bwMode="auto">
          <a:xfrm>
            <a:off x="457200" y="12700"/>
            <a:ext cx="8686800"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400" dirty="0" smtClean="0">
                <a:solidFill>
                  <a:schemeClr val="bg1"/>
                </a:solidFill>
                <a:latin typeface="+mj-lt"/>
              </a:rPr>
              <a:t>Exhibit 11.7 </a:t>
            </a:r>
            <a:r>
              <a:rPr lang="en-US" sz="2400" b="0" dirty="0" smtClean="0">
                <a:solidFill>
                  <a:schemeClr val="bg1"/>
                </a:solidFill>
                <a:latin typeface="+mj-lt"/>
              </a:rPr>
              <a:t>Comparison of Hedging Alternatives for </a:t>
            </a:r>
            <a:r>
              <a:rPr lang="en-US" sz="2400" b="0" dirty="0" err="1" smtClean="0">
                <a:solidFill>
                  <a:schemeClr val="bg1"/>
                </a:solidFill>
                <a:latin typeface="+mj-lt"/>
              </a:rPr>
              <a:t>Viner</a:t>
            </a:r>
            <a:r>
              <a:rPr lang="en-US" sz="2400" b="0" dirty="0" smtClean="0">
                <a:solidFill>
                  <a:schemeClr val="bg1"/>
                </a:solidFill>
                <a:latin typeface="+mj-lt"/>
              </a:rPr>
              <a:t> Co.</a:t>
            </a:r>
          </a:p>
        </p:txBody>
      </p:sp>
      <p:sp>
        <p:nvSpPr>
          <p:cNvPr id="23556"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70A881DC-1122-473B-95A9-B4597444F42F}" type="slidenum">
              <a:rPr lang="en-US"/>
              <a:pPr/>
              <a:t>20</a:t>
            </a:fld>
            <a:endParaRPr lang="en-US"/>
          </a:p>
        </p:txBody>
      </p:sp>
      <p:pic>
        <p:nvPicPr>
          <p:cNvPr id="23557" name="Picture 1"/>
          <p:cNvPicPr>
            <a:picLocks noChangeAspect="1"/>
          </p:cNvPicPr>
          <p:nvPr/>
        </p:nvPicPr>
        <p:blipFill>
          <a:blip r:embed="rId3" cstate="print"/>
          <a:srcRect/>
          <a:stretch>
            <a:fillRect/>
          </a:stretch>
        </p:blipFill>
        <p:spPr bwMode="auto">
          <a:xfrm>
            <a:off x="1081088" y="1182688"/>
            <a:ext cx="7772400" cy="5308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402012F-FADB-48F4-983D-C9F9ECDE20F6}" type="slidenum">
              <a:rPr lang="en-US" smtClean="0">
                <a:solidFill>
                  <a:schemeClr val="tx1"/>
                </a:solidFill>
              </a:rPr>
              <a:pPr>
                <a:defRPr/>
              </a:pPr>
              <a:t>21</a:t>
            </a:fld>
            <a:endParaRPr lang="en-US" smtClean="0">
              <a:solidFill>
                <a:schemeClr val="tx1"/>
              </a:solidFill>
            </a:endParaRPr>
          </a:p>
        </p:txBody>
      </p:sp>
      <p:sp>
        <p:nvSpPr>
          <p:cNvPr id="24579" name="Title 1"/>
          <p:cNvSpPr>
            <a:spLocks noGrp="1"/>
          </p:cNvSpPr>
          <p:nvPr>
            <p:ph type="title"/>
          </p:nvPr>
        </p:nvSpPr>
        <p:spPr bwMode="auto">
          <a:xfrm>
            <a:off x="457200" y="12700"/>
            <a:ext cx="8686800"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400" dirty="0" smtClean="0">
                <a:solidFill>
                  <a:schemeClr val="bg1"/>
                </a:solidFill>
                <a:latin typeface="+mj-lt"/>
              </a:rPr>
              <a:t>Exhibit 11.8 </a:t>
            </a:r>
            <a:r>
              <a:rPr lang="en-US" sz="2400" b="0" dirty="0" smtClean="0">
                <a:solidFill>
                  <a:schemeClr val="bg1"/>
                </a:solidFill>
                <a:latin typeface="+mj-lt"/>
              </a:rPr>
              <a:t>Graph Comparison of Techniques to Hedge Receivables</a:t>
            </a:r>
          </a:p>
        </p:txBody>
      </p:sp>
      <p:sp>
        <p:nvSpPr>
          <p:cNvPr id="24580"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8CAD69AE-5FFD-485E-B8B0-62A07F5325FA}" type="slidenum">
              <a:rPr lang="en-US"/>
              <a:pPr/>
              <a:t>21</a:t>
            </a:fld>
            <a:endParaRPr lang="en-US"/>
          </a:p>
        </p:txBody>
      </p:sp>
      <p:pic>
        <p:nvPicPr>
          <p:cNvPr id="24581" name="Picture 1"/>
          <p:cNvPicPr>
            <a:picLocks noChangeAspect="1"/>
          </p:cNvPicPr>
          <p:nvPr/>
        </p:nvPicPr>
        <p:blipFill>
          <a:blip r:embed="rId3" cstate="print"/>
          <a:srcRect b="51773"/>
          <a:stretch>
            <a:fillRect/>
          </a:stretch>
        </p:blipFill>
        <p:spPr bwMode="auto">
          <a:xfrm>
            <a:off x="749300" y="2032000"/>
            <a:ext cx="4197350" cy="3405188"/>
          </a:xfrm>
          <a:prstGeom prst="rect">
            <a:avLst/>
          </a:prstGeom>
          <a:noFill/>
          <a:ln w="9525">
            <a:noFill/>
            <a:miter lim="800000"/>
            <a:headEnd/>
            <a:tailEnd/>
          </a:ln>
        </p:spPr>
      </p:pic>
      <p:pic>
        <p:nvPicPr>
          <p:cNvPr id="24582" name="Picture 8"/>
          <p:cNvPicPr>
            <a:picLocks noChangeAspect="1"/>
          </p:cNvPicPr>
          <p:nvPr/>
        </p:nvPicPr>
        <p:blipFill>
          <a:blip r:embed="rId3" cstate="print"/>
          <a:srcRect t="51634" b="-1630"/>
          <a:stretch>
            <a:fillRect/>
          </a:stretch>
        </p:blipFill>
        <p:spPr bwMode="auto">
          <a:xfrm>
            <a:off x="4946650" y="2032000"/>
            <a:ext cx="4197350" cy="35290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DA64294-DA30-4D42-883D-DD28DDC1C725}" type="slidenum">
              <a:rPr lang="en-US" smtClean="0">
                <a:solidFill>
                  <a:schemeClr val="tx1"/>
                </a:solidFill>
              </a:rPr>
              <a:pPr>
                <a:defRPr/>
              </a:pPr>
              <a:t>22</a:t>
            </a:fld>
            <a:endParaRPr lang="en-US" smtClean="0">
              <a:solidFill>
                <a:schemeClr val="tx1"/>
              </a:solidFill>
            </a:endParaRPr>
          </a:p>
        </p:txBody>
      </p:sp>
      <p:sp>
        <p:nvSpPr>
          <p:cNvPr id="26627" name="Title 1"/>
          <p:cNvSpPr>
            <a:spLocks noGrp="1"/>
          </p:cNvSpPr>
          <p:nvPr>
            <p:ph type="title"/>
          </p:nvPr>
        </p:nvSpPr>
        <p:spPr bwMode="auto">
          <a:xfrm>
            <a:off x="457200" y="12700"/>
            <a:ext cx="8686800"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400" dirty="0" smtClean="0">
                <a:solidFill>
                  <a:schemeClr val="bg1"/>
                </a:solidFill>
                <a:latin typeface="+mj-lt"/>
              </a:rPr>
              <a:t>Exhibit 11.9 </a:t>
            </a:r>
            <a:r>
              <a:rPr lang="en-US" sz="2400" b="0" dirty="0" smtClean="0">
                <a:solidFill>
                  <a:schemeClr val="bg1"/>
                </a:solidFill>
                <a:latin typeface="+mj-lt"/>
              </a:rPr>
              <a:t>Review of Techniques for Hedging Transaction Exposure</a:t>
            </a:r>
          </a:p>
        </p:txBody>
      </p:sp>
      <p:sp>
        <p:nvSpPr>
          <p:cNvPr id="25604"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02F1E4D3-5E0F-436C-A4E3-E9BB9C05A4AD}" type="slidenum">
              <a:rPr lang="en-US"/>
              <a:pPr/>
              <a:t>22</a:t>
            </a:fld>
            <a:endParaRPr lang="en-US"/>
          </a:p>
        </p:txBody>
      </p:sp>
      <p:pic>
        <p:nvPicPr>
          <p:cNvPr id="25605" name="Picture 1"/>
          <p:cNvPicPr>
            <a:picLocks noChangeAspect="1"/>
          </p:cNvPicPr>
          <p:nvPr/>
        </p:nvPicPr>
        <p:blipFill>
          <a:blip r:embed="rId3" cstate="print"/>
          <a:srcRect/>
          <a:stretch>
            <a:fillRect/>
          </a:stretch>
        </p:blipFill>
        <p:spPr bwMode="auto">
          <a:xfrm>
            <a:off x="763588" y="1600200"/>
            <a:ext cx="8261350" cy="2895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CE2EDBF-47F4-4EB9-86D7-8AC54162D026}" type="slidenum">
              <a:rPr lang="en-US" smtClean="0">
                <a:solidFill>
                  <a:schemeClr val="tx1"/>
                </a:solidFill>
              </a:rPr>
              <a:pPr>
                <a:defRPr/>
              </a:pPr>
              <a:t>23</a:t>
            </a:fld>
            <a:endParaRPr lang="en-US" smtClean="0">
              <a:solidFill>
                <a:schemeClr val="tx1"/>
              </a:solidFill>
            </a:endParaRPr>
          </a:p>
        </p:txBody>
      </p:sp>
      <p:sp>
        <p:nvSpPr>
          <p:cNvPr id="2662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Limitations of Hedging</a:t>
            </a:r>
          </a:p>
        </p:txBody>
      </p:sp>
      <p:sp>
        <p:nvSpPr>
          <p:cNvPr id="26628" name="Rectangle 3"/>
          <p:cNvSpPr>
            <a:spLocks noGrp="1" noChangeArrowheads="1"/>
          </p:cNvSpPr>
          <p:nvPr>
            <p:ph type="body" idx="4294967295"/>
          </p:nvPr>
        </p:nvSpPr>
        <p:spPr bwMode="auto">
          <a:xfrm>
            <a:off x="762000" y="1219200"/>
            <a:ext cx="8077200" cy="4953000"/>
          </a:xfrm>
          <a:prstGeom prst="rect">
            <a:avLst/>
          </a:prstGeom>
          <a:noFill/>
          <a:ln>
            <a:miter lim="800000"/>
            <a:headEnd/>
            <a:tailEnd/>
          </a:ln>
        </p:spPr>
        <p:txBody>
          <a:bodyPr/>
          <a:lstStyle/>
          <a:p>
            <a:pPr marL="395288" indent="-395288"/>
            <a:r>
              <a:rPr lang="en-US" sz="2800" smtClean="0"/>
              <a:t>Limitation of Hedging an Uncertain Payment</a:t>
            </a:r>
          </a:p>
          <a:p>
            <a:pPr marL="400050" lvl="1" indent="0">
              <a:buFont typeface="Wingdings" pitchFamily="2" charset="2"/>
              <a:buNone/>
            </a:pPr>
            <a:r>
              <a:rPr lang="en-US" sz="2600" smtClean="0"/>
              <a:t>Some international transactions involve an uncertain amount of foreign currency, leading to </a:t>
            </a:r>
            <a:r>
              <a:rPr lang="en-US" sz="2600" b="1" smtClean="0"/>
              <a:t>overhedging</a:t>
            </a:r>
            <a:r>
              <a:rPr lang="en-US" sz="2600" smtClean="0"/>
              <a:t>.</a:t>
            </a:r>
          </a:p>
          <a:p>
            <a:pPr marL="395288" indent="-395288"/>
            <a:r>
              <a:rPr lang="en-US" sz="2800" smtClean="0"/>
              <a:t>Limitation of Repeated Short-Term Hedging</a:t>
            </a:r>
          </a:p>
          <a:p>
            <a:pPr marL="400050" lvl="1" indent="0">
              <a:buFont typeface="Wingdings" pitchFamily="2" charset="2"/>
              <a:buNone/>
            </a:pPr>
            <a:r>
              <a:rPr lang="en-US" sz="2600" smtClean="0"/>
              <a:t>The continual short-term hedging of repeated transactions may have limited effectiveness.</a:t>
            </a:r>
          </a:p>
          <a:p>
            <a:pPr marL="395288" indent="-395288"/>
            <a:r>
              <a:rPr lang="en-US" sz="2800" smtClean="0"/>
              <a:t>Long-term Hedging as a Solution</a:t>
            </a:r>
          </a:p>
          <a:p>
            <a:pPr marL="400050" lvl="1" indent="0">
              <a:buFont typeface="Wingdings" pitchFamily="2" charset="2"/>
              <a:buNone/>
            </a:pPr>
            <a:r>
              <a:rPr lang="en-US" sz="2600" smtClean="0"/>
              <a:t>Some banks offer forward contracts for up to 5 years or 10 years on some commonly traded currencies.</a:t>
            </a:r>
          </a:p>
          <a:p>
            <a:pPr marL="400050" lvl="1" indent="0">
              <a:buFont typeface="Wingdings" pitchFamily="2" charset="2"/>
              <a:buNone/>
            </a:pPr>
            <a:endParaRPr lang="en-US" sz="24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4B1F00A-F24F-4D92-80C2-0210D68CF240}" type="slidenum">
              <a:rPr lang="en-US" smtClean="0">
                <a:solidFill>
                  <a:schemeClr val="tx1"/>
                </a:solidFill>
              </a:rPr>
              <a:pPr>
                <a:defRPr/>
              </a:pPr>
              <a:t>24</a:t>
            </a:fld>
            <a:endParaRPr lang="en-US" smtClean="0">
              <a:solidFill>
                <a:schemeClr val="tx1"/>
              </a:solidFill>
            </a:endParaRPr>
          </a:p>
        </p:txBody>
      </p:sp>
      <p:sp>
        <p:nvSpPr>
          <p:cNvPr id="28675" name="Title 1"/>
          <p:cNvSpPr>
            <a:spLocks noGrp="1"/>
          </p:cNvSpPr>
          <p:nvPr>
            <p:ph type="title"/>
          </p:nvPr>
        </p:nvSpPr>
        <p:spPr bwMode="auto">
          <a:xfrm>
            <a:off x="457200" y="12700"/>
            <a:ext cx="8686800"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400" dirty="0" smtClean="0">
                <a:solidFill>
                  <a:schemeClr val="bg1"/>
                </a:solidFill>
                <a:latin typeface="+mj-lt"/>
              </a:rPr>
              <a:t>Exhibit 11.10 </a:t>
            </a:r>
            <a:r>
              <a:rPr lang="en-US" sz="2400" b="0" dirty="0" smtClean="0">
                <a:solidFill>
                  <a:schemeClr val="bg1"/>
                </a:solidFill>
                <a:latin typeface="+mj-lt"/>
              </a:rPr>
              <a:t>Illustration of Repeated Hedging of Foreign Payables When the Foreign Currency Is Appreciating</a:t>
            </a:r>
          </a:p>
        </p:txBody>
      </p:sp>
      <p:sp>
        <p:nvSpPr>
          <p:cNvPr id="27652"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6AFA9F91-F5B2-4630-B14A-A9E64DA81DD2}" type="slidenum">
              <a:rPr lang="en-US"/>
              <a:pPr/>
              <a:t>24</a:t>
            </a:fld>
            <a:endParaRPr lang="en-US"/>
          </a:p>
        </p:txBody>
      </p:sp>
      <p:pic>
        <p:nvPicPr>
          <p:cNvPr id="27653" name="Picture 1"/>
          <p:cNvPicPr>
            <a:picLocks noChangeAspect="1"/>
          </p:cNvPicPr>
          <p:nvPr/>
        </p:nvPicPr>
        <p:blipFill>
          <a:blip r:embed="rId3" cstate="print"/>
          <a:srcRect/>
          <a:stretch>
            <a:fillRect/>
          </a:stretch>
        </p:blipFill>
        <p:spPr bwMode="auto">
          <a:xfrm>
            <a:off x="914400" y="1295400"/>
            <a:ext cx="8077200" cy="48704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CBD69A7-8F27-4F97-A355-A4FE92D3A93F}" type="slidenum">
              <a:rPr lang="en-US" smtClean="0">
                <a:solidFill>
                  <a:schemeClr val="tx1"/>
                </a:solidFill>
              </a:rPr>
              <a:pPr>
                <a:defRPr/>
              </a:pPr>
              <a:t>25</a:t>
            </a:fld>
            <a:endParaRPr lang="en-US" smtClean="0">
              <a:solidFill>
                <a:schemeClr val="tx1"/>
              </a:solidFill>
            </a:endParaRPr>
          </a:p>
        </p:txBody>
      </p:sp>
      <p:sp>
        <p:nvSpPr>
          <p:cNvPr id="29699" name="Title 1"/>
          <p:cNvSpPr>
            <a:spLocks noGrp="1"/>
          </p:cNvSpPr>
          <p:nvPr>
            <p:ph type="title"/>
          </p:nvPr>
        </p:nvSpPr>
        <p:spPr bwMode="auto">
          <a:xfrm>
            <a:off x="457200" y="12700"/>
            <a:ext cx="8686800"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400" dirty="0" smtClean="0">
                <a:solidFill>
                  <a:schemeClr val="bg1"/>
                </a:solidFill>
                <a:latin typeface="+mj-lt"/>
              </a:rPr>
              <a:t>Exhibit 11.11 </a:t>
            </a:r>
            <a:r>
              <a:rPr lang="en-US" sz="2400" b="0" dirty="0" smtClean="0">
                <a:solidFill>
                  <a:schemeClr val="bg1"/>
                </a:solidFill>
                <a:latin typeface="+mj-lt"/>
              </a:rPr>
              <a:t>Long-Term Hedging of Payables When the Foreign Currency Is Appreciating</a:t>
            </a:r>
          </a:p>
        </p:txBody>
      </p:sp>
      <p:sp>
        <p:nvSpPr>
          <p:cNvPr id="28676"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45956F86-8BA9-4531-BEF9-95A1A4B56972}" type="slidenum">
              <a:rPr lang="en-US"/>
              <a:pPr/>
              <a:t>25</a:t>
            </a:fld>
            <a:endParaRPr lang="en-US"/>
          </a:p>
        </p:txBody>
      </p:sp>
      <p:pic>
        <p:nvPicPr>
          <p:cNvPr id="28677" name="Picture 1"/>
          <p:cNvPicPr>
            <a:picLocks noChangeAspect="1"/>
          </p:cNvPicPr>
          <p:nvPr/>
        </p:nvPicPr>
        <p:blipFill>
          <a:blip r:embed="rId3" cstate="print"/>
          <a:srcRect/>
          <a:stretch>
            <a:fillRect/>
          </a:stretch>
        </p:blipFill>
        <p:spPr bwMode="auto">
          <a:xfrm>
            <a:off x="1074738" y="1295400"/>
            <a:ext cx="7848600" cy="4800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1BDA0DA-E7DE-4BAE-8222-A31FC729AE77}" type="slidenum">
              <a:rPr lang="en-US" smtClean="0">
                <a:solidFill>
                  <a:schemeClr val="tx1"/>
                </a:solidFill>
              </a:rPr>
              <a:pPr>
                <a:defRPr/>
              </a:pPr>
              <a:t>26</a:t>
            </a:fld>
            <a:endParaRPr lang="en-US" smtClean="0">
              <a:solidFill>
                <a:schemeClr val="tx1"/>
              </a:solidFill>
            </a:endParaRPr>
          </a:p>
        </p:txBody>
      </p:sp>
      <p:sp>
        <p:nvSpPr>
          <p:cNvPr id="29699"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Alternative Hedging Techniques</a:t>
            </a:r>
          </a:p>
        </p:txBody>
      </p:sp>
      <p:sp>
        <p:nvSpPr>
          <p:cNvPr id="29700" name="Rectangle 3"/>
          <p:cNvSpPr>
            <a:spLocks noGrp="1" noChangeArrowheads="1"/>
          </p:cNvSpPr>
          <p:nvPr>
            <p:ph type="body" idx="4294967295"/>
          </p:nvPr>
        </p:nvSpPr>
        <p:spPr bwMode="auto">
          <a:xfrm>
            <a:off x="762000" y="1371600"/>
            <a:ext cx="8382000" cy="4800600"/>
          </a:xfrm>
          <a:prstGeom prst="rect">
            <a:avLst/>
          </a:prstGeom>
          <a:noFill/>
          <a:ln>
            <a:miter lim="800000"/>
            <a:headEnd/>
            <a:tailEnd/>
          </a:ln>
        </p:spPr>
        <p:txBody>
          <a:bodyPr/>
          <a:lstStyle/>
          <a:p>
            <a:pPr marL="495300" indent="-495300"/>
            <a:r>
              <a:rPr lang="en-US" sz="2800" b="1" smtClean="0"/>
              <a:t>Leading and Lagging</a:t>
            </a:r>
            <a:r>
              <a:rPr lang="en-US" sz="2800" smtClean="0"/>
              <a:t>: adjusting the timing of a payment or disbursement to reflect expectations about future currency movements.</a:t>
            </a:r>
          </a:p>
          <a:p>
            <a:pPr marL="495300" indent="-495300"/>
            <a:r>
              <a:rPr lang="en-US" sz="2800" b="1" smtClean="0"/>
              <a:t>Cross-Hedging</a:t>
            </a:r>
            <a:r>
              <a:rPr lang="en-US" sz="2800" smtClean="0"/>
              <a:t>: hedging by using a currency that serves as a proxy for the currency in which the MNC is exposed.</a:t>
            </a:r>
          </a:p>
          <a:p>
            <a:pPr marL="495300" indent="-495300"/>
            <a:r>
              <a:rPr lang="en-US" sz="2800" b="1" smtClean="0"/>
              <a:t>Currency Diversification</a:t>
            </a:r>
            <a:r>
              <a:rPr lang="en-US" sz="2800" smtClean="0"/>
              <a:t>: reduce exposure by diversifying business among numerous countries.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23BD073-9AE0-43F6-A6F5-4F11E0EBA2DD}" type="slidenum">
              <a:rPr lang="en-US" smtClean="0">
                <a:solidFill>
                  <a:schemeClr val="tx1"/>
                </a:solidFill>
              </a:rPr>
              <a:pPr>
                <a:defRPr/>
              </a:pPr>
              <a:t>27</a:t>
            </a:fld>
            <a:endParaRPr lang="en-US" smtClean="0">
              <a:solidFill>
                <a:schemeClr val="tx1"/>
              </a:solidFill>
            </a:endParaRPr>
          </a:p>
        </p:txBody>
      </p:sp>
      <p:sp>
        <p:nvSpPr>
          <p:cNvPr id="30723"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SUMMARY</a:t>
            </a:r>
          </a:p>
        </p:txBody>
      </p:sp>
      <p:sp>
        <p:nvSpPr>
          <p:cNvPr id="30724" name="Rectangle 3"/>
          <p:cNvSpPr>
            <a:spLocks noGrp="1" noChangeArrowheads="1"/>
          </p:cNvSpPr>
          <p:nvPr>
            <p:ph type="body" idx="4294967295"/>
          </p:nvPr>
        </p:nvSpPr>
        <p:spPr bwMode="auto">
          <a:xfrm>
            <a:off x="838200" y="1219200"/>
            <a:ext cx="8153400" cy="4038600"/>
          </a:xfrm>
          <a:prstGeom prst="rect">
            <a:avLst/>
          </a:prstGeom>
          <a:noFill/>
          <a:ln>
            <a:miter lim="800000"/>
            <a:headEnd/>
            <a:tailEnd/>
          </a:ln>
        </p:spPr>
        <p:txBody>
          <a:bodyPr/>
          <a:lstStyle/>
          <a:p>
            <a:pPr>
              <a:buFont typeface="Wingdings" pitchFamily="2" charset="2"/>
              <a:buChar char="§"/>
            </a:pPr>
            <a:r>
              <a:rPr lang="en-US" sz="2400" smtClean="0"/>
              <a:t>An MNC may choose to hedge most of its transaction exposure or to selectively hedge. Some MNCs hedge most of their transaction exposure so that they can more accurately predict their future cash inflows or outflows and make better decisions regarding the amount of financing they will need.  Many MNCs use selective hedging, in which they consider each type of transaction separately.</a:t>
            </a:r>
          </a:p>
          <a:p>
            <a:pPr>
              <a:buFont typeface="Wingdings" pitchFamily="2" charset="2"/>
              <a:buChar char="§"/>
            </a:pPr>
            <a:r>
              <a:rPr lang="en-US" sz="2400" smtClean="0"/>
              <a:t>To hedge payables, a futures or forward contract on the foreign currency can be purchased. Alternatively, a money market hedge strategy can be used; in this case, the MNC borrows its home currency and converts the proceeds into the foreign currency that will be needed in the future. Finally, call options on the foreign currency can be purchased.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BD52FAF-CD17-4BCB-B7AB-2C9D56FC3450}" type="slidenum">
              <a:rPr lang="en-US" smtClean="0">
                <a:solidFill>
                  <a:schemeClr val="tx1"/>
                </a:solidFill>
              </a:rPr>
              <a:pPr>
                <a:defRPr/>
              </a:pPr>
              <a:t>28</a:t>
            </a:fld>
            <a:endParaRPr lang="en-US" smtClean="0">
              <a:solidFill>
                <a:schemeClr val="tx1"/>
              </a:solidFill>
            </a:endParaRPr>
          </a:p>
        </p:txBody>
      </p:sp>
      <p:sp>
        <p:nvSpPr>
          <p:cNvPr id="3174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SUMMARY (Cont.)</a:t>
            </a:r>
          </a:p>
        </p:txBody>
      </p:sp>
      <p:sp>
        <p:nvSpPr>
          <p:cNvPr id="31748" name="Rectangle 3"/>
          <p:cNvSpPr>
            <a:spLocks noGrp="1" noChangeArrowheads="1"/>
          </p:cNvSpPr>
          <p:nvPr>
            <p:ph type="body" idx="4294967295"/>
          </p:nvPr>
        </p:nvSpPr>
        <p:spPr bwMode="auto">
          <a:xfrm>
            <a:off x="838200" y="1219200"/>
            <a:ext cx="8153400" cy="4038600"/>
          </a:xfrm>
          <a:prstGeom prst="rect">
            <a:avLst/>
          </a:prstGeom>
          <a:noFill/>
          <a:ln>
            <a:miter lim="800000"/>
            <a:headEnd/>
            <a:tailEnd/>
          </a:ln>
        </p:spPr>
        <p:txBody>
          <a:bodyPr/>
          <a:lstStyle/>
          <a:p>
            <a:pPr>
              <a:buFont typeface="Wingdings" pitchFamily="2" charset="2"/>
              <a:buChar char="§"/>
            </a:pPr>
            <a:r>
              <a:rPr lang="en-US" sz="2400" smtClean="0"/>
              <a:t>To hedge receivables, a futures or forward contract on the foreign currency can be sold. Alternatively, a money market hedge strategy can be used. In this case, the MNC borrows the foreign currency to be received and converts the funds into its home currency; the loan is to be repaid by the receivables. Finally, put options on the foreign currency can be purchased.</a:t>
            </a:r>
          </a:p>
          <a:p>
            <a:pPr>
              <a:buFont typeface="Wingdings" pitchFamily="2" charset="2"/>
              <a:buChar char="§"/>
            </a:pPr>
            <a:r>
              <a:rPr lang="en-US" sz="2400" smtClean="0"/>
              <a:t>When hedging techniques are not available, there are still some methods of reducing transaction exposure, such as leading and lagging, cross-hedging, and currency diversification.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6FCAA69-57C8-4C57-8F5A-2D441015EE1E}" type="slidenum">
              <a:rPr lang="en-US" smtClean="0">
                <a:solidFill>
                  <a:schemeClr val="tx1"/>
                </a:solidFill>
              </a:rPr>
              <a:pPr>
                <a:defRPr/>
              </a:pPr>
              <a:t>29</a:t>
            </a:fld>
            <a:endParaRPr lang="en-US" smtClean="0">
              <a:solidFill>
                <a:schemeClr val="tx1"/>
              </a:solidFill>
            </a:endParaRPr>
          </a:p>
        </p:txBody>
      </p:sp>
      <p:sp>
        <p:nvSpPr>
          <p:cNvPr id="32771"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SUMMARY (Cont.)</a:t>
            </a:r>
          </a:p>
        </p:txBody>
      </p:sp>
      <p:sp>
        <p:nvSpPr>
          <p:cNvPr id="32772" name="Rectangle 3"/>
          <p:cNvSpPr>
            <a:spLocks noGrp="1" noChangeArrowheads="1"/>
          </p:cNvSpPr>
          <p:nvPr>
            <p:ph type="body" idx="4294967295"/>
          </p:nvPr>
        </p:nvSpPr>
        <p:spPr bwMode="auto">
          <a:xfrm>
            <a:off x="838200" y="1219200"/>
            <a:ext cx="8153400" cy="4038600"/>
          </a:xfrm>
          <a:prstGeom prst="rect">
            <a:avLst/>
          </a:prstGeom>
          <a:noFill/>
          <a:ln>
            <a:miter lim="800000"/>
            <a:headEnd/>
            <a:tailEnd/>
          </a:ln>
        </p:spPr>
        <p:txBody>
          <a:bodyPr/>
          <a:lstStyle/>
          <a:p>
            <a:pPr>
              <a:buFont typeface="Wingdings" pitchFamily="2" charset="2"/>
              <a:buChar char="§"/>
            </a:pPr>
            <a:r>
              <a:rPr lang="en-US" sz="2400" smtClean="0"/>
              <a:t>The currency options hedge has an advantage over the other hedging techniques in that the options do not have to be exercised if the MNC would be better off unhedged. A premium must be paid to purchase the currency options, however, so there is a cost for the flexibility they provide. One limitation of hedging is that if the actual payment on a transaction is less than the expected payment, the MNC overhedged and is partially exposed to exchange rate movements.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AEF1B1E-84EB-462D-BE75-E8147A1B7935}" type="slidenum">
              <a:rPr lang="en-US" smtClean="0">
                <a:solidFill>
                  <a:schemeClr val="tx1"/>
                </a:solidFill>
              </a:rPr>
              <a:pPr>
                <a:defRPr/>
              </a:pPr>
              <a:t>3</a:t>
            </a:fld>
            <a:endParaRPr lang="en-US" smtClean="0">
              <a:solidFill>
                <a:schemeClr val="tx1"/>
              </a:solidFill>
            </a:endParaRPr>
          </a:p>
        </p:txBody>
      </p:sp>
      <p:sp>
        <p:nvSpPr>
          <p:cNvPr id="614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Policies for Hedging Transaction Exposure</a:t>
            </a:r>
          </a:p>
        </p:txBody>
      </p:sp>
      <p:sp>
        <p:nvSpPr>
          <p:cNvPr id="57347" name="Rectangle 3"/>
          <p:cNvSpPr>
            <a:spLocks noGrp="1" noChangeArrowheads="1"/>
          </p:cNvSpPr>
          <p:nvPr>
            <p:ph type="body" idx="4294967295"/>
          </p:nvPr>
        </p:nvSpPr>
        <p:spPr bwMode="auto">
          <a:xfrm>
            <a:off x="914400" y="1371600"/>
            <a:ext cx="8153400" cy="4800600"/>
          </a:xfrm>
          <a:prstGeom prst="rect">
            <a:avLst/>
          </a:prstGeom>
          <a:extLst>
            <a:ext uri="{909E8E84-426E-40DD-AFC4-6F175D3DCCD1}"/>
            <a:ext uri="{91240B29-F687-4F45-9708-019B960494DF}"/>
          </a:extLst>
        </p:spPr>
        <p:txBody>
          <a:bodyPr/>
          <a:lstStyle/>
          <a:p>
            <a:pPr marL="395288" indent="-395288">
              <a:defRPr/>
            </a:pPr>
            <a:r>
              <a:rPr lang="en-US" sz="2800" dirty="0" smtClean="0"/>
              <a:t>Hedging Most of the Exposure</a:t>
            </a:r>
          </a:p>
          <a:p>
            <a:pPr marL="400050" lvl="1" indent="0">
              <a:buFont typeface="Wingdings" pitchFamily="2" charset="2"/>
              <a:buNone/>
              <a:defRPr/>
            </a:pPr>
            <a:r>
              <a:rPr lang="en-US" sz="2400" dirty="0" smtClean="0"/>
              <a:t>Hedging most of the transaction exposure allows MNCs to more accurately forecast future cash flows (in their home currency) so that they can make better decisions regarding the amount of financing they will need.</a:t>
            </a:r>
          </a:p>
          <a:p>
            <a:pPr marL="395288" indent="-395288">
              <a:defRPr/>
            </a:pPr>
            <a:r>
              <a:rPr lang="en-US" sz="2800" dirty="0" smtClean="0"/>
              <a:t>Selective Hedging</a:t>
            </a:r>
          </a:p>
          <a:p>
            <a:pPr marL="857250" lvl="1" indent="-457200">
              <a:buFont typeface="Wingdings" pitchFamily="2" charset="2"/>
              <a:buChar char="§"/>
              <a:defRPr/>
            </a:pPr>
            <a:r>
              <a:rPr lang="en-US" sz="2400" dirty="0" smtClean="0"/>
              <a:t>MNC must identify its degree of transaction exposure.</a:t>
            </a:r>
          </a:p>
          <a:p>
            <a:pPr marL="857250" lvl="1" indent="-457200">
              <a:buFont typeface="Wingdings" pitchFamily="2" charset="2"/>
              <a:buChar char="§"/>
              <a:defRPr/>
            </a:pPr>
            <a:r>
              <a:rPr lang="en-US" sz="2400" dirty="0" smtClean="0"/>
              <a:t>MNC must consider the various techniques to hedge the exposure so that it can decide which hedging technique is optimal and whether to hedge its transaction exposure.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76DF039-6DDF-4241-9A19-D53548750B31}" type="slidenum">
              <a:rPr lang="en-US" smtClean="0">
                <a:solidFill>
                  <a:schemeClr val="tx1"/>
                </a:solidFill>
              </a:rPr>
              <a:pPr>
                <a:defRPr/>
              </a:pPr>
              <a:t>30</a:t>
            </a:fld>
            <a:endParaRPr lang="en-US" smtClean="0">
              <a:solidFill>
                <a:schemeClr val="tx1"/>
              </a:solidFill>
            </a:endParaRPr>
          </a:p>
        </p:txBody>
      </p:sp>
      <p:sp>
        <p:nvSpPr>
          <p:cNvPr id="3379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SUMMARY (Cont.)</a:t>
            </a:r>
          </a:p>
        </p:txBody>
      </p:sp>
      <p:sp>
        <p:nvSpPr>
          <p:cNvPr id="33796" name="Rectangle 3"/>
          <p:cNvSpPr>
            <a:spLocks noGrp="1" noChangeArrowheads="1"/>
          </p:cNvSpPr>
          <p:nvPr>
            <p:ph type="body" idx="4294967295"/>
          </p:nvPr>
        </p:nvSpPr>
        <p:spPr bwMode="auto">
          <a:xfrm>
            <a:off x="838200" y="1219200"/>
            <a:ext cx="8153400" cy="4038600"/>
          </a:xfrm>
          <a:prstGeom prst="rect">
            <a:avLst/>
          </a:prstGeom>
          <a:noFill/>
          <a:ln>
            <a:miter lim="800000"/>
            <a:headEnd/>
            <a:tailEnd/>
          </a:ln>
        </p:spPr>
        <p:txBody>
          <a:bodyPr/>
          <a:lstStyle/>
          <a:p>
            <a:pPr>
              <a:buFont typeface="Wingdings" pitchFamily="2" charset="2"/>
              <a:buNone/>
            </a:pPr>
            <a:endParaRPr lang="en-US" sz="2400" smtClean="0"/>
          </a:p>
          <a:p>
            <a:pPr>
              <a:buFont typeface="Wingdings" pitchFamily="2" charset="2"/>
              <a:buNone/>
            </a:pPr>
            <a:r>
              <a:rPr lang="en-US" sz="2400" smtClean="0"/>
              <a:t>	Alternatively, if an MNC hedges only the minimum possible payment in the transaction, it will be partially exposed to exchange rate movements if the transaction involves a payment that exceeds the minimum.  Another limitation of hedging is that a short-term hedge is only effective for the period in which it was applied. One potential solution to this limitation is for an MNC to use long-term hedging rather than repeated short-term hedging. This choice is more effective if the MNC can be sure that its transaction exposure will persist into the distant future.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756A0D4-95D1-4073-B2CA-4AAD9731188A}" type="slidenum">
              <a:rPr lang="en-US" smtClean="0">
                <a:solidFill>
                  <a:schemeClr val="tx1"/>
                </a:solidFill>
              </a:rPr>
              <a:pPr>
                <a:defRPr/>
              </a:pPr>
              <a:t>4</a:t>
            </a:fld>
            <a:endParaRPr lang="en-US" smtClean="0">
              <a:solidFill>
                <a:schemeClr val="tx1"/>
              </a:solidFill>
            </a:endParaRPr>
          </a:p>
        </p:txBody>
      </p:sp>
      <p:sp>
        <p:nvSpPr>
          <p:cNvPr id="7171"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Hedging Exposure to Payables</a:t>
            </a:r>
          </a:p>
        </p:txBody>
      </p:sp>
      <p:sp>
        <p:nvSpPr>
          <p:cNvPr id="7172" name="Rectangle 3"/>
          <p:cNvSpPr>
            <a:spLocks noGrp="1" noChangeArrowheads="1"/>
          </p:cNvSpPr>
          <p:nvPr>
            <p:ph type="body" idx="4294967295"/>
          </p:nvPr>
        </p:nvSpPr>
        <p:spPr bwMode="auto">
          <a:xfrm>
            <a:off x="1066800" y="1371600"/>
            <a:ext cx="7315200" cy="4648200"/>
          </a:xfrm>
          <a:prstGeom prst="rect">
            <a:avLst/>
          </a:prstGeom>
          <a:noFill/>
          <a:ln>
            <a:miter lim="800000"/>
            <a:headEnd/>
            <a:tailEnd/>
          </a:ln>
        </p:spPr>
        <p:txBody>
          <a:bodyPr/>
          <a:lstStyle/>
          <a:p>
            <a:pPr marL="0" indent="0">
              <a:spcAft>
                <a:spcPts val="1200"/>
              </a:spcAft>
              <a:buFont typeface="Wingdings" pitchFamily="2" charset="2"/>
              <a:buNone/>
            </a:pPr>
            <a:r>
              <a:rPr lang="en-US" sz="2800" smtClean="0"/>
              <a:t>An MNC may decide to hedge part or all of its known payables transactions using:</a:t>
            </a:r>
          </a:p>
          <a:p>
            <a:pPr marL="895350" lvl="1" indent="-495300">
              <a:buFont typeface="Wingdings" pitchFamily="2" charset="2"/>
              <a:buChar char="§"/>
            </a:pPr>
            <a:r>
              <a:rPr lang="en-US" sz="2800" smtClean="0"/>
              <a:t>Futures hedge</a:t>
            </a:r>
          </a:p>
          <a:p>
            <a:pPr marL="895350" lvl="1" indent="-495300">
              <a:buFont typeface="Wingdings" pitchFamily="2" charset="2"/>
              <a:buChar char="§"/>
            </a:pPr>
            <a:r>
              <a:rPr lang="en-US" sz="2800" smtClean="0"/>
              <a:t>Forward hedge</a:t>
            </a:r>
          </a:p>
          <a:p>
            <a:pPr marL="895350" lvl="1" indent="-495300">
              <a:buFont typeface="Wingdings" pitchFamily="2" charset="2"/>
              <a:buChar char="§"/>
            </a:pPr>
            <a:r>
              <a:rPr lang="en-US" sz="2800" smtClean="0"/>
              <a:t>Money market hedge</a:t>
            </a:r>
          </a:p>
          <a:p>
            <a:pPr marL="895350" lvl="1" indent="-495300">
              <a:buFont typeface="Wingdings" pitchFamily="2" charset="2"/>
              <a:buChar char="§"/>
            </a:pPr>
            <a:r>
              <a:rPr lang="en-US" sz="2800" smtClean="0"/>
              <a:t>Currency option hedge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2E4E98E-3045-47CF-8F05-7E13A2153193}" type="slidenum">
              <a:rPr lang="en-US" smtClean="0">
                <a:solidFill>
                  <a:schemeClr val="tx1"/>
                </a:solidFill>
              </a:rPr>
              <a:pPr>
                <a:defRPr/>
              </a:pPr>
              <a:t>5</a:t>
            </a:fld>
            <a:endParaRPr lang="en-US" smtClean="0">
              <a:solidFill>
                <a:schemeClr val="tx1"/>
              </a:solidFill>
            </a:endParaRPr>
          </a:p>
        </p:txBody>
      </p:sp>
      <p:sp>
        <p:nvSpPr>
          <p:cNvPr id="819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Forward or Futures Hedge on Payables</a:t>
            </a:r>
          </a:p>
        </p:txBody>
      </p:sp>
      <p:sp>
        <p:nvSpPr>
          <p:cNvPr id="8196" name="Rectangle 3"/>
          <p:cNvSpPr>
            <a:spLocks noGrp="1" noChangeArrowheads="1"/>
          </p:cNvSpPr>
          <p:nvPr>
            <p:ph type="body" idx="4294967295"/>
          </p:nvPr>
        </p:nvSpPr>
        <p:spPr bwMode="auto">
          <a:xfrm>
            <a:off x="1066800" y="1371600"/>
            <a:ext cx="8001000" cy="4038600"/>
          </a:xfrm>
          <a:prstGeom prst="rect">
            <a:avLst/>
          </a:prstGeom>
          <a:noFill/>
          <a:ln>
            <a:miter lim="800000"/>
            <a:headEnd/>
            <a:tailEnd/>
          </a:ln>
        </p:spPr>
        <p:txBody>
          <a:bodyPr/>
          <a:lstStyle/>
          <a:p>
            <a:pPr marL="0" indent="0">
              <a:buFont typeface="Wingdings" pitchFamily="2" charset="2"/>
              <a:buNone/>
            </a:pPr>
            <a:r>
              <a:rPr lang="en-US" sz="2400" smtClean="0"/>
              <a:t>Allows an MNC to lock in a specific exchange rate at which it can purchase a currency and hedge payables. A forward contract is negotiated between the firm and a financial institution. The contract will specify the:</a:t>
            </a:r>
          </a:p>
          <a:p>
            <a:pPr marL="895350" lvl="1" indent="-495300">
              <a:buFont typeface="Wingdings" pitchFamily="2" charset="2"/>
              <a:buChar char="§"/>
            </a:pPr>
            <a:r>
              <a:rPr lang="en-US" sz="2400" smtClean="0"/>
              <a:t>currency that the firm will pay</a:t>
            </a:r>
          </a:p>
          <a:p>
            <a:pPr marL="895350" lvl="1" indent="-495300">
              <a:buFont typeface="Wingdings" pitchFamily="2" charset="2"/>
              <a:buChar char="§"/>
            </a:pPr>
            <a:r>
              <a:rPr lang="en-US" sz="2400" smtClean="0"/>
              <a:t>currency that the firm will receive</a:t>
            </a:r>
          </a:p>
          <a:p>
            <a:pPr marL="895350" lvl="1" indent="-495300">
              <a:buFont typeface="Wingdings" pitchFamily="2" charset="2"/>
              <a:buChar char="§"/>
            </a:pPr>
            <a:r>
              <a:rPr lang="en-US" sz="2400" smtClean="0"/>
              <a:t>amount of currency to be received by the firm</a:t>
            </a:r>
          </a:p>
          <a:p>
            <a:pPr marL="895350" lvl="1" indent="-495300">
              <a:buFont typeface="Wingdings" pitchFamily="2" charset="2"/>
              <a:buChar char="§"/>
            </a:pPr>
            <a:r>
              <a:rPr lang="en-US" sz="2400" smtClean="0"/>
              <a:t>rate at which the MNC will exchange currencies (called the forward rate)</a:t>
            </a:r>
          </a:p>
          <a:p>
            <a:pPr marL="895350" lvl="1" indent="-495300">
              <a:buFont typeface="Wingdings" pitchFamily="2" charset="2"/>
              <a:buChar char="§"/>
            </a:pPr>
            <a:r>
              <a:rPr lang="en-US" sz="2400" smtClean="0"/>
              <a:t>future date at which the exchange of currencies will occur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479A493-863B-422C-A587-9BC9E5C05FDC}" type="slidenum">
              <a:rPr lang="en-US" smtClean="0">
                <a:solidFill>
                  <a:schemeClr val="tx1"/>
                </a:solidFill>
              </a:rPr>
              <a:pPr>
                <a:defRPr/>
              </a:pPr>
              <a:t>6</a:t>
            </a:fld>
            <a:endParaRPr lang="en-US" smtClean="0">
              <a:solidFill>
                <a:schemeClr val="tx1"/>
              </a:solidFill>
            </a:endParaRPr>
          </a:p>
        </p:txBody>
      </p:sp>
      <p:sp>
        <p:nvSpPr>
          <p:cNvPr id="9219"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Money Market Hedge on Payables</a:t>
            </a:r>
          </a:p>
        </p:txBody>
      </p:sp>
      <p:sp>
        <p:nvSpPr>
          <p:cNvPr id="9220" name="Rectangle 3"/>
          <p:cNvSpPr>
            <a:spLocks noGrp="1" noChangeArrowheads="1"/>
          </p:cNvSpPr>
          <p:nvPr>
            <p:ph type="body" idx="4294967295"/>
          </p:nvPr>
        </p:nvSpPr>
        <p:spPr bwMode="auto">
          <a:xfrm>
            <a:off x="1066800" y="1371600"/>
            <a:ext cx="7696200" cy="4038600"/>
          </a:xfrm>
          <a:prstGeom prst="rect">
            <a:avLst/>
          </a:prstGeom>
          <a:noFill/>
          <a:ln>
            <a:miter lim="800000"/>
            <a:headEnd/>
            <a:tailEnd/>
          </a:ln>
        </p:spPr>
        <p:txBody>
          <a:bodyPr/>
          <a:lstStyle/>
          <a:p>
            <a:pPr marL="395288" indent="-395288">
              <a:spcAft>
                <a:spcPts val="1800"/>
              </a:spcAft>
            </a:pPr>
            <a:r>
              <a:rPr lang="en-US" sz="2800" smtClean="0"/>
              <a:t>Involves taking a money market position to cover a future payables position. </a:t>
            </a:r>
          </a:p>
          <a:p>
            <a:pPr marL="395288" indent="-395288"/>
            <a:r>
              <a:rPr lang="en-US" sz="2800" smtClean="0"/>
              <a:t>If a firm prefers to hedge payables without using its cash balances, then it must </a:t>
            </a:r>
          </a:p>
          <a:p>
            <a:pPr marL="795338" lvl="1" indent="-395288">
              <a:buFont typeface="Wingdings" pitchFamily="2" charset="2"/>
              <a:buChar char="§"/>
            </a:pPr>
            <a:r>
              <a:rPr lang="en-US" sz="2800" smtClean="0"/>
              <a:t>Borrow funds in the home currency and </a:t>
            </a:r>
          </a:p>
          <a:p>
            <a:pPr marL="795338" lvl="1" indent="-395288">
              <a:buFont typeface="Wingdings" pitchFamily="2" charset="2"/>
              <a:buChar char="§"/>
            </a:pPr>
            <a:r>
              <a:rPr lang="en-US" sz="2800" smtClean="0"/>
              <a:t>Invest in a short-term instrument in the foreign currency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B0BC962-9D2C-4ABA-A75C-758AE9571E7D}" type="slidenum">
              <a:rPr lang="en-US" smtClean="0">
                <a:solidFill>
                  <a:schemeClr val="tx1"/>
                </a:solidFill>
              </a:rPr>
              <a:pPr>
                <a:defRPr/>
              </a:pPr>
              <a:t>7</a:t>
            </a:fld>
            <a:endParaRPr lang="en-US" smtClean="0">
              <a:solidFill>
                <a:schemeClr val="tx1"/>
              </a:solidFill>
            </a:endParaRPr>
          </a:p>
        </p:txBody>
      </p:sp>
      <p:sp>
        <p:nvSpPr>
          <p:cNvPr id="10243"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Call Option Hedge on Payables</a:t>
            </a:r>
          </a:p>
        </p:txBody>
      </p:sp>
      <p:sp>
        <p:nvSpPr>
          <p:cNvPr id="10244" name="Rectangle 3"/>
          <p:cNvSpPr>
            <a:spLocks noGrp="1" noChangeArrowheads="1"/>
          </p:cNvSpPr>
          <p:nvPr>
            <p:ph type="body" idx="4294967295"/>
          </p:nvPr>
        </p:nvSpPr>
        <p:spPr bwMode="auto">
          <a:xfrm>
            <a:off x="1066800" y="1371600"/>
            <a:ext cx="7772400" cy="4038600"/>
          </a:xfrm>
          <a:prstGeom prst="rect">
            <a:avLst/>
          </a:prstGeom>
          <a:noFill/>
          <a:ln>
            <a:miter lim="800000"/>
            <a:headEnd/>
            <a:tailEnd/>
          </a:ln>
        </p:spPr>
        <p:txBody>
          <a:bodyPr/>
          <a:lstStyle/>
          <a:p>
            <a:pPr marL="395288" indent="-395288"/>
            <a:r>
              <a:rPr lang="en-US" sz="2800" smtClean="0"/>
              <a:t>A currency call option provides the right to buy a specified amount of a particular currency at a specified </a:t>
            </a:r>
            <a:r>
              <a:rPr lang="en-US" sz="2800" b="1" smtClean="0"/>
              <a:t>strike price </a:t>
            </a:r>
            <a:r>
              <a:rPr lang="en-US" sz="2800" smtClean="0"/>
              <a:t>or </a:t>
            </a:r>
            <a:r>
              <a:rPr lang="en-US" sz="2800" b="1" smtClean="0"/>
              <a:t>exercise price </a:t>
            </a:r>
            <a:r>
              <a:rPr lang="en-US" sz="2800" smtClean="0"/>
              <a:t>within a given period of time.</a:t>
            </a:r>
          </a:p>
          <a:p>
            <a:pPr marL="395288" indent="-395288"/>
            <a:r>
              <a:rPr lang="en-US" sz="2800" smtClean="0"/>
              <a:t>The currency call option does not obligate its owner to buy the currency at that price. The MNC has the flexibility to let the option expire and obtain the currency at the existing spot rate when payables are due.</a:t>
            </a:r>
            <a:endParaRPr lang="en-US" sz="24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F0753BA-2832-4A8B-BE1E-2AA0DC078FE2}" type="slidenum">
              <a:rPr lang="en-US" smtClean="0">
                <a:solidFill>
                  <a:schemeClr val="tx1"/>
                </a:solidFill>
              </a:rPr>
              <a:pPr>
                <a:defRPr/>
              </a:pPr>
              <a:t>8</a:t>
            </a:fld>
            <a:endParaRPr lang="en-US" smtClean="0">
              <a:solidFill>
                <a:schemeClr val="tx1"/>
              </a:solidFill>
            </a:endParaRPr>
          </a:p>
        </p:txBody>
      </p:sp>
      <p:sp>
        <p:nvSpPr>
          <p:cNvPr id="11267" name="Rectangle 2"/>
          <p:cNvSpPr>
            <a:spLocks noGrp="1" noChangeArrowheads="1"/>
          </p:cNvSpPr>
          <p:nvPr>
            <p:ph type="title" idx="4294967295"/>
          </p:nvPr>
        </p:nvSpPr>
        <p:spPr bwMode="auto">
          <a:xfrm>
            <a:off x="685800" y="12700"/>
            <a:ext cx="7315200" cy="825500"/>
          </a:xfrm>
          <a:prstGeom prst="rect">
            <a:avLst/>
          </a:prstGeom>
          <a:noFill/>
          <a:ln>
            <a:miter lim="800000"/>
            <a:headEnd/>
            <a:tailEnd/>
          </a:ln>
        </p:spPr>
        <p:txBody>
          <a:bodyPr anchor="ctr"/>
          <a:lstStyle/>
          <a:p>
            <a:r>
              <a:rPr lang="en-US" sz="2600" smtClean="0">
                <a:solidFill>
                  <a:schemeClr val="bg1"/>
                </a:solidFill>
              </a:rPr>
              <a:t>Cost of Call Options</a:t>
            </a:r>
          </a:p>
        </p:txBody>
      </p:sp>
      <p:sp>
        <p:nvSpPr>
          <p:cNvPr id="11268" name="Rectangle 3"/>
          <p:cNvSpPr>
            <a:spLocks noGrp="1" noChangeArrowheads="1"/>
          </p:cNvSpPr>
          <p:nvPr>
            <p:ph type="body" idx="4294967295"/>
          </p:nvPr>
        </p:nvSpPr>
        <p:spPr bwMode="auto">
          <a:xfrm>
            <a:off x="685800" y="1143000"/>
            <a:ext cx="8229600" cy="5105400"/>
          </a:xfrm>
          <a:prstGeom prst="rect">
            <a:avLst/>
          </a:prstGeom>
          <a:ln>
            <a:miter lim="800000"/>
            <a:headEnd/>
            <a:tailEnd/>
          </a:ln>
        </p:spPr>
        <p:txBody>
          <a:bodyPr/>
          <a:lstStyle/>
          <a:p>
            <a:pPr marL="495300" indent="-495300">
              <a:defRPr/>
            </a:pPr>
            <a:r>
              <a:rPr lang="en-US" sz="2400" dirty="0" smtClean="0"/>
              <a:t>Based on contingency graph (Exhibit 11.1)</a:t>
            </a:r>
          </a:p>
          <a:p>
            <a:pPr marL="696913" lvl="1" indent="-239713">
              <a:buFont typeface="Wingdings" pitchFamily="2" charset="2"/>
              <a:buChar char="§"/>
              <a:defRPr/>
            </a:pPr>
            <a:r>
              <a:rPr lang="en-US" sz="2200" b="1" dirty="0" smtClean="0"/>
              <a:t>Advantage</a:t>
            </a:r>
            <a:r>
              <a:rPr lang="en-US" sz="2200" dirty="0" smtClean="0"/>
              <a:t>: provides an effective hedge</a:t>
            </a:r>
          </a:p>
          <a:p>
            <a:pPr marL="696913" lvl="1" indent="-239713">
              <a:buFont typeface="Wingdings" pitchFamily="2" charset="2"/>
              <a:buChar char="§"/>
              <a:defRPr/>
            </a:pPr>
            <a:r>
              <a:rPr lang="en-US" sz="2200" b="1" dirty="0" smtClean="0"/>
              <a:t>Disadvantage</a:t>
            </a:r>
            <a:r>
              <a:rPr lang="en-US" sz="2200" dirty="0" smtClean="0"/>
              <a:t>: premium must be paid</a:t>
            </a:r>
          </a:p>
          <a:p>
            <a:pPr marL="495300" indent="-495300">
              <a:defRPr/>
            </a:pPr>
            <a:r>
              <a:rPr lang="en-US" sz="2400" dirty="0" smtClean="0"/>
              <a:t>Based on currency forecast (Exhibit 11.2)</a:t>
            </a:r>
          </a:p>
          <a:p>
            <a:pPr marL="739775" lvl="1" indent="-282575">
              <a:buFont typeface="Wingdings" pitchFamily="2" charset="2"/>
              <a:buChar char="§"/>
              <a:defRPr/>
            </a:pPr>
            <a:r>
              <a:rPr lang="en-US" sz="2200" dirty="0" smtClean="0"/>
              <a:t>MNC can incorporate forecasts of the spot rate to more accurately estimate the cost of hedging with call options.</a:t>
            </a:r>
          </a:p>
          <a:p>
            <a:pPr marL="495300" indent="-495300">
              <a:defRPr/>
            </a:pPr>
            <a:r>
              <a:rPr lang="en-US" sz="2400" dirty="0" smtClean="0"/>
              <a:t>Consideration of Alternative Call Options</a:t>
            </a:r>
          </a:p>
          <a:p>
            <a:pPr marL="739775" lvl="1" indent="-282575">
              <a:buFont typeface="Wingdings" pitchFamily="2" charset="2"/>
              <a:buChar char="§"/>
              <a:defRPr/>
            </a:pPr>
            <a:r>
              <a:rPr lang="en-US" sz="2200" dirty="0" smtClean="0"/>
              <a:t>Several different types of call options may be available, with different exercise prices and premiums for a given currency and expiration date.</a:t>
            </a:r>
          </a:p>
          <a:p>
            <a:pPr marL="739775" lvl="1" indent="-282575">
              <a:buFont typeface="Wingdings" pitchFamily="2" charset="2"/>
              <a:buChar char="§"/>
              <a:defRPr/>
            </a:pPr>
            <a:r>
              <a:rPr lang="en-US" sz="2200" dirty="0" smtClean="0"/>
              <a:t>Whatever call option is perceived to be most desirable for hedging a particular payables position would be analyzed, so that it could then be compared to the other hedging techniques.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003D572-9084-49A6-9D9A-DF98CA35DFD6}" type="slidenum">
              <a:rPr lang="en-US" smtClean="0">
                <a:solidFill>
                  <a:schemeClr val="tx1"/>
                </a:solidFill>
              </a:rPr>
              <a:pPr>
                <a:defRPr/>
              </a:pPr>
              <a:t>9</a:t>
            </a:fld>
            <a:endParaRPr lang="en-US" smtClean="0">
              <a:solidFill>
                <a:schemeClr val="tx1"/>
              </a:solidFill>
            </a:endParaRPr>
          </a:p>
        </p:txBody>
      </p:sp>
      <p:sp>
        <p:nvSpPr>
          <p:cNvPr id="12291" name="Title 1"/>
          <p:cNvSpPr>
            <a:spLocks noGrp="1"/>
          </p:cNvSpPr>
          <p:nvPr>
            <p:ph type="title"/>
          </p:nvPr>
        </p:nvSpPr>
        <p:spPr bwMode="auto">
          <a:xfrm>
            <a:off x="457200" y="12700"/>
            <a:ext cx="8686800" cy="8255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400" dirty="0" smtClean="0">
                <a:solidFill>
                  <a:schemeClr val="bg1"/>
                </a:solidFill>
                <a:latin typeface="+mj-lt"/>
              </a:rPr>
              <a:t>Exhibit 11.1 </a:t>
            </a:r>
            <a:r>
              <a:rPr lang="en-US" sz="2400" b="0" dirty="0" smtClean="0">
                <a:solidFill>
                  <a:schemeClr val="bg1"/>
                </a:solidFill>
                <a:latin typeface="+mj-lt"/>
              </a:rPr>
              <a:t>Contingency Graph for Hedging Payables With Call Options</a:t>
            </a:r>
          </a:p>
        </p:txBody>
      </p:sp>
      <p:sp>
        <p:nvSpPr>
          <p:cNvPr id="12292"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01D8D298-52BB-4515-80C5-792B4941F3D2}" type="slidenum">
              <a:rPr lang="en-US"/>
              <a:pPr/>
              <a:t>9</a:t>
            </a:fld>
            <a:endParaRPr lang="en-US"/>
          </a:p>
        </p:txBody>
      </p:sp>
      <p:pic>
        <p:nvPicPr>
          <p:cNvPr id="12293" name="Picture 1"/>
          <p:cNvPicPr>
            <a:picLocks noChangeAspect="1"/>
          </p:cNvPicPr>
          <p:nvPr/>
        </p:nvPicPr>
        <p:blipFill>
          <a:blip r:embed="rId3" cstate="print"/>
          <a:srcRect/>
          <a:stretch>
            <a:fillRect/>
          </a:stretch>
        </p:blipFill>
        <p:spPr bwMode="auto">
          <a:xfrm>
            <a:off x="990600" y="1295400"/>
            <a:ext cx="7991475" cy="45720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0_FMI 9th">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0_FMI 9th">
      <a:majorFont>
        <a:latin typeface=""/>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000 - Template - IFM 10th</Template>
  <TotalTime>2144</TotalTime>
  <Words>1477</Words>
  <Application>Microsoft Office PowerPoint</Application>
  <PresentationFormat>On-screen Show (4:3)</PresentationFormat>
  <Paragraphs>159</Paragraphs>
  <Slides>30</Slides>
  <Notes>13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10_FMI 9th</vt:lpstr>
      <vt:lpstr>Slide 1</vt:lpstr>
      <vt:lpstr>11</vt:lpstr>
      <vt:lpstr>Policies for Hedging Transaction Exposure</vt:lpstr>
      <vt:lpstr>Hedging Exposure to Payables</vt:lpstr>
      <vt:lpstr>Forward or Futures Hedge on Payables</vt:lpstr>
      <vt:lpstr>Money Market Hedge on Payables</vt:lpstr>
      <vt:lpstr>Call Option Hedge on Payables</vt:lpstr>
      <vt:lpstr>Cost of Call Options</vt:lpstr>
      <vt:lpstr>Exhibit 11.1 Contingency Graph for Hedging Payables With Call Options</vt:lpstr>
      <vt:lpstr>Exhibit 11.2 Use of Currency Call Options for Hedging Euro Payables (Exercise Price = $1.20, Premium = $.03)</vt:lpstr>
      <vt:lpstr>Comparison of Techniques to Hedge Payables</vt:lpstr>
      <vt:lpstr>Exhibit 11.3 Comparison of Hedging Alternatives for Coleman Co.</vt:lpstr>
      <vt:lpstr>Optimal Technique for Hedging Payables</vt:lpstr>
      <vt:lpstr>Exhibit 11.4 Graphic Comparison of Techniques to Hedge Payables</vt:lpstr>
      <vt:lpstr>Hedging Exposure to Receivables</vt:lpstr>
      <vt:lpstr>Cost of Put Options</vt:lpstr>
      <vt:lpstr>Exhibit 11.5 Contingency Graph for Hedging Receivables with Put Options</vt:lpstr>
      <vt:lpstr>Exhibit 11.6 Use of Currency Put Options for Hedging Swiss Franc Receivables (Exercise Price = $.72; Premium = $.02)</vt:lpstr>
      <vt:lpstr>Comparison of Techniques for Hedging Receivables</vt:lpstr>
      <vt:lpstr>Exhibit 11.7 Comparison of Hedging Alternatives for Viner Co.</vt:lpstr>
      <vt:lpstr>Exhibit 11.8 Graph Comparison of Techniques to Hedge Receivables</vt:lpstr>
      <vt:lpstr>Exhibit 11.9 Review of Techniques for Hedging Transaction Exposure</vt:lpstr>
      <vt:lpstr>Limitations of Hedging</vt:lpstr>
      <vt:lpstr>Exhibit 11.10 Illustration of Repeated Hedging of Foreign Payables When the Foreign Currency Is Appreciating</vt:lpstr>
      <vt:lpstr>Exhibit 11.11 Long-Term Hedging of Payables When the Foreign Currency Is Appreciating</vt:lpstr>
      <vt:lpstr>Alternative Hedging Techniques</vt:lpstr>
      <vt:lpstr>SUMMARY</vt:lpstr>
      <vt:lpstr>SUMMARY (Cont.)</vt:lpstr>
      <vt:lpstr>SUMMARY (Cont.)</vt:lpstr>
      <vt:lpstr>SUMMARY (Cont.)</vt:lpstr>
    </vt:vector>
  </TitlesOfParts>
  <Company>California State University, Fullerton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Campus User</dc:creator>
  <cp:lastModifiedBy>Nivine Richie</cp:lastModifiedBy>
  <cp:revision>62</cp:revision>
  <dcterms:created xsi:type="dcterms:W3CDTF">2009-07-28T19:03:53Z</dcterms:created>
  <dcterms:modified xsi:type="dcterms:W3CDTF">2011-08-08T14:09:51Z</dcterms:modified>
</cp:coreProperties>
</file>