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5"/>
  </p:notesMasterIdLst>
  <p:sldIdLst>
    <p:sldId id="256" r:id="rId2"/>
    <p:sldId id="303" r:id="rId3"/>
    <p:sldId id="298" r:id="rId4"/>
    <p:sldId id="299" r:id="rId5"/>
    <p:sldId id="300" r:id="rId6"/>
    <p:sldId id="261" r:id="rId7"/>
    <p:sldId id="272" r:id="rId8"/>
    <p:sldId id="262" r:id="rId9"/>
    <p:sldId id="308" r:id="rId10"/>
    <p:sldId id="306" r:id="rId11"/>
    <p:sldId id="263" r:id="rId12"/>
    <p:sldId id="319" r:id="rId13"/>
    <p:sldId id="314" r:id="rId14"/>
    <p:sldId id="311" r:id="rId15"/>
    <p:sldId id="312" r:id="rId16"/>
    <p:sldId id="309" r:id="rId17"/>
    <p:sldId id="315" r:id="rId18"/>
    <p:sldId id="321" r:id="rId19"/>
    <p:sldId id="322" r:id="rId20"/>
    <p:sldId id="316" r:id="rId21"/>
    <p:sldId id="317" r:id="rId22"/>
    <p:sldId id="264" r:id="rId23"/>
    <p:sldId id="265" r:id="rId24"/>
    <p:sldId id="344" r:id="rId25"/>
    <p:sldId id="297" r:id="rId26"/>
    <p:sldId id="307" r:id="rId27"/>
    <p:sldId id="320" r:id="rId28"/>
    <p:sldId id="266" r:id="rId29"/>
    <p:sldId id="270" r:id="rId30"/>
    <p:sldId id="283" r:id="rId31"/>
    <p:sldId id="284" r:id="rId32"/>
    <p:sldId id="345" r:id="rId33"/>
    <p:sldId id="346" r:id="rId34"/>
    <p:sldId id="347" r:id="rId35"/>
    <p:sldId id="348" r:id="rId36"/>
    <p:sldId id="349" r:id="rId37"/>
    <p:sldId id="350" r:id="rId38"/>
    <p:sldId id="351" r:id="rId39"/>
    <p:sldId id="352" r:id="rId40"/>
    <p:sldId id="353" r:id="rId41"/>
    <p:sldId id="354" r:id="rId42"/>
    <p:sldId id="305"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5767" autoAdjust="0"/>
    <p:restoredTop sz="86416" autoAdjust="0"/>
  </p:normalViewPr>
  <p:slideViewPr>
    <p:cSldViewPr>
      <p:cViewPr varScale="1">
        <p:scale>
          <a:sx n="37" d="100"/>
          <a:sy n="37" d="100"/>
        </p:scale>
        <p:origin x="-1008" y="-78"/>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7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F6068A0-A97A-4A0F-AE1B-63032FFBF405}" type="slidenum">
              <a:rPr lang="en-US"/>
              <a:pPr/>
              <a:t>‹#›</a:t>
            </a:fld>
            <a:endParaRPr lang="en-US"/>
          </a:p>
        </p:txBody>
      </p:sp>
    </p:spTree>
    <p:extLst>
      <p:ext uri="{BB962C8B-B14F-4D97-AF65-F5344CB8AC3E}">
        <p14:creationId xmlns:p14="http://schemas.microsoft.com/office/powerpoint/2010/main" xmlns="" val="11650896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DA03F-595E-43CC-A6E5-60E2A75F1D6F}" type="slidenum">
              <a:rPr lang="en-US"/>
              <a:pPr/>
              <a:t>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920D0-CD53-4B76-9614-04ABA715BD83}" type="slidenum">
              <a:rPr lang="en-US"/>
              <a:pPr/>
              <a:t>10</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pPr lvl="1">
              <a:buFont typeface="Wingdings" pitchFamily="2" charset="2"/>
              <a:buNone/>
            </a:pPr>
            <a:r>
              <a:rPr lang="en-US"/>
              <a:t>the “little brain” attached to the rear of the brainstem, cerebellum actually means little brain.</a:t>
            </a:r>
          </a:p>
          <a:p>
            <a:pPr lvl="1">
              <a:buFont typeface="Wingdings" pitchFamily="2" charset="2"/>
              <a:buNone/>
            </a:pPr>
            <a:r>
              <a:rPr lang="en-US"/>
              <a:t>Also helps involved in nonverbal learning and memory (will discuss in later chapters), if you injured your cerebellum you would have difficulty walking, keeping your balance, shaking hands. </a:t>
            </a:r>
          </a:p>
          <a:p>
            <a:pPr lvl="1">
              <a:buFont typeface="Wingdings" pitchFamily="2" charset="2"/>
              <a:buNone/>
            </a:pPr>
            <a:endParaRPr lang="en-US"/>
          </a:p>
          <a:p>
            <a:pPr lvl="1">
              <a:buFont typeface="Wingdings" pitchFamily="2" charset="2"/>
              <a:buNone/>
            </a:pPr>
            <a:r>
              <a:rPr lang="en-US"/>
              <a:t>Note: these lower brain functions occur without any conscious effort.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CF469-C612-43F1-9440-2152C2B21600}" type="slidenum">
              <a:rPr lang="en-US"/>
              <a:pPr/>
              <a:t>11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14400" y="4343400"/>
            <a:ext cx="5029200" cy="4114800"/>
          </a:xfrm>
        </p:spPr>
        <p:txBody>
          <a:bodyPr/>
          <a:lstStyle/>
          <a:p>
            <a:r>
              <a:rPr lang="en-US"/>
              <a:t>The limbic system is an older term for a group of subcortical structures dealing with basic drives, emotions and memory</a:t>
            </a:r>
          </a:p>
          <a:p>
            <a:r>
              <a:rPr lang="en-US"/>
              <a:t>The diencefpahlon (or between brain) the hypothalamus and thalamus</a:t>
            </a:r>
          </a:p>
          <a:p>
            <a:r>
              <a:rPr lang="en-US"/>
              <a:t>The hippocampus and amygdala</a:t>
            </a:r>
          </a:p>
          <a:p>
            <a:r>
              <a:rPr lang="en-US"/>
              <a:t>The basal ganglia</a:t>
            </a:r>
          </a:p>
          <a:p>
            <a:r>
              <a:rPr lang="en-US"/>
              <a:t>The dreebral cortex</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6DC04-7491-4259-A940-9AE4E90E143B}" type="slidenum">
              <a:rPr lang="en-US"/>
              <a:pPr/>
              <a:t>12</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61488-FF99-44F6-AC1D-D8BFB7BDFED6}" type="slidenum">
              <a:rPr lang="en-US"/>
              <a:pPr/>
              <a:t>13</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In hypothalamus, the rat readily crosses an electrified grid, accepting the painful shocks to press a lever that sends electrical impulses to its “pleasure centers”</a:t>
            </a:r>
          </a:p>
          <a:p>
            <a:r>
              <a:rPr lang="en-US"/>
              <a:t>Tied up to eating, drinking, addiction, sex???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7232E-7CCC-4A0F-B210-92924D9F418B}" type="slidenum">
              <a:rPr lang="en-US"/>
              <a:pPr/>
              <a:t>14</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t>Researchers began to find evidence that the amygdala was involved in the emotion of fear in the late 1930s. Monkeys with damage to the brain cluster and surrounding areas had a dramatic drop of fearfulness. </a:t>
            </a:r>
          </a:p>
          <a:p>
            <a:endParaRPr lang="en-US"/>
          </a:p>
          <a:p>
            <a:r>
              <a:rPr lang="en-US"/>
              <a:t>Later, studies showed that rats with targeted amygdala damage would snuggle up to cats. </a:t>
            </a:r>
          </a:p>
          <a:p>
            <a:r>
              <a:rPr lang="en-US"/>
              <a:t/>
            </a:r>
            <a:br>
              <a:rPr lang="en-US"/>
            </a:br>
            <a:r>
              <a:rPr lang="en-US"/>
              <a:t>But if you electrically stimulate the amygdala in a normally placid domestic animal such as a cat, the cat prepares to attach by hissing, arching its back, pupils dilate, and its hair stands up on end. </a:t>
            </a:r>
          </a:p>
          <a:p>
            <a:endParaRPr lang="en-US"/>
          </a:p>
          <a:p>
            <a:r>
              <a:rPr lang="en-US"/>
              <a:t>Accumulating revelations about this fear system led researchers recently to examine the human brain's response to fear with imaging studies. One study showed that pictures of frightening faces initiate a quick rise and fall of activity in the amygdala. </a:t>
            </a:r>
          </a:p>
          <a:p>
            <a:endParaRPr lang="en-US"/>
          </a:p>
          <a:p>
            <a:r>
              <a:rPr lang="en-US"/>
              <a:t>In the future, scientists believe imaging techniques may help determine the course of treatment for disorders involving a malfunction in fear processing. For example, a person with an extreme fear of germs who continuously washes, known as an obsessive-compulsive disorder,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E3887-64A5-4A9D-AD9C-B95BF15EAB32}" type="slidenum">
              <a:rPr lang="en-US"/>
              <a:pPr/>
              <a:t>15</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t>He killed his wife and mother before going to the top of the university tower and opened fire on persons crossing the campus and on nearby streets. He ended up killing 16 people and wounded 31, before being killed by police officers. The shooting spree lasted 96 minutes. </a:t>
            </a:r>
          </a:p>
          <a:p>
            <a:endParaRPr lang="en-US"/>
          </a:p>
          <a:p>
            <a:r>
              <a:rPr lang="en-US"/>
              <a:t>Post-mortem revealed a brain tumor near his amygdala. </a:t>
            </a:r>
          </a:p>
          <a:p>
            <a:endParaRPr lang="en-US"/>
          </a:p>
          <a:p>
            <a:r>
              <a:rPr lang="en-US" b="1"/>
              <a:t>When you see similar cases in the news of people doing horrendous things (eg, Andrea Yates), what’s your reaction?</a:t>
            </a:r>
            <a:r>
              <a:rPr lang="en-US"/>
              <a:t> </a:t>
            </a:r>
            <a:r>
              <a:rPr lang="en-US" b="1"/>
              <a:t>What do you think about the individual?</a:t>
            </a:r>
            <a:r>
              <a:rPr lang="en-US"/>
              <a:t> Psychology has changed the way we view such tragedies…now we’re more likely to see evil as pathological.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D6AC1-73F6-456A-9756-42032BD9AA6F}" type="slidenum">
              <a:rPr lang="en-US"/>
              <a:pPr/>
              <a:t>16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t>Thalamus-  located on top of the brainstem, a joined pair of egg-shaped structures, </a:t>
            </a:r>
          </a:p>
          <a:p>
            <a:r>
              <a:rPr lang="en-US"/>
              <a:t>Receives sensory info, routes it to higher brain regions that deal with seeing, tasting, touching etc. </a:t>
            </a:r>
          </a:p>
          <a:p>
            <a:pPr lvl="1"/>
            <a:r>
              <a:rPr lang="en-US" altLang="en-US"/>
              <a:t>directs messages to the sensory receiving areas in the cortex and transmits replies to the cerebellum and medulla</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13F4B-BB44-4A00-A1B1-F23B37BDD546}" type="slidenum">
              <a:rPr lang="en-US"/>
              <a:pPr/>
              <a:t>17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lvl="1"/>
            <a:r>
              <a:rPr lang="en-US" altLang="en-US"/>
              <a:t>the intricate fabric of interconnected neural cells that covers the cerebral hemispheres</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84DA3-AF24-4C9A-878B-F1AFCD13CB55}" type="slidenum">
              <a:rPr lang="en-US"/>
              <a:pPr/>
              <a:t>18</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14400" y="4343400"/>
            <a:ext cx="5029200" cy="4114800"/>
          </a:xfrm>
        </p:spPr>
        <p:txBody>
          <a:bodyPr/>
          <a:lstStyle/>
          <a:p>
            <a:r>
              <a:rPr lang="en-US"/>
              <a:t>Figure 4.14  page 110</a:t>
            </a:r>
          </a:p>
          <a:p>
            <a:r>
              <a:rPr lang="en-US"/>
              <a:t>The lobes of the cerebral hemispheres: parietal, occipital, temporal, and frontal.</a:t>
            </a:r>
          </a:p>
          <a:p>
            <a:endParaRPr 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15786-5EEA-4814-867A-BBA92E9A9B71}" type="slidenum">
              <a:rPr lang="en-US"/>
              <a:pPr/>
              <a:t>19</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914400" y="4343400"/>
            <a:ext cx="5029200" cy="4114800"/>
          </a:xfrm>
        </p:spPr>
        <p:txBody>
          <a:bodyPr/>
          <a:lstStyle/>
          <a:p>
            <a:r>
              <a:rPr lang="en-US"/>
              <a:t>Figure 4.14  page 110</a:t>
            </a:r>
          </a:p>
          <a:p>
            <a:r>
              <a:rPr lang="en-US"/>
              <a:t>The lobes of the cerebral hemispheres: parietal, occipital, temporal, and frontal.</a:t>
            </a:r>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FF970-BDDF-402D-90C8-5EFB34961DBF}" type="slidenum">
              <a:rPr lang="en-US"/>
              <a:pPr/>
              <a:t>2</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FFA69-4D9A-48A2-B5BB-88A4B4B4EA7C}" type="slidenum">
              <a:rPr lang="en-US"/>
              <a:pPr/>
              <a:t>20</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The cerebral cortex is organized or divided into 4 regions or lobes. </a:t>
            </a:r>
          </a:p>
          <a:p>
            <a:endParaRPr lang="en-US"/>
          </a:p>
          <a:p>
            <a:r>
              <a:rPr lang="en-US"/>
              <a:t>frontal lobe- behind your forehead, executive functions. </a:t>
            </a:r>
          </a:p>
          <a:p>
            <a:r>
              <a:rPr lang="en-US"/>
              <a:t>-parietal lobe- at the top and to the rear of the head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85F96-F362-4BDC-B7A1-13F5985DE725}" type="slidenum">
              <a:rPr lang="en-US"/>
              <a:pPr/>
              <a:t>21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Occipital lobe- at the back of your head</a:t>
            </a:r>
          </a:p>
          <a:p>
            <a:r>
              <a:rPr lang="en-US"/>
              <a:t>-Temporal lobe- just above your ears; receives auditory info primarily from the opposite ear.</a:t>
            </a:r>
          </a:p>
          <a:p>
            <a:r>
              <a:rPr lang="en-US"/>
              <a:t>The lobes are separated by prominent fissures or folds. Important to note that although each lobe carries out different functions, many of our functions require the interplay or involvement of several lobes. </a:t>
            </a:r>
          </a:p>
          <a:p>
            <a:endParaRPr lang="en-US"/>
          </a:p>
          <a:p>
            <a:r>
              <a:rPr lang="en-US"/>
              <a:t>Temporal lobes -- </a:t>
            </a:r>
            <a:r>
              <a:rPr lang="en-US" altLang="en-US" sz="1400"/>
              <a:t>each of which receives auditory information primarily from the opposite ear</a:t>
            </a:r>
            <a:endParaRPr lang="en-US"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FBBE6-AAFD-4B6A-8E09-AD6A0F171CE5}" type="slidenum">
              <a:rPr lang="en-US"/>
              <a:pPr/>
              <a:t>22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F0EAE-05AB-4644-BB7E-88AC24A71CEA}" type="slidenum">
              <a:rPr lang="en-US"/>
              <a:pPr/>
              <a:t>23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EBCC6-F02B-48FB-80E3-B530805A45A1}" type="slidenum">
              <a:rPr lang="en-US"/>
              <a:pPr/>
              <a:t>25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9B011-7F83-4E72-BA02-12C3BE845D49}" type="slidenum">
              <a:rPr lang="en-US"/>
              <a:pPr/>
              <a:t>26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FA28F-1AC1-466C-BADF-43EDF2CEE44E}" type="slidenum">
              <a:rPr lang="en-US"/>
              <a:pPr/>
              <a:t>27</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5E741-D48E-4A0C-A23B-74F781598F7C}" type="slidenum">
              <a:rPr lang="en-US"/>
              <a:pPr/>
              <a:t>28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ABE37-1C8D-44EE-B953-FA7F4BDDA149}" type="slidenum">
              <a:rPr lang="en-US"/>
              <a:pPr/>
              <a:t>29</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Observed “Tan” (named so because he could only utter the sound ‘tan-tan’)</a:t>
            </a:r>
          </a:p>
          <a:p>
            <a:endParaRPr lang="en-US"/>
          </a:p>
          <a:p>
            <a:r>
              <a:rPr lang="en-US"/>
              <a:t>In 1861 Broca did a post-mortem showing that Tan had a superficial lesion in the left frontal lobe of his brain, in exactly the area that controlled speech. </a:t>
            </a:r>
          </a:p>
          <a:p>
            <a:endParaRPr lang="en-US"/>
          </a:p>
          <a:p>
            <a:r>
              <a:rPr lang="en-US"/>
              <a:t>Largely on the basis of this case, Broca postulated that expressive language function was located in the posterior left frontal lobe ("Broca's Area").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9075A-ED5A-4D21-B36D-368B269D2CB0}" type="slidenum">
              <a:rPr lang="en-US"/>
              <a:pPr/>
              <a:t>30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1EFE74-9A43-4153-B475-3933B11FD03B}" type="slidenum">
              <a:rPr lang="en-US"/>
              <a:pPr/>
              <a:t>3</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9850B-8793-4D96-B180-8E8C4240E7F5}" type="slidenum">
              <a:rPr lang="en-US"/>
              <a:pPr/>
              <a:t>31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83D8F-CE66-48DA-B329-83C225486358}" type="slidenum">
              <a:rPr lang="en-US"/>
              <a:pPr/>
              <a:t>42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F579B-8066-4B38-B0C6-17D983E8E4CC}" type="slidenum">
              <a:rPr lang="en-US"/>
              <a:pPr/>
              <a:t>4</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03864-388C-47EE-A31D-4023917D9F22}" type="slidenum">
              <a:rPr lang="en-US"/>
              <a:pPr/>
              <a:t>5</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5DD33-57FF-41F1-9352-C581414A76E7}" type="slidenum">
              <a:rPr lang="en-US"/>
              <a:pPr/>
              <a:t>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2A3A8-D55A-462F-B79F-C0FC683DC758}" type="slidenum">
              <a:rPr lang="en-US"/>
              <a:pPr/>
              <a:t>7</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ltLang="en-US"/>
              <a:t>Brainstem </a:t>
            </a:r>
            <a:endParaRPr lang="en-US" altLang="en-US" sz="1000"/>
          </a:p>
          <a:p>
            <a:pPr lvl="1"/>
            <a:r>
              <a:rPr lang="en-US" altLang="en-US"/>
              <a:t>the central core of the brain, beginning where the spinal cord swells as it enters the skull</a:t>
            </a:r>
          </a:p>
          <a:p>
            <a:pPr lvl="1"/>
            <a:r>
              <a:rPr lang="en-US" altLang="en-US"/>
              <a:t>responsible for automatic survival functions</a:t>
            </a:r>
          </a:p>
          <a:p>
            <a:r>
              <a:rPr lang="en-US" altLang="en-US"/>
              <a:t>Medulla [muh-DUL-uh]</a:t>
            </a:r>
            <a:r>
              <a:rPr lang="en-US" altLang="en-US" sz="1000"/>
              <a:t> </a:t>
            </a:r>
          </a:p>
          <a:p>
            <a:pPr lvl="1"/>
            <a:r>
              <a:rPr lang="en-US" altLang="en-US"/>
              <a:t>base of the brainstem</a:t>
            </a:r>
          </a:p>
          <a:p>
            <a:pPr lvl="1"/>
            <a:r>
              <a:rPr lang="en-US" altLang="en-US"/>
              <a:t>controls heartbeat and breathing</a:t>
            </a:r>
            <a:endParaRPr lang="en-US" altLang="en-US" sz="900"/>
          </a:p>
          <a:p>
            <a:r>
              <a:rPr lang="en-US"/>
              <a:t>Brainstem, controls for heartbeat and breathing—swell is called the medulla.</a:t>
            </a:r>
          </a:p>
          <a:p>
            <a:r>
              <a:rPr lang="en-US" sz="1000" b="1"/>
              <a:t>Vital Functions : </a:t>
            </a:r>
          </a:p>
          <a:p>
            <a:pPr lvl="2"/>
            <a:r>
              <a:rPr lang="en-US" sz="1400" b="1"/>
              <a:t>Breathing  </a:t>
            </a:r>
          </a:p>
          <a:p>
            <a:pPr lvl="2"/>
            <a:r>
              <a:rPr lang="en-US" sz="1400" b="1"/>
              <a:t>Blood circulation</a:t>
            </a:r>
          </a:p>
          <a:p>
            <a:pPr lvl="2"/>
            <a:r>
              <a:rPr lang="en-US" sz="1400" b="1"/>
              <a:t>Swallowing</a:t>
            </a:r>
          </a:p>
          <a:p>
            <a:pPr lvl="2"/>
            <a:r>
              <a:rPr lang="en-US" sz="1400" b="1"/>
              <a:t>Urination</a:t>
            </a:r>
          </a:p>
          <a:p>
            <a:pPr lvl="2"/>
            <a:endParaRPr lang="en-US" sz="1400" b="1"/>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71DEF-711D-4340-B1CC-DFF7604153DF}" type="slidenum">
              <a:rPr lang="en-US"/>
              <a:pPr/>
              <a:t>8</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AC638-EE80-45EF-8750-B01CB0587336}" type="slidenum">
              <a:rPr lang="en-US"/>
              <a:pPr/>
              <a:t>9</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b="1"/>
              <a:t>Reticular formation </a:t>
            </a:r>
            <a:r>
              <a:rPr lang="en-US"/>
              <a:t>The brainstem also contains networks of neurons,</a:t>
            </a:r>
          </a:p>
          <a:p>
            <a:r>
              <a:rPr lang="en-US"/>
              <a:t>known collectively as the </a:t>
            </a:r>
            <a:r>
              <a:rPr lang="en-US" b="1"/>
              <a:t>reticular formation</a:t>
            </a:r>
            <a:r>
              <a:rPr lang="en-US"/>
              <a:t>, that project up into the cerebral</a:t>
            </a:r>
          </a:p>
          <a:p>
            <a:r>
              <a:rPr lang="en-US"/>
              <a:t>cortex and basal ganglia and affect general arousal. The reticular formation is also</a:t>
            </a:r>
          </a:p>
          <a:p>
            <a:r>
              <a:rPr lang="en-US"/>
              <a:t>involved in inducing and terminating the different stages of sleep. The autonomy</a:t>
            </a:r>
          </a:p>
          <a:p>
            <a:r>
              <a:rPr lang="en-US"/>
              <a:t>of the brain stem can be dramatically illustrated by severing an animal’s brain</a:t>
            </a:r>
          </a:p>
          <a:p>
            <a:r>
              <a:rPr lang="en-US"/>
              <a:t>stem from the entire brain above it, including its entire cerebral cortex. Cats that</a:t>
            </a:r>
          </a:p>
          <a:p>
            <a:r>
              <a:rPr lang="en-US"/>
              <a:t>receive this treatment can still walk around and direct attacks at noises; if they</a:t>
            </a:r>
          </a:p>
          <a:p>
            <a:r>
              <a:rPr lang="en-US"/>
              <a:t>then find themselves holding on to food, they will eat it. Some cases have been reported</a:t>
            </a:r>
          </a:p>
          <a:p>
            <a:r>
              <a:rPr lang="en-US"/>
              <a:t>of humans born without cerebral cortices, and their behaviors are extremely</a:t>
            </a:r>
          </a:p>
          <a:p>
            <a:r>
              <a:rPr lang="en-US"/>
              <a:t>basic and reflexive. Such infants tend not to develop normally and also do</a:t>
            </a:r>
          </a:p>
          <a:p>
            <a:r>
              <a:rPr lang="en-US"/>
              <a:t>not tend to survive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34031A9D-3FE5-4E26-848C-DEB597310F8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54D4F-7F4C-4A9B-96C2-CDEF656D522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75473-2F3B-4CF0-ACDA-847997C8AA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endParaRPr lang="en-US"/>
          </a:p>
        </p:txBody>
      </p:sp>
      <p:sp>
        <p:nvSpPr>
          <p:cNvPr id="10" name="Slide Number Placeholder 9"/>
          <p:cNvSpPr>
            <a:spLocks noGrp="1"/>
          </p:cNvSpPr>
          <p:nvPr>
            <p:ph type="sldNum" sz="quarter" idx="15"/>
          </p:nvPr>
        </p:nvSpPr>
        <p:spPr/>
        <p:txBody>
          <a:bodyPr/>
          <a:lstStyle/>
          <a:p>
            <a:fld id="{5A470CDC-6298-4420-84D0-C8977411EBDB}" type="slidenum">
              <a:rPr lang="en-US" smtClean="0"/>
              <a:pPr/>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290608D0-2D02-4B58-B3F5-3CCE4A27CBE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endParaRPr lang="en-US"/>
          </a:p>
        </p:txBody>
      </p:sp>
      <p:sp>
        <p:nvSpPr>
          <p:cNvPr id="10" name="Slide Number Placeholder 9"/>
          <p:cNvSpPr>
            <a:spLocks noGrp="1"/>
          </p:cNvSpPr>
          <p:nvPr>
            <p:ph type="sldNum" sz="quarter" idx="11"/>
          </p:nvPr>
        </p:nvSpPr>
        <p:spPr/>
        <p:txBody>
          <a:bodyPr/>
          <a:lstStyle/>
          <a:p>
            <a:fld id="{FB7448EB-58CD-40BA-BC99-95CF7E790A3A}" type="slidenum">
              <a:rPr lang="en-US" smtClean="0"/>
              <a:pPr/>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endParaRPr lang="en-US"/>
          </a:p>
        </p:txBody>
      </p:sp>
      <p:sp>
        <p:nvSpPr>
          <p:cNvPr id="11" name="Slide Number Placeholder 10"/>
          <p:cNvSpPr>
            <a:spLocks noGrp="1"/>
          </p:cNvSpPr>
          <p:nvPr>
            <p:ph type="sldNum" sz="quarter" idx="11"/>
          </p:nvPr>
        </p:nvSpPr>
        <p:spPr/>
        <p:txBody>
          <a:bodyPr/>
          <a:lstStyle/>
          <a:p>
            <a:fld id="{86C5EBB1-8CFE-49BA-B391-74C49ABC9284}" type="slidenum">
              <a:rPr lang="en-US" smtClean="0"/>
              <a:pPr/>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4E0040D7-7C65-4D26-A0C4-819487AB96F3}"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D6234-3A7F-40F8-9F21-C203559768D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289FF8A9-B138-46BC-B0AA-A74CFF94038E}"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08E59DE1-119C-437B-B299-28E3AFE6BF98}"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8A365B7B-5819-427B-9368-A2156DB52E7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http://www-users.med.cornell.edu/~jdvicto/davisc00f1.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file:///D:\class\301\spring%202000\Psy301%20Homepage\Lecture%20Overheads\Lecture%205\Lec5-OH6.gif" TargetMode="External"/><Relationship Id="rId5" Type="http://schemas.openxmlformats.org/officeDocument/2006/relationships/image" Target="../media/image33.png"/><Relationship Id="rId4" Type="http://schemas.openxmlformats.org/officeDocument/2006/relationships/image" Target="http://www.sacbee.com/ips_rich_content/843-0207tremors5_250x187.jp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en.wikipedia.org/wiki/Phineas_Gage" TargetMode="External"/><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hyperlink" Target="http://www.sruweb.com/~walsh/gage5.jpg" TargetMode="External"/><Relationship Id="rId4" Type="http://schemas.openxmlformats.org/officeDocument/2006/relationships/slide" Target="slide11.xml"/></Relationships>
</file>

<file path=ppt/slides/_rels/slide6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hyperlink" Target="http://soma.npa.uiuc.edu/courses/bio303/Image7.jpg" TargetMode="External"/><Relationship Id="rId3" Type="http://schemas.openxmlformats.org/officeDocument/2006/relationships/hyperlink" Target="http://www.bioon.com/book/biology/whole/image/1/1-8.tif.jpg" TargetMode="External"/><Relationship Id="rId7" Type="http://schemas.openxmlformats.org/officeDocument/2006/relationships/hyperlink" Target="http://www.sruweb.com/~walsh/gage5.jpg" TargetMode="External"/><Relationship Id="rId2" Type="http://schemas.openxmlformats.org/officeDocument/2006/relationships/hyperlink" Target="http://www.dalbsoutss.eq.edu.au/Sheepbrains_Me/human_brain.gif" TargetMode="External"/><Relationship Id="rId1" Type="http://schemas.openxmlformats.org/officeDocument/2006/relationships/slideLayout" Target="../slideLayouts/slideLayout2.xml"/><Relationship Id="rId6" Type="http://schemas.openxmlformats.org/officeDocument/2006/relationships/hyperlink" Target="http://www.math.tu-dresden.de/~belov/brain/motorcor2.gif" TargetMode="External"/><Relationship Id="rId5" Type="http://schemas.openxmlformats.org/officeDocument/2006/relationships/hyperlink" Target="http://williamcalvin.com/BrainForAllSeasons/img/bonoboLH-humanLH-viaTWD.gif" TargetMode="External"/><Relationship Id="rId10" Type="http://schemas.openxmlformats.org/officeDocument/2006/relationships/hyperlink" Target="http://science-education.nih.gov/nihHTML/ose/snapshots/multimedia/ritn/Gage/Broken_brain1.html" TargetMode="External"/><Relationship Id="rId4" Type="http://schemas.openxmlformats.org/officeDocument/2006/relationships/hyperlink" Target="http://www.bioon.com/book/biology/whole/image/1/1-6.tif.jpg" TargetMode="External"/><Relationship Id="rId9" Type="http://schemas.openxmlformats.org/officeDocument/2006/relationships/hyperlink" Target="http://en.wikipedia.org/wiki/Phineas_Gage"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lstStyle/>
          <a:p>
            <a:r>
              <a:rPr lang="en-US" dirty="0">
                <a:solidFill>
                  <a:schemeClr val="bg1"/>
                </a:solidFill>
              </a:rPr>
              <a:t>Brain Structure and Function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sz="quarter" idx="13"/>
          </p:nvPr>
        </p:nvSpPr>
        <p:spPr>
          <a:xfrm>
            <a:off x="-228600" y="1524000"/>
            <a:ext cx="4495800" cy="4525963"/>
          </a:xfrm>
        </p:spPr>
        <p:txBody>
          <a:bodyPr/>
          <a:lstStyle/>
          <a:p>
            <a:endParaRPr lang="en-US" altLang="en-US" sz="4000">
              <a:solidFill>
                <a:schemeClr val="bg1"/>
              </a:solidFill>
            </a:endParaRPr>
          </a:p>
          <a:p>
            <a:pPr lvl="1"/>
            <a:r>
              <a:rPr lang="en-US" altLang="en-US" sz="3600">
                <a:solidFill>
                  <a:schemeClr val="bg1"/>
                </a:solidFill>
              </a:rPr>
              <a:t>helps coordinate voluntary movement and balance</a:t>
            </a:r>
            <a:endParaRPr lang="en-US" altLang="en-US" sz="4400">
              <a:solidFill>
                <a:schemeClr val="bg1"/>
              </a:solidFill>
            </a:endParaRPr>
          </a:p>
          <a:p>
            <a:endParaRPr lang="en-US" sz="4000">
              <a:solidFill>
                <a:schemeClr val="bg1"/>
              </a:solidFill>
            </a:endParaRPr>
          </a:p>
        </p:txBody>
      </p:sp>
      <p:sp>
        <p:nvSpPr>
          <p:cNvPr id="103426" name="Rectangle 2"/>
          <p:cNvSpPr>
            <a:spLocks noGrp="1" noChangeArrowheads="1"/>
          </p:cNvSpPr>
          <p:nvPr>
            <p:ph type="title"/>
          </p:nvPr>
        </p:nvSpPr>
        <p:spPr>
          <a:xfrm>
            <a:off x="2819400" y="-30480"/>
            <a:ext cx="5257800" cy="1979466"/>
          </a:xfrm>
        </p:spPr>
        <p:txBody>
          <a:bodyPr>
            <a:normAutofit/>
          </a:bodyPr>
          <a:lstStyle/>
          <a:p>
            <a:r>
              <a:rPr lang="en-US" sz="4800" dirty="0">
                <a:solidFill>
                  <a:schemeClr val="bg1"/>
                </a:solidFill>
              </a:rPr>
              <a:t>The Cerebellum</a:t>
            </a:r>
          </a:p>
        </p:txBody>
      </p:sp>
      <p:pic>
        <p:nvPicPr>
          <p:cNvPr id="103428" name="Picture 4" descr="figure 02-14"/>
          <p:cNvPicPr>
            <a:picLocks noChangeAspect="1" noChangeArrowheads="1"/>
          </p:cNvPicPr>
          <p:nvPr/>
        </p:nvPicPr>
        <p:blipFill>
          <a:blip r:embed="rId3" cstate="print"/>
          <a:srcRect/>
          <a:stretch>
            <a:fillRect/>
          </a:stretch>
        </p:blipFill>
        <p:spPr bwMode="auto">
          <a:xfrm>
            <a:off x="4495800" y="1752600"/>
            <a:ext cx="4648200" cy="5105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ChangeArrowheads="1"/>
          </p:cNvSpPr>
          <p:nvPr/>
        </p:nvSpPr>
        <p:spPr bwMode="auto">
          <a:xfrm>
            <a:off x="0" y="1066800"/>
            <a:ext cx="9144000" cy="57912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5363" name="Rectangle 3"/>
          <p:cNvSpPr>
            <a:spLocks noGrp="1" noChangeArrowheads="1"/>
          </p:cNvSpPr>
          <p:nvPr>
            <p:ph sz="quarter" idx="13"/>
          </p:nvPr>
        </p:nvSpPr>
        <p:spPr>
          <a:xfrm>
            <a:off x="0" y="1371600"/>
            <a:ext cx="4191000" cy="5486400"/>
          </a:xfrm>
        </p:spPr>
        <p:txBody>
          <a:bodyPr/>
          <a:lstStyle/>
          <a:p>
            <a:pPr>
              <a:lnSpc>
                <a:spcPct val="90000"/>
              </a:lnSpc>
            </a:pPr>
            <a:r>
              <a:rPr lang="en-US" sz="2200"/>
              <a:t>Hypothalamus, pituitary, amygdala, and hippocampus all deal with basic drives, emotions, and memory</a:t>
            </a:r>
          </a:p>
          <a:p>
            <a:pPr>
              <a:lnSpc>
                <a:spcPct val="90000"/>
              </a:lnSpc>
            </a:pPr>
            <a:endParaRPr lang="en-US" sz="2200"/>
          </a:p>
          <a:p>
            <a:pPr>
              <a:lnSpc>
                <a:spcPct val="90000"/>
              </a:lnSpc>
            </a:pPr>
            <a:r>
              <a:rPr lang="en-US" sz="2200"/>
              <a:t>Hippocampus </a:t>
            </a:r>
            <a:r>
              <a:rPr lang="en-US" sz="2200">
                <a:sym typeface="Wingdings" pitchFamily="2" charset="2"/>
              </a:rPr>
              <a:t> Memory processing</a:t>
            </a:r>
          </a:p>
          <a:p>
            <a:pPr>
              <a:lnSpc>
                <a:spcPct val="90000"/>
              </a:lnSpc>
            </a:pPr>
            <a:endParaRPr lang="en-US" sz="2200">
              <a:sym typeface="Wingdings" pitchFamily="2" charset="2"/>
            </a:endParaRPr>
          </a:p>
          <a:p>
            <a:pPr>
              <a:lnSpc>
                <a:spcPct val="90000"/>
              </a:lnSpc>
            </a:pPr>
            <a:r>
              <a:rPr lang="en-US" sz="2200">
                <a:sym typeface="Wingdings" pitchFamily="2" charset="2"/>
              </a:rPr>
              <a:t>Amygdala  Aggression (fight) and fear (flight)</a:t>
            </a:r>
          </a:p>
          <a:p>
            <a:pPr>
              <a:lnSpc>
                <a:spcPct val="90000"/>
              </a:lnSpc>
            </a:pPr>
            <a:endParaRPr lang="en-US" sz="2200">
              <a:sym typeface="Wingdings" pitchFamily="2" charset="2"/>
            </a:endParaRPr>
          </a:p>
          <a:p>
            <a:pPr>
              <a:lnSpc>
                <a:spcPct val="90000"/>
              </a:lnSpc>
            </a:pPr>
            <a:r>
              <a:rPr lang="en-US" sz="2200">
                <a:sym typeface="Wingdings" pitchFamily="2" charset="2"/>
              </a:rPr>
              <a:t>Hypothalamus  Hunger, thirst, body temperature, pleasure; regulates pituitary gland (hormones)</a:t>
            </a:r>
            <a:endParaRPr lang="en-US" sz="2200"/>
          </a:p>
          <a:p>
            <a:pPr>
              <a:lnSpc>
                <a:spcPct val="90000"/>
              </a:lnSpc>
            </a:pPr>
            <a:endParaRPr lang="en-US" sz="2200"/>
          </a:p>
        </p:txBody>
      </p:sp>
      <p:sp>
        <p:nvSpPr>
          <p:cNvPr id="15362" name="Rectangle 2"/>
          <p:cNvSpPr>
            <a:spLocks noGrp="1" noChangeArrowheads="1"/>
          </p:cNvSpPr>
          <p:nvPr>
            <p:ph type="title"/>
          </p:nvPr>
        </p:nvSpPr>
        <p:spPr>
          <a:xfrm>
            <a:off x="0" y="0"/>
            <a:ext cx="9144000" cy="1143000"/>
          </a:xfrm>
        </p:spPr>
        <p:txBody>
          <a:bodyPr/>
          <a:lstStyle/>
          <a:p>
            <a:r>
              <a:rPr lang="en-US">
                <a:solidFill>
                  <a:schemeClr val="bg1"/>
                </a:solidFill>
              </a:rPr>
              <a:t>The Limbic System</a:t>
            </a:r>
          </a:p>
        </p:txBody>
      </p:sp>
      <p:pic>
        <p:nvPicPr>
          <p:cNvPr id="15366" name="Picture 6"/>
          <p:cNvPicPr>
            <a:picLocks noChangeAspect="1" noChangeArrowheads="1"/>
          </p:cNvPicPr>
          <p:nvPr/>
        </p:nvPicPr>
        <p:blipFill>
          <a:blip r:embed="rId3" cstate="print"/>
          <a:srcRect/>
          <a:stretch>
            <a:fillRect/>
          </a:stretch>
        </p:blipFill>
        <p:spPr bwMode="auto">
          <a:xfrm>
            <a:off x="3733800" y="1295400"/>
            <a:ext cx="5562600" cy="51450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sz="quarter" idx="13"/>
          </p:nvPr>
        </p:nvSpPr>
        <p:spPr>
          <a:xfrm>
            <a:off x="0" y="1371600"/>
            <a:ext cx="4953000" cy="5486400"/>
          </a:xfrm>
        </p:spPr>
        <p:txBody>
          <a:bodyPr/>
          <a:lstStyle/>
          <a:p>
            <a:pPr>
              <a:lnSpc>
                <a:spcPct val="90000"/>
              </a:lnSpc>
              <a:buFont typeface="Wingdings" pitchFamily="2" charset="2"/>
              <a:buChar char="§"/>
            </a:pPr>
            <a:r>
              <a:rPr lang="en-US" altLang="en-US">
                <a:solidFill>
                  <a:schemeClr val="bg1"/>
                </a:solidFill>
              </a:rPr>
              <a:t>Hypothalamus</a:t>
            </a:r>
            <a:endParaRPr lang="en-US" altLang="en-US" sz="2800">
              <a:solidFill>
                <a:schemeClr val="bg1"/>
              </a:solidFill>
            </a:endParaRPr>
          </a:p>
          <a:p>
            <a:pPr lvl="1">
              <a:lnSpc>
                <a:spcPct val="90000"/>
              </a:lnSpc>
              <a:buFont typeface="Wingdings" pitchFamily="2" charset="2"/>
              <a:buChar char="§"/>
            </a:pPr>
            <a:r>
              <a:rPr lang="en-US" altLang="en-US">
                <a:solidFill>
                  <a:schemeClr val="bg1"/>
                </a:solidFill>
              </a:rPr>
              <a:t>neural structure lying below (</a:t>
            </a:r>
            <a:r>
              <a:rPr lang="en-US" altLang="en-US" i="1">
                <a:solidFill>
                  <a:schemeClr val="bg1"/>
                </a:solidFill>
              </a:rPr>
              <a:t>hypo</a:t>
            </a:r>
            <a:r>
              <a:rPr lang="en-US" altLang="en-US">
                <a:solidFill>
                  <a:schemeClr val="bg1"/>
                </a:solidFill>
              </a:rPr>
              <a:t>) the thalamus; directs several maintenance activities</a:t>
            </a:r>
            <a:endParaRPr lang="en-US" altLang="en-US" sz="2400">
              <a:solidFill>
                <a:schemeClr val="bg1"/>
              </a:solidFill>
            </a:endParaRPr>
          </a:p>
          <a:p>
            <a:pPr lvl="2">
              <a:lnSpc>
                <a:spcPct val="90000"/>
              </a:lnSpc>
              <a:buFont typeface="Wingdings" pitchFamily="2" charset="2"/>
              <a:buChar char="§"/>
            </a:pPr>
            <a:r>
              <a:rPr lang="en-US" altLang="en-US">
                <a:solidFill>
                  <a:schemeClr val="bg1"/>
                </a:solidFill>
              </a:rPr>
              <a:t>eating</a:t>
            </a:r>
          </a:p>
          <a:p>
            <a:pPr lvl="2">
              <a:lnSpc>
                <a:spcPct val="90000"/>
              </a:lnSpc>
              <a:buFont typeface="Wingdings" pitchFamily="2" charset="2"/>
              <a:buChar char="§"/>
            </a:pPr>
            <a:r>
              <a:rPr lang="en-US" altLang="en-US">
                <a:solidFill>
                  <a:schemeClr val="bg1"/>
                </a:solidFill>
              </a:rPr>
              <a:t>drinking</a:t>
            </a:r>
          </a:p>
          <a:p>
            <a:pPr lvl="2">
              <a:lnSpc>
                <a:spcPct val="90000"/>
              </a:lnSpc>
              <a:buFont typeface="Wingdings" pitchFamily="2" charset="2"/>
              <a:buChar char="§"/>
            </a:pPr>
            <a:r>
              <a:rPr lang="en-US" altLang="en-US">
                <a:solidFill>
                  <a:schemeClr val="bg1"/>
                </a:solidFill>
              </a:rPr>
              <a:t>body temperature</a:t>
            </a:r>
            <a:endParaRPr lang="en-US" altLang="en-US" sz="2000">
              <a:solidFill>
                <a:schemeClr val="bg1"/>
              </a:solidFill>
            </a:endParaRPr>
          </a:p>
          <a:p>
            <a:pPr lvl="1">
              <a:lnSpc>
                <a:spcPct val="90000"/>
              </a:lnSpc>
              <a:buFont typeface="Wingdings" pitchFamily="2" charset="2"/>
              <a:buChar char="§"/>
            </a:pPr>
            <a:r>
              <a:rPr lang="en-US" altLang="en-US">
                <a:solidFill>
                  <a:schemeClr val="bg1"/>
                </a:solidFill>
              </a:rPr>
              <a:t>helps govern the endocrine system via the pituitary gland</a:t>
            </a:r>
          </a:p>
          <a:p>
            <a:pPr lvl="1">
              <a:lnSpc>
                <a:spcPct val="90000"/>
              </a:lnSpc>
              <a:buFont typeface="Wingdings" pitchFamily="2" charset="2"/>
              <a:buChar char="§"/>
            </a:pPr>
            <a:r>
              <a:rPr lang="en-US" altLang="en-US">
                <a:solidFill>
                  <a:schemeClr val="bg1"/>
                </a:solidFill>
              </a:rPr>
              <a:t>linked to emotion</a:t>
            </a:r>
          </a:p>
          <a:p>
            <a:pPr lvl="1">
              <a:lnSpc>
                <a:spcPct val="90000"/>
              </a:lnSpc>
              <a:buFont typeface="Wingdings" pitchFamily="2" charset="2"/>
              <a:buChar char="§"/>
            </a:pPr>
            <a:r>
              <a:rPr lang="en-US" altLang="en-US" sz="2400">
                <a:solidFill>
                  <a:schemeClr val="bg1"/>
                </a:solidFill>
              </a:rPr>
              <a:t>(show video)</a:t>
            </a:r>
          </a:p>
        </p:txBody>
      </p:sp>
      <p:sp>
        <p:nvSpPr>
          <p:cNvPr id="130050" name="Rectangle 2"/>
          <p:cNvSpPr>
            <a:spLocks noGrp="1" noChangeArrowheads="1"/>
          </p:cNvSpPr>
          <p:nvPr>
            <p:ph type="title"/>
          </p:nvPr>
        </p:nvSpPr>
        <p:spPr>
          <a:xfrm>
            <a:off x="1066800" y="228600"/>
            <a:ext cx="6985000" cy="1143000"/>
          </a:xfrm>
        </p:spPr>
        <p:txBody>
          <a:bodyPr>
            <a:normAutofit/>
          </a:bodyPr>
          <a:lstStyle/>
          <a:p>
            <a:r>
              <a:rPr lang="en-US" altLang="en-US" sz="3600" dirty="0">
                <a:solidFill>
                  <a:schemeClr val="bg1"/>
                </a:solidFill>
              </a:rPr>
              <a:t>The Limbic System</a:t>
            </a:r>
          </a:p>
        </p:txBody>
      </p:sp>
      <p:pic>
        <p:nvPicPr>
          <p:cNvPr id="130053" name="Picture 5" descr="un02-p64"/>
          <p:cNvPicPr>
            <a:picLocks noChangeAspect="1" noChangeArrowheads="1"/>
          </p:cNvPicPr>
          <p:nvPr/>
        </p:nvPicPr>
        <p:blipFill>
          <a:blip r:embed="rId3" cstate="print"/>
          <a:srcRect/>
          <a:stretch>
            <a:fillRect/>
          </a:stretch>
        </p:blipFill>
        <p:spPr bwMode="auto">
          <a:xfrm>
            <a:off x="4876800" y="2209800"/>
            <a:ext cx="4267200" cy="3730625"/>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descr="2-16"/>
          <p:cNvPicPr>
            <a:picLocks noGrp="1" noChangeAspect="1" noChangeArrowheads="1"/>
          </p:cNvPicPr>
          <p:nvPr>
            <p:ph sz="quarter" idx="13"/>
          </p:nvPr>
        </p:nvPicPr>
        <p:blipFill>
          <a:blip r:embed="rId3" cstate="print">
            <a:lum bright="-18000" contrast="36000"/>
          </a:blip>
          <a:stretch>
            <a:fillRect/>
          </a:stretch>
        </p:blipFill>
        <p:spPr>
          <a:xfrm>
            <a:off x="3455988" y="2411852"/>
            <a:ext cx="4224337" cy="2151771"/>
          </a:xfrm>
          <a:noFill/>
          <a:ln/>
        </p:spPr>
      </p:pic>
      <p:sp>
        <p:nvSpPr>
          <p:cNvPr id="119810" name="Rectangle 2"/>
          <p:cNvSpPr>
            <a:spLocks noGrp="1" noChangeArrowheads="1"/>
          </p:cNvSpPr>
          <p:nvPr>
            <p:ph type="title"/>
          </p:nvPr>
        </p:nvSpPr>
        <p:spPr>
          <a:xfrm>
            <a:off x="1447800" y="457200"/>
            <a:ext cx="2073348" cy="1979466"/>
          </a:xfrm>
        </p:spPr>
        <p:txBody>
          <a:bodyPr>
            <a:normAutofit/>
          </a:bodyPr>
          <a:lstStyle/>
          <a:p>
            <a:r>
              <a:rPr lang="en-US" altLang="en-US" sz="2800" dirty="0">
                <a:solidFill>
                  <a:schemeClr val="bg1"/>
                </a:solidFill>
              </a:rPr>
              <a:t>The Limbic System</a:t>
            </a:r>
            <a:endParaRPr lang="en-US" sz="2800" dirty="0">
              <a:solidFill>
                <a:schemeClr val="bg1"/>
              </a:solidFill>
            </a:endParaRPr>
          </a:p>
        </p:txBody>
      </p:sp>
      <p:sp>
        <p:nvSpPr>
          <p:cNvPr id="119812" name="Text Box 4"/>
          <p:cNvSpPr txBox="1">
            <a:spLocks noChangeArrowheads="1"/>
          </p:cNvSpPr>
          <p:nvPr/>
        </p:nvSpPr>
        <p:spPr bwMode="auto">
          <a:xfrm>
            <a:off x="1050925" y="1716088"/>
            <a:ext cx="3592513" cy="457200"/>
          </a:xfrm>
          <a:prstGeom prst="rect">
            <a:avLst/>
          </a:prstGeom>
          <a:noFill/>
          <a:ln w="9525">
            <a:noFill/>
            <a:miter lim="800000"/>
            <a:headEnd/>
            <a:tailEnd/>
          </a:ln>
          <a:effectLst/>
        </p:spPr>
        <p:txBody>
          <a:bodyPr wrap="none">
            <a:spAutoFit/>
          </a:bodyPr>
          <a:lstStyle/>
          <a:p>
            <a:r>
              <a:rPr lang="en-US" sz="2400" dirty="0">
                <a:solidFill>
                  <a:schemeClr val="bg1"/>
                </a:solidFill>
              </a:rPr>
              <a:t>Show self stimulation clip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sz="quarter" idx="13"/>
          </p:nvPr>
        </p:nvSpPr>
        <p:spPr>
          <a:xfrm>
            <a:off x="0" y="1600200"/>
            <a:ext cx="4572000" cy="5257800"/>
          </a:xfrm>
        </p:spPr>
        <p:txBody>
          <a:bodyPr>
            <a:normAutofit/>
          </a:bodyPr>
          <a:lstStyle/>
          <a:p>
            <a:r>
              <a:rPr lang="en-US" altLang="en-US" sz="4000">
                <a:solidFill>
                  <a:schemeClr val="bg1"/>
                </a:solidFill>
              </a:rPr>
              <a:t>Amygdala </a:t>
            </a:r>
          </a:p>
          <a:p>
            <a:pPr lvl="1"/>
            <a:r>
              <a:rPr lang="en-US" altLang="en-US" sz="3600">
                <a:solidFill>
                  <a:schemeClr val="bg1"/>
                </a:solidFill>
              </a:rPr>
              <a:t>two almond-shaped neural clusters that are components of the limbic system and are linked to emotion and fear</a:t>
            </a:r>
            <a:endParaRPr lang="en-US" sz="3600">
              <a:solidFill>
                <a:schemeClr val="bg1"/>
              </a:solidFill>
            </a:endParaRPr>
          </a:p>
        </p:txBody>
      </p:sp>
      <p:sp>
        <p:nvSpPr>
          <p:cNvPr id="113666" name="Rectangle 2"/>
          <p:cNvSpPr>
            <a:spLocks noGrp="1" noChangeArrowheads="1"/>
          </p:cNvSpPr>
          <p:nvPr>
            <p:ph type="title"/>
          </p:nvPr>
        </p:nvSpPr>
        <p:spPr>
          <a:xfrm>
            <a:off x="2681532" y="77934"/>
            <a:ext cx="2073348" cy="1979466"/>
          </a:xfrm>
        </p:spPr>
        <p:txBody>
          <a:bodyPr>
            <a:normAutofit/>
          </a:bodyPr>
          <a:lstStyle/>
          <a:p>
            <a:r>
              <a:rPr lang="en-US" sz="2800" dirty="0">
                <a:solidFill>
                  <a:schemeClr val="bg1"/>
                </a:solidFill>
              </a:rPr>
              <a:t>The Limbic System</a:t>
            </a:r>
          </a:p>
        </p:txBody>
      </p:sp>
      <p:pic>
        <p:nvPicPr>
          <p:cNvPr id="113669" name="Picture 5" descr="amygdala-brain"/>
          <p:cNvPicPr>
            <a:picLocks noChangeAspect="1" noChangeArrowheads="1"/>
          </p:cNvPicPr>
          <p:nvPr/>
        </p:nvPicPr>
        <p:blipFill>
          <a:blip r:embed="rId3" cstate="print"/>
          <a:srcRect l="8800" t="11200" r="8000" b="16800"/>
          <a:stretch>
            <a:fillRect/>
          </a:stretch>
        </p:blipFill>
        <p:spPr bwMode="auto">
          <a:xfrm>
            <a:off x="4724400" y="2057400"/>
            <a:ext cx="3962400" cy="3429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905000" y="1066800"/>
            <a:ext cx="3397250" cy="641350"/>
          </a:xfrm>
          <a:prstGeom prst="rect">
            <a:avLst/>
          </a:prstGeom>
          <a:noFill/>
          <a:ln w="9525">
            <a:noFill/>
            <a:miter lim="800000"/>
            <a:headEnd/>
            <a:tailEnd/>
          </a:ln>
          <a:effectLst/>
        </p:spPr>
        <p:txBody>
          <a:bodyPr wrap="none">
            <a:spAutoFit/>
          </a:bodyPr>
          <a:lstStyle/>
          <a:p>
            <a:r>
              <a:rPr lang="en-US" sz="3600">
                <a:solidFill>
                  <a:schemeClr val="bg1"/>
                </a:solidFill>
                <a:latin typeface="Times New Roman" pitchFamily="18" charset="0"/>
                <a:cs typeface="Arial" charset="0"/>
              </a:rPr>
              <a:t>Charles</a:t>
            </a:r>
            <a:r>
              <a:rPr lang="en-US" sz="3600">
                <a:latin typeface="Times New Roman" pitchFamily="18" charset="0"/>
                <a:cs typeface="Arial" charset="0"/>
              </a:rPr>
              <a:t> </a:t>
            </a:r>
            <a:r>
              <a:rPr lang="en-US" sz="3600">
                <a:solidFill>
                  <a:schemeClr val="bg1"/>
                </a:solidFill>
                <a:latin typeface="Times New Roman" pitchFamily="18" charset="0"/>
                <a:cs typeface="Arial" charset="0"/>
              </a:rPr>
              <a:t>Whitman</a:t>
            </a:r>
          </a:p>
        </p:txBody>
      </p:sp>
      <p:sp>
        <p:nvSpPr>
          <p:cNvPr id="115715" name="Text Box 3"/>
          <p:cNvSpPr txBox="1">
            <a:spLocks noChangeArrowheads="1"/>
          </p:cNvSpPr>
          <p:nvPr/>
        </p:nvSpPr>
        <p:spPr bwMode="auto">
          <a:xfrm>
            <a:off x="4724400" y="282575"/>
            <a:ext cx="3194050" cy="641350"/>
          </a:xfrm>
          <a:prstGeom prst="rect">
            <a:avLst/>
          </a:prstGeom>
          <a:noFill/>
          <a:ln w="9525">
            <a:noFill/>
            <a:miter lim="800000"/>
            <a:headEnd/>
            <a:tailEnd/>
          </a:ln>
          <a:effectLst/>
        </p:spPr>
        <p:txBody>
          <a:bodyPr wrap="none">
            <a:spAutoFit/>
          </a:bodyPr>
          <a:lstStyle/>
          <a:p>
            <a:r>
              <a:rPr lang="en-US" sz="3600">
                <a:solidFill>
                  <a:schemeClr val="bg1"/>
                </a:solidFill>
                <a:latin typeface="Times New Roman" pitchFamily="18" charset="0"/>
                <a:cs typeface="Arial" charset="0"/>
              </a:rPr>
              <a:t>August 1</a:t>
            </a:r>
            <a:r>
              <a:rPr lang="en-US" sz="3600" baseline="30000">
                <a:solidFill>
                  <a:schemeClr val="bg1"/>
                </a:solidFill>
                <a:latin typeface="Times New Roman" pitchFamily="18" charset="0"/>
                <a:cs typeface="Arial" charset="0"/>
              </a:rPr>
              <a:t>st</a:t>
            </a:r>
            <a:r>
              <a:rPr lang="en-US" sz="3600">
                <a:solidFill>
                  <a:schemeClr val="bg1"/>
                </a:solidFill>
                <a:latin typeface="Times New Roman" pitchFamily="18" charset="0"/>
                <a:cs typeface="Arial" charset="0"/>
              </a:rPr>
              <a:t>, 1966</a:t>
            </a:r>
          </a:p>
        </p:txBody>
      </p:sp>
      <p:pic>
        <p:nvPicPr>
          <p:cNvPr id="115716" name="Picture 4" descr="Sniper Charles Whitman with University Tower"/>
          <p:cNvPicPr>
            <a:picLocks noChangeAspect="1" noChangeArrowheads="1"/>
          </p:cNvPicPr>
          <p:nvPr/>
        </p:nvPicPr>
        <p:blipFill>
          <a:blip r:embed="rId3" cstate="print"/>
          <a:srcRect/>
          <a:stretch>
            <a:fillRect/>
          </a:stretch>
        </p:blipFill>
        <p:spPr bwMode="auto">
          <a:xfrm>
            <a:off x="4267200" y="2133600"/>
            <a:ext cx="4876800" cy="3832225"/>
          </a:xfrm>
          <a:prstGeom prst="rect">
            <a:avLst/>
          </a:prstGeom>
          <a:noFill/>
        </p:spPr>
      </p:pic>
      <p:pic>
        <p:nvPicPr>
          <p:cNvPr id="115717" name="Picture 5" descr="1101660812_400"/>
          <p:cNvPicPr>
            <a:picLocks noChangeAspect="1" noChangeArrowheads="1"/>
          </p:cNvPicPr>
          <p:nvPr/>
        </p:nvPicPr>
        <p:blipFill>
          <a:blip r:embed="rId4" cstate="print"/>
          <a:srcRect/>
          <a:stretch>
            <a:fillRect/>
          </a:stretch>
        </p:blipFill>
        <p:spPr bwMode="auto">
          <a:xfrm>
            <a:off x="685800" y="1905000"/>
            <a:ext cx="3413125"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dissolve">
                                      <p:cBhvr>
                                        <p:cTn id="7" dur="500"/>
                                        <p:tgtEl>
                                          <p:spTgt spid="1157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5715"/>
                                        </p:tgtEl>
                                        <p:attrNameLst>
                                          <p:attrName>style.visibility</p:attrName>
                                        </p:attrNameLst>
                                      </p:cBhvr>
                                      <p:to>
                                        <p:strVal val="visible"/>
                                      </p:to>
                                    </p:set>
                                    <p:animEffect transition="in" filter="dissolve">
                                      <p:cBhvr>
                                        <p:cTn id="11" dur="500"/>
                                        <p:tgtEl>
                                          <p:spTgt spid="11571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5716"/>
                                        </p:tgtEl>
                                        <p:attrNameLst>
                                          <p:attrName>style.visibility</p:attrName>
                                        </p:attrNameLst>
                                      </p:cBhvr>
                                      <p:to>
                                        <p:strVal val="visible"/>
                                      </p:to>
                                    </p:set>
                                    <p:animEffect transition="in" filter="dissolve">
                                      <p:cBhvr>
                                        <p:cTn id="15" dur="500"/>
                                        <p:tgtEl>
                                          <p:spTgt spid="11571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5717"/>
                                        </p:tgtEl>
                                        <p:attrNameLst>
                                          <p:attrName>style.visibility</p:attrName>
                                        </p:attrNameLst>
                                      </p:cBhvr>
                                      <p:to>
                                        <p:strVal val="visible"/>
                                      </p:to>
                                    </p:set>
                                    <p:animEffect transition="in" filter="dissolve">
                                      <p:cBhvr>
                                        <p:cTn id="19"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sz="quarter" idx="13"/>
          </p:nvPr>
        </p:nvSpPr>
        <p:spPr>
          <a:xfrm>
            <a:off x="0" y="1143000"/>
            <a:ext cx="4648200" cy="5715000"/>
          </a:xfrm>
        </p:spPr>
        <p:txBody>
          <a:bodyPr>
            <a:normAutofit/>
          </a:bodyPr>
          <a:lstStyle/>
          <a:p>
            <a:r>
              <a:rPr lang="en-US" altLang="en-US" sz="3000" dirty="0">
                <a:solidFill>
                  <a:schemeClr val="bg1"/>
                </a:solidFill>
              </a:rPr>
              <a:t>Thalamus</a:t>
            </a:r>
          </a:p>
          <a:p>
            <a:pPr lvl="1"/>
            <a:r>
              <a:rPr lang="en-US" altLang="en-US" sz="3000" dirty="0">
                <a:solidFill>
                  <a:schemeClr val="bg1"/>
                </a:solidFill>
              </a:rPr>
              <a:t>the brain’s sensory switchboard, located on top of the brainstem</a:t>
            </a:r>
          </a:p>
          <a:p>
            <a:pPr lvl="1"/>
            <a:r>
              <a:rPr lang="en-US" altLang="en-US" sz="3000" dirty="0">
                <a:solidFill>
                  <a:schemeClr val="bg1"/>
                </a:solidFill>
              </a:rPr>
              <a:t>it directs messages to the sensory receiving areas in the cortex and transmits replies to the cerebellum and medulla</a:t>
            </a:r>
          </a:p>
          <a:p>
            <a:pPr lvl="1"/>
            <a:endParaRPr lang="en-US" altLang="en-US" sz="3000" dirty="0">
              <a:solidFill>
                <a:schemeClr val="bg1"/>
              </a:solidFill>
            </a:endParaRPr>
          </a:p>
          <a:p>
            <a:endParaRPr lang="en-US" sz="3000" dirty="0">
              <a:solidFill>
                <a:schemeClr val="bg1"/>
              </a:solidFill>
            </a:endParaRPr>
          </a:p>
        </p:txBody>
      </p:sp>
      <p:sp>
        <p:nvSpPr>
          <p:cNvPr id="109570" name="Rectangle 2"/>
          <p:cNvSpPr>
            <a:spLocks noGrp="1" noChangeArrowheads="1"/>
          </p:cNvSpPr>
          <p:nvPr>
            <p:ph type="title"/>
          </p:nvPr>
        </p:nvSpPr>
        <p:spPr>
          <a:xfrm>
            <a:off x="3733800" y="-30480"/>
            <a:ext cx="2073348" cy="1979466"/>
          </a:xfrm>
        </p:spPr>
        <p:txBody>
          <a:bodyPr>
            <a:normAutofit/>
          </a:bodyPr>
          <a:lstStyle/>
          <a:p>
            <a:r>
              <a:rPr lang="en-US" altLang="en-US" sz="2800" dirty="0">
                <a:solidFill>
                  <a:schemeClr val="bg1"/>
                </a:solidFill>
              </a:rPr>
              <a:t>The Brain</a:t>
            </a:r>
            <a:endParaRPr lang="en-US" sz="2800" dirty="0">
              <a:solidFill>
                <a:schemeClr val="bg1"/>
              </a:solidFill>
            </a:endParaRPr>
          </a:p>
        </p:txBody>
      </p:sp>
      <p:pic>
        <p:nvPicPr>
          <p:cNvPr id="109572" name="Picture 4" descr="figure 02-13"/>
          <p:cNvPicPr>
            <a:picLocks noChangeAspect="1" noChangeArrowheads="1"/>
          </p:cNvPicPr>
          <p:nvPr/>
        </p:nvPicPr>
        <p:blipFill>
          <a:blip r:embed="rId3" cstate="print"/>
          <a:srcRect/>
          <a:stretch>
            <a:fillRect/>
          </a:stretch>
        </p:blipFill>
        <p:spPr bwMode="auto">
          <a:xfrm>
            <a:off x="4572000" y="2209800"/>
            <a:ext cx="4572000" cy="3429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sz="quarter" idx="13"/>
          </p:nvPr>
        </p:nvSpPr>
        <p:spPr>
          <a:xfrm>
            <a:off x="0" y="1600200"/>
            <a:ext cx="4495800" cy="5257800"/>
          </a:xfrm>
        </p:spPr>
        <p:txBody>
          <a:bodyPr/>
          <a:lstStyle/>
          <a:p>
            <a:r>
              <a:rPr lang="en-US" altLang="en-US" sz="4000">
                <a:solidFill>
                  <a:schemeClr val="bg1"/>
                </a:solidFill>
              </a:rPr>
              <a:t>Cerebral Cortex </a:t>
            </a:r>
          </a:p>
          <a:p>
            <a:pPr lvl="1"/>
            <a:r>
              <a:rPr lang="en-US" altLang="en-US" sz="3600">
                <a:solidFill>
                  <a:schemeClr val="bg1"/>
                </a:solidFill>
              </a:rPr>
              <a:t>the body’s ultimate control and information processing center</a:t>
            </a:r>
          </a:p>
        </p:txBody>
      </p:sp>
      <p:sp>
        <p:nvSpPr>
          <p:cNvPr id="121858" name="Rectangle 2"/>
          <p:cNvSpPr>
            <a:spLocks noGrp="1" noChangeArrowheads="1"/>
          </p:cNvSpPr>
          <p:nvPr>
            <p:ph type="title"/>
          </p:nvPr>
        </p:nvSpPr>
        <p:spPr>
          <a:xfrm>
            <a:off x="3124200" y="381000"/>
            <a:ext cx="2073348" cy="1979466"/>
          </a:xfrm>
        </p:spPr>
        <p:txBody>
          <a:bodyPr>
            <a:normAutofit/>
          </a:bodyPr>
          <a:lstStyle/>
          <a:p>
            <a:r>
              <a:rPr lang="en-US" altLang="en-US" sz="2400" dirty="0">
                <a:solidFill>
                  <a:schemeClr val="bg1"/>
                </a:solidFill>
              </a:rPr>
              <a:t>The Cerebral Cortex</a:t>
            </a:r>
            <a:endParaRPr lang="en-US" sz="2400" dirty="0">
              <a:solidFill>
                <a:schemeClr val="bg1"/>
              </a:solidFill>
            </a:endParaRPr>
          </a:p>
        </p:txBody>
      </p:sp>
      <p:pic>
        <p:nvPicPr>
          <p:cNvPr id="121860" name="Picture 4"/>
          <p:cNvPicPr>
            <a:picLocks noChangeAspect="1" noChangeArrowheads="1"/>
          </p:cNvPicPr>
          <p:nvPr/>
        </p:nvPicPr>
        <p:blipFill>
          <a:blip r:embed="rId3" cstate="print"/>
          <a:srcRect/>
          <a:stretch>
            <a:fillRect/>
          </a:stretch>
        </p:blipFill>
        <p:spPr bwMode="auto">
          <a:xfrm>
            <a:off x="4613275" y="1600200"/>
            <a:ext cx="453072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74638"/>
            <a:ext cx="8229600" cy="615950"/>
          </a:xfrm>
        </p:spPr>
        <p:txBody>
          <a:bodyPr>
            <a:normAutofit fontScale="90000"/>
          </a:bodyPr>
          <a:lstStyle/>
          <a:p>
            <a:r>
              <a:rPr lang="en-US" sz="3200">
                <a:solidFill>
                  <a:schemeClr val="bg1"/>
                </a:solidFill>
              </a:rPr>
              <a:t>The lobes of the cerebral hemispheres</a:t>
            </a:r>
            <a:endParaRPr lang="en-US">
              <a:solidFill>
                <a:schemeClr val="bg1"/>
              </a:solidFill>
            </a:endParaRPr>
          </a:p>
        </p:txBody>
      </p:sp>
      <p:pic>
        <p:nvPicPr>
          <p:cNvPr id="137219" name="Picture 3" descr="04"/>
          <p:cNvPicPr>
            <a:picLocks noChangeAspect="1" noChangeArrowheads="1"/>
          </p:cNvPicPr>
          <p:nvPr/>
        </p:nvPicPr>
        <p:blipFill>
          <a:blip r:embed="rId3" cstate="print"/>
          <a:srcRect/>
          <a:stretch>
            <a:fillRect/>
          </a:stretch>
        </p:blipFill>
        <p:spPr bwMode="auto">
          <a:xfrm>
            <a:off x="1409700" y="1524000"/>
            <a:ext cx="6324600" cy="5002213"/>
          </a:xfrm>
          <a:prstGeom prst="rect">
            <a:avLst/>
          </a:prstGeom>
          <a:noFill/>
        </p:spPr>
      </p:pic>
      <p:sp>
        <p:nvSpPr>
          <p:cNvPr id="137220" name="Line 4"/>
          <p:cNvSpPr>
            <a:spLocks noChangeShapeType="1"/>
          </p:cNvSpPr>
          <p:nvPr/>
        </p:nvSpPr>
        <p:spPr bwMode="auto">
          <a:xfrm flipH="1">
            <a:off x="533400" y="3962400"/>
            <a:ext cx="609600" cy="0"/>
          </a:xfrm>
          <a:prstGeom prst="line">
            <a:avLst/>
          </a:prstGeom>
          <a:noFill/>
          <a:ln w="127000">
            <a:solidFill>
              <a:schemeClr val="tx1"/>
            </a:solidFill>
            <a:round/>
            <a:headEnd/>
            <a:tailEnd type="triangle" w="med" len="med"/>
          </a:ln>
          <a:effectLst/>
        </p:spPr>
        <p:txBody>
          <a:bodyPr wrap="none" anchor="ctr"/>
          <a:lstStyle/>
          <a:p>
            <a:endParaRPr lang="en-US"/>
          </a:p>
        </p:txBody>
      </p:sp>
      <p:sp>
        <p:nvSpPr>
          <p:cNvPr id="2" name="TextBox 1"/>
          <p:cNvSpPr txBox="1"/>
          <p:nvPr/>
        </p:nvSpPr>
        <p:spPr>
          <a:xfrm>
            <a:off x="1478280" y="1611868"/>
            <a:ext cx="762000" cy="369332"/>
          </a:xfrm>
          <a:prstGeom prst="rect">
            <a:avLst/>
          </a:prstGeom>
          <a:noFill/>
        </p:spPr>
        <p:txBody>
          <a:bodyPr wrap="square" rtlCol="0">
            <a:spAutoFit/>
          </a:bodyPr>
          <a:lstStyle/>
          <a:p>
            <a:r>
              <a:rPr lang="en-US" dirty="0" smtClean="0"/>
              <a:t>1</a:t>
            </a:r>
            <a:endParaRPr lang="en-US" dirty="0"/>
          </a:p>
        </p:txBody>
      </p:sp>
      <p:sp>
        <p:nvSpPr>
          <p:cNvPr id="3" name="TextBox 2"/>
          <p:cNvSpPr txBox="1"/>
          <p:nvPr/>
        </p:nvSpPr>
        <p:spPr>
          <a:xfrm>
            <a:off x="5486400" y="1524000"/>
            <a:ext cx="533400" cy="369332"/>
          </a:xfrm>
          <a:prstGeom prst="rect">
            <a:avLst/>
          </a:prstGeom>
          <a:noFill/>
        </p:spPr>
        <p:txBody>
          <a:bodyPr wrap="square" rtlCol="0">
            <a:spAutoFit/>
          </a:bodyPr>
          <a:lstStyle/>
          <a:p>
            <a:r>
              <a:rPr lang="en-US" dirty="0" smtClean="0"/>
              <a:t>2</a:t>
            </a:r>
            <a:endParaRPr lang="en-US" dirty="0"/>
          </a:p>
        </p:txBody>
      </p:sp>
      <p:sp>
        <p:nvSpPr>
          <p:cNvPr id="4" name="TextBox 3"/>
          <p:cNvSpPr txBox="1"/>
          <p:nvPr/>
        </p:nvSpPr>
        <p:spPr>
          <a:xfrm>
            <a:off x="6553200" y="5486400"/>
            <a:ext cx="609600" cy="369332"/>
          </a:xfrm>
          <a:prstGeom prst="rect">
            <a:avLst/>
          </a:prstGeom>
          <a:noFill/>
        </p:spPr>
        <p:txBody>
          <a:bodyPr wrap="square" rtlCol="0">
            <a:spAutoFit/>
          </a:bodyPr>
          <a:lstStyle/>
          <a:p>
            <a:r>
              <a:rPr lang="en-US" dirty="0" smtClean="0"/>
              <a:t>3</a:t>
            </a:r>
            <a:endParaRPr lang="en-US" dirty="0"/>
          </a:p>
        </p:txBody>
      </p:sp>
      <p:sp>
        <p:nvSpPr>
          <p:cNvPr id="5" name="TextBox 4"/>
          <p:cNvSpPr txBox="1"/>
          <p:nvPr/>
        </p:nvSpPr>
        <p:spPr>
          <a:xfrm>
            <a:off x="1676400" y="5671066"/>
            <a:ext cx="762000" cy="369332"/>
          </a:xfrm>
          <a:prstGeom prst="rect">
            <a:avLst/>
          </a:prstGeom>
          <a:noFill/>
        </p:spPr>
        <p:txBody>
          <a:bodyPr wrap="square" rtlCol="0">
            <a:spAutoFit/>
          </a:bodyPr>
          <a:lstStyle/>
          <a:p>
            <a:r>
              <a:rPr lang="en-US" dirty="0" smtClean="0"/>
              <a:t>4</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74638"/>
            <a:ext cx="8229600" cy="615950"/>
          </a:xfrm>
        </p:spPr>
        <p:txBody>
          <a:bodyPr>
            <a:normAutofit fontScale="90000"/>
          </a:bodyPr>
          <a:lstStyle/>
          <a:p>
            <a:r>
              <a:rPr lang="en-US" sz="3200">
                <a:solidFill>
                  <a:schemeClr val="bg1"/>
                </a:solidFill>
              </a:rPr>
              <a:t>The lobes of the cerebral hemispheres</a:t>
            </a:r>
          </a:p>
        </p:txBody>
      </p:sp>
      <p:pic>
        <p:nvPicPr>
          <p:cNvPr id="139267" name="Picture 3" descr="04"/>
          <p:cNvPicPr>
            <a:picLocks noChangeAspect="1" noChangeArrowheads="1"/>
          </p:cNvPicPr>
          <p:nvPr/>
        </p:nvPicPr>
        <p:blipFill>
          <a:blip r:embed="rId3" cstate="print"/>
          <a:srcRect/>
          <a:stretch>
            <a:fillRect/>
          </a:stretch>
        </p:blipFill>
        <p:spPr bwMode="auto">
          <a:xfrm>
            <a:off x="1409700" y="1524000"/>
            <a:ext cx="6324600" cy="5002213"/>
          </a:xfrm>
          <a:prstGeom prst="rect">
            <a:avLst/>
          </a:prstGeom>
          <a:noFill/>
        </p:spPr>
      </p:pic>
      <p:sp>
        <p:nvSpPr>
          <p:cNvPr id="139268" name="Line 4"/>
          <p:cNvSpPr>
            <a:spLocks noChangeShapeType="1"/>
          </p:cNvSpPr>
          <p:nvPr/>
        </p:nvSpPr>
        <p:spPr bwMode="auto">
          <a:xfrm flipH="1">
            <a:off x="533400" y="3962400"/>
            <a:ext cx="609600" cy="0"/>
          </a:xfrm>
          <a:prstGeom prst="line">
            <a:avLst/>
          </a:prstGeom>
          <a:noFill/>
          <a:ln w="127000">
            <a:solidFill>
              <a:schemeClr val="tx1"/>
            </a:solidFill>
            <a:round/>
            <a:headEnd/>
            <a:tailEnd type="triangle" w="med" len="med"/>
          </a:ln>
          <a:effectLst/>
        </p:spPr>
        <p:txBody>
          <a:bodyPr wrap="none" anchor="ctr"/>
          <a:lstStyle/>
          <a:p>
            <a:endParaRPr lang="en-US"/>
          </a:p>
        </p:txBody>
      </p:sp>
      <p:sp>
        <p:nvSpPr>
          <p:cNvPr id="139269" name="Text Box 5"/>
          <p:cNvSpPr txBox="1">
            <a:spLocks noChangeArrowheads="1"/>
          </p:cNvSpPr>
          <p:nvPr/>
        </p:nvSpPr>
        <p:spPr bwMode="auto">
          <a:xfrm>
            <a:off x="1905000" y="2987675"/>
            <a:ext cx="2971800" cy="822325"/>
          </a:xfrm>
          <a:prstGeom prst="rect">
            <a:avLst/>
          </a:prstGeom>
          <a:noFill/>
          <a:ln w="9525">
            <a:noFill/>
            <a:miter lim="800000"/>
            <a:headEnd/>
            <a:tailEnd/>
          </a:ln>
          <a:effectLst/>
        </p:spPr>
        <p:txBody>
          <a:bodyPr>
            <a:spAutoFit/>
          </a:bodyPr>
          <a:lstStyle/>
          <a:p>
            <a:pPr eaLnBrk="0" hangingPunct="0">
              <a:spcBef>
                <a:spcPct val="50000"/>
              </a:spcBef>
            </a:pPr>
            <a:r>
              <a:rPr lang="en-US" sz="2400" b="1">
                <a:latin typeface="Times New Roman" pitchFamily="18" charset="0"/>
              </a:rPr>
              <a:t>Planning, decision making speech</a:t>
            </a:r>
          </a:p>
        </p:txBody>
      </p:sp>
      <p:sp>
        <p:nvSpPr>
          <p:cNvPr id="139270" name="Text Box 6"/>
          <p:cNvSpPr txBox="1">
            <a:spLocks noChangeArrowheads="1"/>
          </p:cNvSpPr>
          <p:nvPr/>
        </p:nvSpPr>
        <p:spPr bwMode="auto">
          <a:xfrm>
            <a:off x="4800600" y="3063875"/>
            <a:ext cx="1752600" cy="457200"/>
          </a:xfrm>
          <a:prstGeom prst="rect">
            <a:avLst/>
          </a:prstGeom>
          <a:noFill/>
          <a:ln w="9525">
            <a:noFill/>
            <a:miter lim="800000"/>
            <a:headEnd/>
            <a:tailEnd/>
          </a:ln>
          <a:effectLst/>
        </p:spPr>
        <p:txBody>
          <a:bodyPr>
            <a:spAutoFit/>
          </a:bodyPr>
          <a:lstStyle/>
          <a:p>
            <a:pPr eaLnBrk="0" hangingPunct="0">
              <a:spcBef>
                <a:spcPct val="50000"/>
              </a:spcBef>
            </a:pPr>
            <a:r>
              <a:rPr lang="en-US" sz="2400" b="1">
                <a:latin typeface="Times New Roman" pitchFamily="18" charset="0"/>
              </a:rPr>
              <a:t>Sensory</a:t>
            </a:r>
          </a:p>
        </p:txBody>
      </p:sp>
      <p:sp>
        <p:nvSpPr>
          <p:cNvPr id="139271" name="Text Box 7"/>
          <p:cNvSpPr txBox="1">
            <a:spLocks noChangeArrowheads="1"/>
          </p:cNvSpPr>
          <p:nvPr/>
        </p:nvSpPr>
        <p:spPr bwMode="auto">
          <a:xfrm>
            <a:off x="3962400" y="4876800"/>
            <a:ext cx="1981200" cy="457200"/>
          </a:xfrm>
          <a:prstGeom prst="rect">
            <a:avLst/>
          </a:prstGeom>
          <a:noFill/>
          <a:ln w="9525">
            <a:noFill/>
            <a:miter lim="800000"/>
            <a:headEnd/>
            <a:tailEnd/>
          </a:ln>
          <a:effectLst/>
        </p:spPr>
        <p:txBody>
          <a:bodyPr>
            <a:spAutoFit/>
          </a:bodyPr>
          <a:lstStyle/>
          <a:p>
            <a:pPr eaLnBrk="0" hangingPunct="0">
              <a:spcBef>
                <a:spcPct val="50000"/>
              </a:spcBef>
            </a:pPr>
            <a:r>
              <a:rPr lang="en-US" sz="2400" b="1">
                <a:latin typeface="Times New Roman" pitchFamily="18" charset="0"/>
              </a:rPr>
              <a:t>Auditory</a:t>
            </a:r>
          </a:p>
        </p:txBody>
      </p:sp>
      <p:sp>
        <p:nvSpPr>
          <p:cNvPr id="139272" name="Text Box 8"/>
          <p:cNvSpPr txBox="1">
            <a:spLocks noChangeArrowheads="1"/>
          </p:cNvSpPr>
          <p:nvPr/>
        </p:nvSpPr>
        <p:spPr bwMode="auto">
          <a:xfrm>
            <a:off x="6629400" y="4648200"/>
            <a:ext cx="1295400" cy="457200"/>
          </a:xfrm>
          <a:prstGeom prst="rect">
            <a:avLst/>
          </a:prstGeom>
          <a:noFill/>
          <a:ln w="9525">
            <a:noFill/>
            <a:miter lim="800000"/>
            <a:headEnd/>
            <a:tailEnd/>
          </a:ln>
          <a:effectLst/>
        </p:spPr>
        <p:txBody>
          <a:bodyPr>
            <a:spAutoFit/>
          </a:bodyPr>
          <a:lstStyle/>
          <a:p>
            <a:pPr eaLnBrk="0" hangingPunct="0">
              <a:spcBef>
                <a:spcPct val="50000"/>
              </a:spcBef>
            </a:pPr>
            <a:r>
              <a:rPr lang="en-US" sz="2400" b="1">
                <a:latin typeface="Times New Roman" pitchFamily="18" charset="0"/>
              </a:rPr>
              <a:t>Vision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sz="quarter" idx="13"/>
          </p:nvPr>
        </p:nvSpPr>
        <p:spPr/>
        <p:txBody>
          <a:bodyPr>
            <a:normAutofit fontScale="85000" lnSpcReduction="20000"/>
          </a:bodyPr>
          <a:lstStyle/>
          <a:p>
            <a:pPr>
              <a:buFontTx/>
              <a:buNone/>
            </a:pPr>
            <a:r>
              <a:rPr lang="en-US" sz="4000" b="1">
                <a:solidFill>
                  <a:schemeClr val="bg1"/>
                </a:solidFill>
              </a:rPr>
              <a:t>“If the human brain were so simple that we could understand it, we would be so simple that we couldn’t”</a:t>
            </a:r>
          </a:p>
          <a:p>
            <a:pPr>
              <a:buFontTx/>
              <a:buNone/>
            </a:pPr>
            <a:endParaRPr lang="en-US" sz="4000" b="1">
              <a:solidFill>
                <a:schemeClr val="bg1"/>
              </a:solidFill>
            </a:endParaRPr>
          </a:p>
          <a:p>
            <a:pPr>
              <a:buFontTx/>
              <a:buNone/>
            </a:pPr>
            <a:r>
              <a:rPr lang="en-US" sz="2800" i="1">
                <a:solidFill>
                  <a:schemeClr val="bg1"/>
                </a:solidFill>
              </a:rPr>
              <a:t>-Emerson Pugh, The Biological Origin of Human Values (1977)</a:t>
            </a:r>
          </a:p>
          <a:p>
            <a:pPr>
              <a:buFontTx/>
              <a:buNone/>
            </a:pPr>
            <a:endParaRPr lang="en-US">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sz="quarter" idx="13"/>
          </p:nvPr>
        </p:nvSpPr>
        <p:spPr>
          <a:xfrm>
            <a:off x="-30480" y="1470818"/>
            <a:ext cx="6324600" cy="4525963"/>
          </a:xfrm>
        </p:spPr>
        <p:txBody>
          <a:bodyPr/>
          <a:lstStyle/>
          <a:p>
            <a:r>
              <a:rPr lang="en-US" altLang="en-US" sz="3600">
                <a:solidFill>
                  <a:schemeClr val="bg1"/>
                </a:solidFill>
              </a:rPr>
              <a:t>Frontal Lobes</a:t>
            </a:r>
            <a:endParaRPr lang="en-US" altLang="en-US">
              <a:solidFill>
                <a:schemeClr val="bg1"/>
              </a:solidFill>
            </a:endParaRPr>
          </a:p>
          <a:p>
            <a:pPr lvl="1"/>
            <a:r>
              <a:rPr lang="en-US" altLang="en-US" sz="3200">
                <a:solidFill>
                  <a:schemeClr val="bg1"/>
                </a:solidFill>
              </a:rPr>
              <a:t>involved in speaking and muscle movements and in making plans and judgments</a:t>
            </a:r>
          </a:p>
          <a:p>
            <a:pPr lvl="1"/>
            <a:r>
              <a:rPr lang="en-US" altLang="en-US" sz="3200">
                <a:solidFill>
                  <a:schemeClr val="bg1"/>
                </a:solidFill>
              </a:rPr>
              <a:t>the “executive”</a:t>
            </a:r>
          </a:p>
          <a:p>
            <a:r>
              <a:rPr lang="en-US" altLang="en-US" sz="3600">
                <a:solidFill>
                  <a:schemeClr val="bg1"/>
                </a:solidFill>
              </a:rPr>
              <a:t>Parietal Lobes</a:t>
            </a:r>
            <a:r>
              <a:rPr lang="en-US" altLang="en-US">
                <a:solidFill>
                  <a:schemeClr val="bg1"/>
                </a:solidFill>
              </a:rPr>
              <a:t> </a:t>
            </a:r>
          </a:p>
          <a:p>
            <a:pPr lvl="1"/>
            <a:r>
              <a:rPr lang="en-US" altLang="en-US" sz="3200">
                <a:solidFill>
                  <a:schemeClr val="bg1"/>
                </a:solidFill>
              </a:rPr>
              <a:t>include the sensory cortex</a:t>
            </a:r>
          </a:p>
          <a:p>
            <a:endParaRPr lang="en-US">
              <a:solidFill>
                <a:schemeClr val="bg1"/>
              </a:solidFill>
            </a:endParaRPr>
          </a:p>
        </p:txBody>
      </p:sp>
      <p:sp>
        <p:nvSpPr>
          <p:cNvPr id="123906" name="Rectangle 2"/>
          <p:cNvSpPr>
            <a:spLocks noGrp="1" noChangeArrowheads="1"/>
          </p:cNvSpPr>
          <p:nvPr>
            <p:ph type="title"/>
          </p:nvPr>
        </p:nvSpPr>
        <p:spPr>
          <a:xfrm>
            <a:off x="3352800" y="152400"/>
            <a:ext cx="2073348" cy="1979466"/>
          </a:xfrm>
        </p:spPr>
        <p:txBody>
          <a:bodyPr>
            <a:normAutofit/>
          </a:bodyPr>
          <a:lstStyle/>
          <a:p>
            <a:r>
              <a:rPr lang="en-US" altLang="en-US" sz="2400" dirty="0">
                <a:solidFill>
                  <a:schemeClr val="bg1"/>
                </a:solidFill>
              </a:rPr>
              <a:t>The Cerebral Cortex</a:t>
            </a:r>
            <a:endParaRPr lang="en-US" sz="2400" dirty="0">
              <a:solidFill>
                <a:schemeClr val="bg1"/>
              </a:solidFill>
            </a:endParaRPr>
          </a:p>
        </p:txBody>
      </p:sp>
      <p:pic>
        <p:nvPicPr>
          <p:cNvPr id="123908" name="Picture 4"/>
          <p:cNvPicPr>
            <a:picLocks noChangeAspect="1" noChangeArrowheads="1"/>
          </p:cNvPicPr>
          <p:nvPr/>
        </p:nvPicPr>
        <p:blipFill>
          <a:blip r:embed="rId3" cstate="print"/>
          <a:srcRect/>
          <a:stretch>
            <a:fillRect/>
          </a:stretch>
        </p:blipFill>
        <p:spPr bwMode="auto">
          <a:xfrm>
            <a:off x="6196013" y="3733800"/>
            <a:ext cx="2947987" cy="3124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sz="quarter" idx="13"/>
          </p:nvPr>
        </p:nvSpPr>
        <p:spPr>
          <a:xfrm>
            <a:off x="457200" y="1600200"/>
            <a:ext cx="7391400" cy="4525963"/>
          </a:xfrm>
        </p:spPr>
        <p:txBody>
          <a:bodyPr>
            <a:normAutofit/>
          </a:bodyPr>
          <a:lstStyle/>
          <a:p>
            <a:r>
              <a:rPr lang="en-US" altLang="en-US" sz="3600">
                <a:solidFill>
                  <a:schemeClr val="bg1"/>
                </a:solidFill>
              </a:rPr>
              <a:t>Occipital Lobes</a:t>
            </a:r>
            <a:r>
              <a:rPr lang="en-US" altLang="en-US">
                <a:solidFill>
                  <a:schemeClr val="bg1"/>
                </a:solidFill>
              </a:rPr>
              <a:t> </a:t>
            </a:r>
          </a:p>
          <a:p>
            <a:pPr lvl="1"/>
            <a:r>
              <a:rPr lang="en-US" altLang="en-US" sz="3200">
                <a:solidFill>
                  <a:schemeClr val="bg1"/>
                </a:solidFill>
              </a:rPr>
              <a:t>include the visual areas, which receive visual information from the opposite visual field</a:t>
            </a:r>
          </a:p>
          <a:p>
            <a:r>
              <a:rPr lang="en-US" altLang="en-US" sz="3600">
                <a:solidFill>
                  <a:schemeClr val="bg1"/>
                </a:solidFill>
              </a:rPr>
              <a:t>Temporal Lobes</a:t>
            </a:r>
            <a:r>
              <a:rPr lang="en-US" altLang="en-US">
                <a:solidFill>
                  <a:schemeClr val="bg1"/>
                </a:solidFill>
              </a:rPr>
              <a:t> </a:t>
            </a:r>
          </a:p>
          <a:p>
            <a:pPr lvl="1"/>
            <a:r>
              <a:rPr lang="en-US" altLang="en-US" sz="3200">
                <a:solidFill>
                  <a:schemeClr val="bg1"/>
                </a:solidFill>
              </a:rPr>
              <a:t>include the auditory areas, each of which receives auditory information primarily from the opposite ear</a:t>
            </a:r>
          </a:p>
          <a:p>
            <a:endParaRPr lang="en-US">
              <a:solidFill>
                <a:schemeClr val="bg1"/>
              </a:solidFill>
            </a:endParaRPr>
          </a:p>
        </p:txBody>
      </p:sp>
      <p:sp>
        <p:nvSpPr>
          <p:cNvPr id="125954" name="Rectangle 2"/>
          <p:cNvSpPr>
            <a:spLocks noGrp="1" noChangeArrowheads="1"/>
          </p:cNvSpPr>
          <p:nvPr>
            <p:ph type="title"/>
          </p:nvPr>
        </p:nvSpPr>
        <p:spPr>
          <a:xfrm>
            <a:off x="4114800" y="0"/>
            <a:ext cx="2073348" cy="1979466"/>
          </a:xfrm>
        </p:spPr>
        <p:txBody>
          <a:bodyPr>
            <a:normAutofit/>
          </a:bodyPr>
          <a:lstStyle/>
          <a:p>
            <a:r>
              <a:rPr lang="en-US" altLang="en-US" sz="2400" dirty="0">
                <a:solidFill>
                  <a:schemeClr val="bg1"/>
                </a:solidFill>
              </a:rPr>
              <a:t>The Cerebral Cortex</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59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9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quarter" idx="13"/>
          </p:nvPr>
        </p:nvSpPr>
        <p:spPr>
          <a:xfrm>
            <a:off x="457200" y="4038600"/>
            <a:ext cx="8302625" cy="2819400"/>
          </a:xfrm>
        </p:spPr>
        <p:txBody>
          <a:bodyPr/>
          <a:lstStyle/>
          <a:p>
            <a:r>
              <a:rPr lang="en-US">
                <a:solidFill>
                  <a:schemeClr val="bg1"/>
                </a:solidFill>
              </a:rPr>
              <a:t>Frontal </a:t>
            </a:r>
            <a:r>
              <a:rPr lang="en-US" sz="2700">
                <a:solidFill>
                  <a:schemeClr val="bg1"/>
                </a:solidFill>
              </a:rPr>
              <a:t>(F</a:t>
            </a:r>
            <a:r>
              <a:rPr lang="en-US" sz="2700">
                <a:solidFill>
                  <a:schemeClr val="bg1"/>
                </a:solidFill>
                <a:sym typeface="Wingdings" pitchFamily="2" charset="2"/>
              </a:rPr>
              <a:t>orehead to top)</a:t>
            </a:r>
            <a:r>
              <a:rPr lang="en-US">
                <a:solidFill>
                  <a:schemeClr val="bg1"/>
                </a:solidFill>
                <a:sym typeface="Wingdings" pitchFamily="2" charset="2"/>
              </a:rPr>
              <a:t>  Motor Cortex</a:t>
            </a:r>
          </a:p>
          <a:p>
            <a:r>
              <a:rPr lang="en-US">
                <a:solidFill>
                  <a:schemeClr val="bg1"/>
                </a:solidFill>
                <a:sym typeface="Wingdings" pitchFamily="2" charset="2"/>
              </a:rPr>
              <a:t>Parietal </a:t>
            </a:r>
            <a:r>
              <a:rPr lang="en-US" sz="2700">
                <a:solidFill>
                  <a:schemeClr val="bg1"/>
                </a:solidFill>
                <a:sym typeface="Wingdings" pitchFamily="2" charset="2"/>
              </a:rPr>
              <a:t>(Top to rear)</a:t>
            </a:r>
            <a:r>
              <a:rPr lang="en-US">
                <a:solidFill>
                  <a:schemeClr val="bg1"/>
                </a:solidFill>
                <a:sym typeface="Wingdings" pitchFamily="2" charset="2"/>
              </a:rPr>
              <a:t>  Sensory Cortex</a:t>
            </a:r>
          </a:p>
          <a:p>
            <a:r>
              <a:rPr lang="en-US">
                <a:solidFill>
                  <a:schemeClr val="bg1"/>
                </a:solidFill>
                <a:sym typeface="Wingdings" pitchFamily="2" charset="2"/>
              </a:rPr>
              <a:t>Occipital </a:t>
            </a:r>
            <a:r>
              <a:rPr lang="en-US" sz="2700">
                <a:solidFill>
                  <a:schemeClr val="bg1"/>
                </a:solidFill>
                <a:sym typeface="Wingdings" pitchFamily="2" charset="2"/>
              </a:rPr>
              <a:t>(Back)</a:t>
            </a:r>
            <a:r>
              <a:rPr lang="en-US">
                <a:solidFill>
                  <a:schemeClr val="bg1"/>
                </a:solidFill>
                <a:sym typeface="Wingdings" pitchFamily="2" charset="2"/>
              </a:rPr>
              <a:t>  Visual Cortex</a:t>
            </a:r>
          </a:p>
          <a:p>
            <a:r>
              <a:rPr lang="en-US">
                <a:solidFill>
                  <a:schemeClr val="bg1"/>
                </a:solidFill>
                <a:sym typeface="Wingdings" pitchFamily="2" charset="2"/>
              </a:rPr>
              <a:t>Temporal </a:t>
            </a:r>
            <a:r>
              <a:rPr lang="en-US" sz="2700">
                <a:solidFill>
                  <a:schemeClr val="bg1"/>
                </a:solidFill>
                <a:sym typeface="Wingdings" pitchFamily="2" charset="2"/>
              </a:rPr>
              <a:t>(Above ears)</a:t>
            </a:r>
            <a:r>
              <a:rPr lang="en-US">
                <a:solidFill>
                  <a:schemeClr val="bg1"/>
                </a:solidFill>
                <a:sym typeface="Wingdings" pitchFamily="2" charset="2"/>
              </a:rPr>
              <a:t>  Auditory Cortex</a:t>
            </a:r>
          </a:p>
        </p:txBody>
      </p:sp>
      <p:sp>
        <p:nvSpPr>
          <p:cNvPr id="17410" name="Rectangle 2"/>
          <p:cNvSpPr>
            <a:spLocks noGrp="1" noChangeArrowheads="1"/>
          </p:cNvSpPr>
          <p:nvPr>
            <p:ph type="title"/>
          </p:nvPr>
        </p:nvSpPr>
        <p:spPr>
          <a:xfrm>
            <a:off x="2727252" y="0"/>
            <a:ext cx="2073348" cy="1979466"/>
          </a:xfrm>
        </p:spPr>
        <p:txBody>
          <a:bodyPr/>
          <a:lstStyle/>
          <a:p>
            <a:r>
              <a:rPr lang="en-US">
                <a:solidFill>
                  <a:schemeClr val="bg1"/>
                </a:solidFill>
              </a:rPr>
              <a:t>The Cerebral Cortex</a:t>
            </a:r>
          </a:p>
        </p:txBody>
      </p:sp>
      <p:pic>
        <p:nvPicPr>
          <p:cNvPr id="17412" name="Picture 4" descr="frontpariet"/>
          <p:cNvPicPr>
            <a:picLocks noChangeAspect="1" noChangeArrowheads="1"/>
          </p:cNvPicPr>
          <p:nvPr/>
        </p:nvPicPr>
        <p:blipFill>
          <a:blip r:embed="rId3" cstate="print"/>
          <a:srcRect/>
          <a:stretch>
            <a:fillRect/>
          </a:stretch>
        </p:blipFill>
        <p:spPr bwMode="auto">
          <a:xfrm>
            <a:off x="762000" y="1752600"/>
            <a:ext cx="4114800" cy="1936750"/>
          </a:xfrm>
          <a:prstGeom prst="rect">
            <a:avLst/>
          </a:prstGeom>
          <a:noFill/>
          <a:ln w="9525">
            <a:noFill/>
            <a:miter lim="800000"/>
            <a:headEnd/>
            <a:tailEnd/>
          </a:ln>
        </p:spPr>
      </p:pic>
      <p:pic>
        <p:nvPicPr>
          <p:cNvPr id="17413" name="Picture 5" descr="parietemporal"/>
          <p:cNvPicPr>
            <a:picLocks noChangeAspect="1" noChangeArrowheads="1"/>
          </p:cNvPicPr>
          <p:nvPr/>
        </p:nvPicPr>
        <p:blipFill>
          <a:blip r:embed="rId4" cstate="print"/>
          <a:srcRect/>
          <a:stretch>
            <a:fillRect/>
          </a:stretch>
        </p:blipFill>
        <p:spPr bwMode="auto">
          <a:xfrm>
            <a:off x="4800600" y="1752600"/>
            <a:ext cx="4114800" cy="193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8"/>
          <p:cNvSpPr>
            <a:spLocks noGrp="1" noChangeArrowheads="1"/>
          </p:cNvSpPr>
          <p:nvPr>
            <p:ph sz="quarter" idx="13"/>
          </p:nvPr>
        </p:nvSpPr>
        <p:spPr>
          <a:xfrm>
            <a:off x="381000" y="1600200"/>
            <a:ext cx="3886200" cy="2286000"/>
          </a:xfrm>
        </p:spPr>
        <p:txBody>
          <a:bodyPr/>
          <a:lstStyle/>
          <a:p>
            <a:r>
              <a:rPr lang="en-US">
                <a:solidFill>
                  <a:schemeClr val="bg1"/>
                </a:solidFill>
              </a:rPr>
              <a:t>Contralateral</a:t>
            </a:r>
          </a:p>
          <a:p>
            <a:r>
              <a:rPr lang="en-US">
                <a:solidFill>
                  <a:schemeClr val="bg1"/>
                </a:solidFill>
              </a:rPr>
              <a:t>Homunculus</a:t>
            </a:r>
          </a:p>
          <a:p>
            <a:r>
              <a:rPr lang="en-US">
                <a:solidFill>
                  <a:schemeClr val="bg1"/>
                </a:solidFill>
              </a:rPr>
              <a:t>Unequal representation</a:t>
            </a:r>
          </a:p>
        </p:txBody>
      </p:sp>
      <p:sp>
        <p:nvSpPr>
          <p:cNvPr id="19458" name="Rectangle 2"/>
          <p:cNvSpPr>
            <a:spLocks noGrp="1" noChangeArrowheads="1"/>
          </p:cNvSpPr>
          <p:nvPr>
            <p:ph type="title"/>
          </p:nvPr>
        </p:nvSpPr>
        <p:spPr>
          <a:xfrm>
            <a:off x="419100" y="563563"/>
            <a:ext cx="8305800" cy="1143000"/>
          </a:xfrm>
        </p:spPr>
        <p:txBody>
          <a:bodyPr/>
          <a:lstStyle/>
          <a:p>
            <a:r>
              <a:rPr lang="en-US" dirty="0">
                <a:solidFill>
                  <a:schemeClr val="bg1"/>
                </a:solidFill>
              </a:rPr>
              <a:t>Motor/Sensory Cortex</a:t>
            </a:r>
          </a:p>
        </p:txBody>
      </p:sp>
      <p:sp>
        <p:nvSpPr>
          <p:cNvPr id="19459" name="Rectangle 3"/>
          <p:cNvSpPr>
            <a:spLocks noChangeArrowheads="1"/>
          </p:cNvSpPr>
          <p:nvPr/>
        </p:nvSpPr>
        <p:spPr bwMode="auto">
          <a:xfrm>
            <a:off x="0" y="1706563"/>
            <a:ext cx="9144000" cy="0"/>
          </a:xfrm>
          <a:prstGeom prst="rect">
            <a:avLst/>
          </a:prstGeom>
          <a:noFill/>
          <a:ln w="9525">
            <a:noFill/>
            <a:miter lim="800000"/>
            <a:headEnd/>
            <a:tailEnd/>
          </a:ln>
          <a:effectLst/>
        </p:spPr>
        <p:txBody>
          <a:bodyPr>
            <a:spAutoFit/>
          </a:bodyPr>
          <a:lstStyle/>
          <a:p>
            <a:endParaRPr lang="en-US"/>
          </a:p>
        </p:txBody>
      </p:sp>
      <p:pic>
        <p:nvPicPr>
          <p:cNvPr id="19460" name="Picture 4" descr="motorco"/>
          <p:cNvPicPr>
            <a:picLocks noChangeAspect="1" noChangeArrowheads="1"/>
          </p:cNvPicPr>
          <p:nvPr/>
        </p:nvPicPr>
        <p:blipFill>
          <a:blip r:embed="rId3" cstate="print"/>
          <a:srcRect l="3999" t="5333" r="3999" b="5333"/>
          <a:stretch>
            <a:fillRect/>
          </a:stretch>
        </p:blipFill>
        <p:spPr bwMode="auto">
          <a:xfrm>
            <a:off x="4175125" y="1981200"/>
            <a:ext cx="4968875" cy="3619500"/>
          </a:xfrm>
          <a:prstGeom prst="rect">
            <a:avLst/>
          </a:prstGeom>
          <a:noFill/>
        </p:spPr>
      </p:pic>
      <p:pic>
        <p:nvPicPr>
          <p:cNvPr id="19463" name="Picture 7" descr="Fig F-3: Motor and Somatosensory Cortex"/>
          <p:cNvPicPr>
            <a:picLocks noChangeAspect="1" noChangeArrowheads="1"/>
          </p:cNvPicPr>
          <p:nvPr/>
        </p:nvPicPr>
        <p:blipFill>
          <a:blip r:embed="rId4" cstate="print"/>
          <a:srcRect t="8276"/>
          <a:stretch>
            <a:fillRect/>
          </a:stretch>
        </p:blipFill>
        <p:spPr bwMode="auto">
          <a:xfrm>
            <a:off x="381000" y="4114800"/>
            <a:ext cx="3200400" cy="224631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4520406" y="2439988"/>
            <a:ext cx="2095500" cy="2095500"/>
          </a:xfr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1690313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4996" name="Picture 4" descr="nerveman"/>
          <p:cNvPicPr>
            <a:picLocks noChangeAspect="1" noChangeArrowheads="1"/>
          </p:cNvPicPr>
          <p:nvPr/>
        </p:nvPicPr>
        <p:blipFill>
          <a:blip r:embed="rId3" cstate="print"/>
          <a:srcRect/>
          <a:stretch>
            <a:fillRect/>
          </a:stretch>
        </p:blipFill>
        <p:spPr bwMode="auto">
          <a:xfrm>
            <a:off x="838200" y="304800"/>
            <a:ext cx="7239000" cy="644048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9144000" cy="1143000"/>
          </a:xfrm>
        </p:spPr>
        <p:txBody>
          <a:bodyPr>
            <a:normAutofit fontScale="90000"/>
          </a:bodyPr>
          <a:lstStyle/>
          <a:p>
            <a:r>
              <a:rPr lang="en-US" sz="4000">
                <a:solidFill>
                  <a:schemeClr val="bg1"/>
                </a:solidFill>
              </a:rPr>
              <a:t>Sensory Areas – Sensory Homunculus</a:t>
            </a:r>
          </a:p>
        </p:txBody>
      </p:sp>
      <p:sp>
        <p:nvSpPr>
          <p:cNvPr id="105475" name="Rectangle 3"/>
          <p:cNvSpPr>
            <a:spLocks noChangeArrowheads="1"/>
          </p:cNvSpPr>
          <p:nvPr/>
        </p:nvSpPr>
        <p:spPr bwMode="auto">
          <a:xfrm>
            <a:off x="1905000" y="1905000"/>
            <a:ext cx="381000" cy="990600"/>
          </a:xfrm>
          <a:prstGeom prst="rect">
            <a:avLst/>
          </a:prstGeom>
          <a:solidFill>
            <a:schemeClr val="bg1"/>
          </a:solidFill>
          <a:ln w="9525">
            <a:noFill/>
            <a:miter lim="800000"/>
            <a:headEnd/>
            <a:tailEnd/>
          </a:ln>
          <a:effectLst/>
        </p:spPr>
        <p:txBody>
          <a:bodyPr wrap="none" anchor="ctr"/>
          <a:lstStyle/>
          <a:p>
            <a:endParaRPr lang="en-US"/>
          </a:p>
        </p:txBody>
      </p:sp>
      <p:sp>
        <p:nvSpPr>
          <p:cNvPr id="105476" name="Rectangle 4"/>
          <p:cNvSpPr>
            <a:spLocks noChangeArrowheads="1"/>
          </p:cNvSpPr>
          <p:nvPr/>
        </p:nvSpPr>
        <p:spPr bwMode="auto">
          <a:xfrm>
            <a:off x="2057400" y="2667000"/>
            <a:ext cx="381000" cy="1524000"/>
          </a:xfrm>
          <a:prstGeom prst="rect">
            <a:avLst/>
          </a:prstGeom>
          <a:solidFill>
            <a:schemeClr val="bg1"/>
          </a:solidFill>
          <a:ln w="9525">
            <a:noFill/>
            <a:miter lim="800000"/>
            <a:headEnd/>
            <a:tailEnd/>
          </a:ln>
          <a:effectLst/>
        </p:spPr>
        <p:txBody>
          <a:bodyPr wrap="none" anchor="ctr"/>
          <a:lstStyle/>
          <a:p>
            <a:endParaRPr lang="en-US"/>
          </a:p>
        </p:txBody>
      </p:sp>
      <p:sp>
        <p:nvSpPr>
          <p:cNvPr id="105477" name="Rectangle 5"/>
          <p:cNvSpPr>
            <a:spLocks noChangeArrowheads="1"/>
          </p:cNvSpPr>
          <p:nvPr/>
        </p:nvSpPr>
        <p:spPr bwMode="auto">
          <a:xfrm>
            <a:off x="1981200" y="3733800"/>
            <a:ext cx="533400" cy="381000"/>
          </a:xfrm>
          <a:prstGeom prst="rect">
            <a:avLst/>
          </a:prstGeom>
          <a:solidFill>
            <a:schemeClr val="bg1"/>
          </a:solidFill>
          <a:ln w="9525">
            <a:noFill/>
            <a:miter lim="800000"/>
            <a:headEnd/>
            <a:tailEnd/>
          </a:ln>
          <a:effectLst/>
        </p:spPr>
        <p:txBody>
          <a:bodyPr wrap="none" anchor="ctr"/>
          <a:lstStyle/>
          <a:p>
            <a:endParaRPr lang="en-US"/>
          </a:p>
        </p:txBody>
      </p:sp>
      <p:sp>
        <p:nvSpPr>
          <p:cNvPr id="105478" name="Text Box 6"/>
          <p:cNvSpPr txBox="1">
            <a:spLocks noChangeArrowheads="1"/>
          </p:cNvSpPr>
          <p:nvPr/>
        </p:nvSpPr>
        <p:spPr bwMode="auto">
          <a:xfrm>
            <a:off x="6400800" y="6400800"/>
            <a:ext cx="2362200" cy="304800"/>
          </a:xfrm>
          <a:prstGeom prst="rect">
            <a:avLst/>
          </a:prstGeom>
          <a:noFill/>
          <a:ln w="9525">
            <a:noFill/>
            <a:miter lim="800000"/>
            <a:headEnd/>
            <a:tailEnd/>
          </a:ln>
          <a:effectLst/>
        </p:spPr>
        <p:txBody>
          <a:bodyPr lIns="91418" tIns="45709" rIns="91418" bIns="45709">
            <a:spAutoFit/>
          </a:bodyPr>
          <a:lstStyle/>
          <a:p>
            <a:pPr algn="r" eaLnBrk="0" hangingPunct="0"/>
            <a:r>
              <a:rPr lang="en-US" sz="1400" b="1">
                <a:latin typeface="Times New Roman" pitchFamily="18" charset="0"/>
              </a:rPr>
              <a:t>Figure 13.10</a:t>
            </a:r>
          </a:p>
        </p:txBody>
      </p:sp>
      <p:pic>
        <p:nvPicPr>
          <p:cNvPr id="105479" name="Picture 7"/>
          <p:cNvPicPr>
            <a:picLocks noChangeAspect="1" noChangeArrowheads="1"/>
          </p:cNvPicPr>
          <p:nvPr/>
        </p:nvPicPr>
        <p:blipFill>
          <a:blip r:embed="rId3" cstate="print"/>
          <a:srcRect l="46666" t="12744" b="7843"/>
          <a:stretch>
            <a:fillRect/>
          </a:stretch>
        </p:blipFill>
        <p:spPr bwMode="auto">
          <a:xfrm>
            <a:off x="1905000" y="1143000"/>
            <a:ext cx="5118100" cy="571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sz="quarter" idx="13"/>
          </p:nvPr>
        </p:nvSpPr>
        <p:spPr>
          <a:xfrm>
            <a:off x="152400" y="1524000"/>
            <a:ext cx="8991600" cy="4953000"/>
          </a:xfrm>
        </p:spPr>
        <p:txBody>
          <a:bodyPr/>
          <a:lstStyle/>
          <a:p>
            <a:pPr>
              <a:lnSpc>
                <a:spcPct val="90000"/>
              </a:lnSpc>
              <a:buFont typeface="Wingdings" pitchFamily="2" charset="2"/>
              <a:buChar char="§"/>
            </a:pPr>
            <a:r>
              <a:rPr lang="en-US" altLang="en-US">
                <a:solidFill>
                  <a:schemeClr val="bg1"/>
                </a:solidFill>
              </a:rPr>
              <a:t>Aphasia</a:t>
            </a:r>
          </a:p>
          <a:p>
            <a:pPr lvl="1">
              <a:lnSpc>
                <a:spcPct val="90000"/>
              </a:lnSpc>
              <a:buFont typeface="Wingdings" pitchFamily="2" charset="2"/>
              <a:buChar char="§"/>
            </a:pPr>
            <a:r>
              <a:rPr lang="en-US" altLang="en-US">
                <a:solidFill>
                  <a:schemeClr val="bg1"/>
                </a:solidFill>
              </a:rPr>
              <a:t>impairment of language, usually caused by left hemisphere damage either to Broca’s area (impairing speaking) or to Wernicke’s area (impairing understanding) –see clips</a:t>
            </a:r>
          </a:p>
          <a:p>
            <a:pPr>
              <a:lnSpc>
                <a:spcPct val="90000"/>
              </a:lnSpc>
              <a:buFont typeface="Wingdings" pitchFamily="2" charset="2"/>
              <a:buChar char="§"/>
            </a:pPr>
            <a:r>
              <a:rPr lang="en-US" altLang="en-US">
                <a:solidFill>
                  <a:schemeClr val="bg1"/>
                </a:solidFill>
              </a:rPr>
              <a:t>Broca’s Area </a:t>
            </a:r>
          </a:p>
          <a:p>
            <a:pPr lvl="1">
              <a:lnSpc>
                <a:spcPct val="90000"/>
              </a:lnSpc>
              <a:buFont typeface="Wingdings" pitchFamily="2" charset="2"/>
              <a:buChar char="§"/>
            </a:pPr>
            <a:r>
              <a:rPr lang="en-US" altLang="en-US">
                <a:solidFill>
                  <a:schemeClr val="bg1"/>
                </a:solidFill>
              </a:rPr>
              <a:t>an area of the left frontal lobe that directs the muscle movements involved in speech</a:t>
            </a:r>
          </a:p>
          <a:p>
            <a:pPr>
              <a:lnSpc>
                <a:spcPct val="90000"/>
              </a:lnSpc>
              <a:buFont typeface="Wingdings" pitchFamily="2" charset="2"/>
              <a:buChar char="§"/>
            </a:pPr>
            <a:r>
              <a:rPr lang="en-US" altLang="en-US">
                <a:solidFill>
                  <a:schemeClr val="bg1"/>
                </a:solidFill>
              </a:rPr>
              <a:t>Wernicke’s Area </a:t>
            </a:r>
          </a:p>
          <a:p>
            <a:pPr lvl="1">
              <a:lnSpc>
                <a:spcPct val="90000"/>
              </a:lnSpc>
              <a:buFont typeface="Wingdings" pitchFamily="2" charset="2"/>
              <a:buChar char="§"/>
            </a:pPr>
            <a:r>
              <a:rPr lang="en-US" altLang="en-US">
                <a:solidFill>
                  <a:schemeClr val="bg1"/>
                </a:solidFill>
              </a:rPr>
              <a:t>an area of the left temporal lobe involved in language comprehension and expression</a:t>
            </a:r>
          </a:p>
        </p:txBody>
      </p:sp>
      <p:sp>
        <p:nvSpPr>
          <p:cNvPr id="135170" name="Rectangle 2"/>
          <p:cNvSpPr>
            <a:spLocks noGrp="1" noChangeArrowheads="1"/>
          </p:cNvSpPr>
          <p:nvPr>
            <p:ph type="title"/>
          </p:nvPr>
        </p:nvSpPr>
        <p:spPr>
          <a:xfrm>
            <a:off x="838200" y="228600"/>
            <a:ext cx="7061200" cy="1143000"/>
          </a:xfrm>
        </p:spPr>
        <p:txBody>
          <a:bodyPr>
            <a:normAutofit fontScale="90000"/>
          </a:bodyPr>
          <a:lstStyle/>
          <a:p>
            <a:r>
              <a:rPr lang="en-US" altLang="en-US" sz="5400">
                <a:solidFill>
                  <a:schemeClr val="bg1"/>
                </a:solidFill>
              </a:rPr>
              <a:t>The Cerebral Cortex</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13"/>
          </p:nvPr>
        </p:nvSpPr>
        <p:spPr>
          <a:xfrm>
            <a:off x="5181600" y="2057400"/>
            <a:ext cx="3502025" cy="3960813"/>
          </a:xfrm>
        </p:spPr>
        <p:txBody>
          <a:bodyPr/>
          <a:lstStyle/>
          <a:p>
            <a:r>
              <a:rPr lang="en-US">
                <a:solidFill>
                  <a:schemeClr val="bg1"/>
                </a:solidFill>
              </a:rPr>
              <a:t>Broca </a:t>
            </a:r>
            <a:r>
              <a:rPr lang="en-US">
                <a:solidFill>
                  <a:schemeClr val="bg1"/>
                </a:solidFill>
                <a:sym typeface="Wingdings" pitchFamily="2" charset="2"/>
              </a:rPr>
              <a:t> Expression</a:t>
            </a:r>
          </a:p>
          <a:p>
            <a:r>
              <a:rPr lang="en-US">
                <a:solidFill>
                  <a:schemeClr val="bg1"/>
                </a:solidFill>
                <a:sym typeface="Wingdings" pitchFamily="2" charset="2"/>
              </a:rPr>
              <a:t>Wernicke  Comprehensionand reception</a:t>
            </a:r>
          </a:p>
          <a:p>
            <a:r>
              <a:rPr lang="en-US">
                <a:solidFill>
                  <a:schemeClr val="bg1"/>
                </a:solidFill>
                <a:sym typeface="Wingdings" pitchFamily="2" charset="2"/>
              </a:rPr>
              <a:t>Aphasias</a:t>
            </a:r>
          </a:p>
          <a:p>
            <a:pPr>
              <a:buFontTx/>
              <a:buNone/>
            </a:pPr>
            <a:endParaRPr lang="en-US">
              <a:solidFill>
                <a:schemeClr val="bg1"/>
              </a:solidFill>
            </a:endParaRPr>
          </a:p>
        </p:txBody>
      </p:sp>
      <p:sp>
        <p:nvSpPr>
          <p:cNvPr id="21506" name="Rectangle 2"/>
          <p:cNvSpPr>
            <a:spLocks noGrp="1" noChangeArrowheads="1"/>
          </p:cNvSpPr>
          <p:nvPr>
            <p:ph type="title"/>
          </p:nvPr>
        </p:nvSpPr>
        <p:spPr/>
        <p:txBody>
          <a:bodyPr/>
          <a:lstStyle/>
          <a:p>
            <a:r>
              <a:rPr lang="en-US">
                <a:solidFill>
                  <a:schemeClr val="bg1"/>
                </a:solidFill>
              </a:rPr>
              <a:t>Language Areas</a:t>
            </a:r>
          </a:p>
        </p:txBody>
      </p:sp>
      <p:pic>
        <p:nvPicPr>
          <p:cNvPr id="21508" name="Picture 4" descr="7389-7667-2-kap5_3"/>
          <p:cNvPicPr>
            <a:picLocks noChangeAspect="1" noChangeArrowheads="1"/>
          </p:cNvPicPr>
          <p:nvPr/>
        </p:nvPicPr>
        <p:blipFill>
          <a:blip r:embed="rId3" cstate="print"/>
          <a:srcRect/>
          <a:stretch>
            <a:fillRect/>
          </a:stretch>
        </p:blipFill>
        <p:spPr bwMode="auto">
          <a:xfrm>
            <a:off x="1066800" y="2286000"/>
            <a:ext cx="3886200" cy="2914650"/>
          </a:xfrm>
          <a:prstGeom prst="rect">
            <a:avLst/>
          </a:prstGeom>
          <a:noFill/>
        </p:spPr>
      </p:pic>
      <p:sp>
        <p:nvSpPr>
          <p:cNvPr id="21509" name="Line 5"/>
          <p:cNvSpPr>
            <a:spLocks noChangeShapeType="1"/>
          </p:cNvSpPr>
          <p:nvPr/>
        </p:nvSpPr>
        <p:spPr bwMode="auto">
          <a:xfrm flipH="1">
            <a:off x="2209800" y="1752600"/>
            <a:ext cx="0" cy="1600200"/>
          </a:xfrm>
          <a:prstGeom prst="line">
            <a:avLst/>
          </a:prstGeom>
          <a:noFill/>
          <a:ln w="38100">
            <a:solidFill>
              <a:schemeClr val="accent1"/>
            </a:solidFill>
            <a:round/>
            <a:headEnd/>
            <a:tailEnd type="triangle" w="med" len="med"/>
          </a:ln>
          <a:effectLst/>
        </p:spPr>
        <p:txBody>
          <a:bodyPr/>
          <a:lstStyle/>
          <a:p>
            <a:endParaRPr lang="en-US"/>
          </a:p>
        </p:txBody>
      </p:sp>
      <p:sp>
        <p:nvSpPr>
          <p:cNvPr id="21510" name="Line 6"/>
          <p:cNvSpPr>
            <a:spLocks noChangeShapeType="1"/>
          </p:cNvSpPr>
          <p:nvPr/>
        </p:nvSpPr>
        <p:spPr bwMode="auto">
          <a:xfrm flipH="1">
            <a:off x="3581400" y="1676400"/>
            <a:ext cx="990600" cy="1676400"/>
          </a:xfrm>
          <a:prstGeom prst="line">
            <a:avLst/>
          </a:prstGeom>
          <a:noFill/>
          <a:ln w="38100">
            <a:solidFill>
              <a:schemeClr val="accent1"/>
            </a:solidFill>
            <a:round/>
            <a:headEnd/>
            <a:tailEnd type="triangle" w="med" len="med"/>
          </a:ln>
          <a:effectLst/>
        </p:spPr>
        <p:txBody>
          <a:bodyPr/>
          <a:lstStyle/>
          <a:p>
            <a:endParaRPr lang="en-US"/>
          </a:p>
        </p:txBody>
      </p:sp>
      <p:sp>
        <p:nvSpPr>
          <p:cNvPr id="21511" name="Text Box 7"/>
          <p:cNvSpPr txBox="1">
            <a:spLocks noChangeArrowheads="1"/>
          </p:cNvSpPr>
          <p:nvPr/>
        </p:nvSpPr>
        <p:spPr bwMode="auto">
          <a:xfrm>
            <a:off x="1295400" y="5272088"/>
            <a:ext cx="3429000" cy="366712"/>
          </a:xfrm>
          <a:prstGeom prst="rect">
            <a:avLst/>
          </a:prstGeom>
          <a:noFill/>
          <a:ln w="9525">
            <a:noFill/>
            <a:miter lim="800000"/>
            <a:headEnd/>
            <a:tailEnd/>
          </a:ln>
          <a:effectLst/>
        </p:spPr>
        <p:txBody>
          <a:bodyPr>
            <a:spAutoFit/>
          </a:bodyPr>
          <a:lstStyle/>
          <a:p>
            <a:pPr algn="ctr" eaLnBrk="0" hangingPunct="0">
              <a:spcBef>
                <a:spcPct val="50000"/>
              </a:spcBef>
            </a:pPr>
            <a:r>
              <a:rPr lang="en-US" b="1">
                <a:solidFill>
                  <a:schemeClr val="accent1"/>
                </a:solidFill>
                <a:latin typeface="Verdana" pitchFamily="34" charset="0"/>
              </a:rPr>
              <a:t>LEFT HEMISPHERE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752600" y="292100"/>
            <a:ext cx="4006850" cy="641350"/>
          </a:xfrm>
          <a:prstGeom prst="rect">
            <a:avLst/>
          </a:prstGeom>
          <a:noFill/>
          <a:ln w="9525">
            <a:noFill/>
            <a:miter lim="800000"/>
            <a:headEnd/>
            <a:tailEnd/>
          </a:ln>
          <a:effectLst/>
        </p:spPr>
        <p:txBody>
          <a:bodyPr wrap="none">
            <a:spAutoFit/>
          </a:bodyPr>
          <a:lstStyle/>
          <a:p>
            <a:r>
              <a:rPr lang="en-US" sz="3600" u="sng">
                <a:solidFill>
                  <a:schemeClr val="bg1"/>
                </a:solidFill>
                <a:latin typeface="Tahoma" pitchFamily="34" charset="0"/>
                <a:cs typeface="Arial" charset="0"/>
              </a:rPr>
              <a:t>Paul Broca [1800s]</a:t>
            </a:r>
          </a:p>
        </p:txBody>
      </p:sp>
      <p:pic>
        <p:nvPicPr>
          <p:cNvPr id="29699" name="Picture 3" descr="Picture of Pierre Paul Broca"/>
          <p:cNvPicPr>
            <a:picLocks noChangeAspect="1" noChangeArrowheads="1"/>
          </p:cNvPicPr>
          <p:nvPr/>
        </p:nvPicPr>
        <p:blipFill>
          <a:blip r:embed="rId3" cstate="print"/>
          <a:srcRect/>
          <a:stretch>
            <a:fillRect/>
          </a:stretch>
        </p:blipFill>
        <p:spPr bwMode="auto">
          <a:xfrm>
            <a:off x="5791200" y="228600"/>
            <a:ext cx="2959100" cy="4457700"/>
          </a:xfrm>
          <a:prstGeom prst="rect">
            <a:avLst/>
          </a:prstGeom>
          <a:noFill/>
          <a:ln w="9525">
            <a:noFill/>
            <a:miter lim="800000"/>
            <a:headEnd/>
            <a:tailEnd/>
          </a:ln>
        </p:spPr>
      </p:pic>
      <p:pic>
        <p:nvPicPr>
          <p:cNvPr id="29700" name="Picture 4" descr="tanbrain"/>
          <p:cNvPicPr>
            <a:picLocks noChangeAspect="1" noChangeArrowheads="1"/>
          </p:cNvPicPr>
          <p:nvPr/>
        </p:nvPicPr>
        <p:blipFill>
          <a:blip r:embed="rId4" cstate="print"/>
          <a:srcRect/>
          <a:stretch>
            <a:fillRect/>
          </a:stretch>
        </p:blipFill>
        <p:spPr bwMode="auto">
          <a:xfrm>
            <a:off x="838200" y="1905000"/>
            <a:ext cx="4648200" cy="3163888"/>
          </a:xfrm>
          <a:prstGeom prst="rect">
            <a:avLst/>
          </a:prstGeom>
          <a:noFill/>
          <a:ln w="9525">
            <a:noFill/>
            <a:miter lim="800000"/>
            <a:headEnd/>
            <a:tailEnd/>
          </a:ln>
        </p:spPr>
      </p:pic>
      <p:sp>
        <p:nvSpPr>
          <p:cNvPr id="29701" name="Text Box 5"/>
          <p:cNvSpPr txBox="1">
            <a:spLocks noChangeArrowheads="1"/>
          </p:cNvSpPr>
          <p:nvPr/>
        </p:nvSpPr>
        <p:spPr bwMode="auto">
          <a:xfrm>
            <a:off x="838200" y="5275263"/>
            <a:ext cx="5000625" cy="641350"/>
          </a:xfrm>
          <a:prstGeom prst="rect">
            <a:avLst/>
          </a:prstGeom>
          <a:noFill/>
          <a:ln w="9525">
            <a:noFill/>
            <a:miter lim="800000"/>
            <a:headEnd/>
            <a:tailEnd/>
          </a:ln>
          <a:effectLst/>
        </p:spPr>
        <p:txBody>
          <a:bodyPr wrap="none">
            <a:spAutoFit/>
          </a:bodyPr>
          <a:lstStyle/>
          <a:p>
            <a:pPr>
              <a:buFontTx/>
              <a:buChar char="•"/>
            </a:pPr>
            <a:r>
              <a:rPr lang="en-US" sz="3600">
                <a:solidFill>
                  <a:schemeClr val="bg1"/>
                </a:solidFill>
                <a:latin typeface="Tahoma" pitchFamily="34" charset="0"/>
                <a:cs typeface="Arial" charset="0"/>
              </a:rPr>
              <a:t> Suggested localization</a:t>
            </a:r>
          </a:p>
        </p:txBody>
      </p:sp>
      <p:sp>
        <p:nvSpPr>
          <p:cNvPr id="29702" name="Oval 6"/>
          <p:cNvSpPr>
            <a:spLocks noChangeArrowheads="1"/>
          </p:cNvSpPr>
          <p:nvPr/>
        </p:nvSpPr>
        <p:spPr bwMode="auto">
          <a:xfrm>
            <a:off x="1295400" y="2819400"/>
            <a:ext cx="1600200" cy="1524000"/>
          </a:xfrm>
          <a:prstGeom prst="ellipse">
            <a:avLst/>
          </a:prstGeom>
          <a:noFill/>
          <a:ln w="5715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dissolve">
                                      <p:cBhvr>
                                        <p:cTn id="11" dur="500"/>
                                        <p:tgtEl>
                                          <p:spTgt spid="2969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9700"/>
                                        </p:tgtEl>
                                        <p:attrNameLst>
                                          <p:attrName>style.visibility</p:attrName>
                                        </p:attrNameLst>
                                      </p:cBhvr>
                                      <p:to>
                                        <p:strVal val="visible"/>
                                      </p:to>
                                    </p:set>
                                    <p:animEffect transition="in" filter="dissolve">
                                      <p:cBhvr>
                                        <p:cTn id="15" dur="500"/>
                                        <p:tgtEl>
                                          <p:spTgt spid="2970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9702"/>
                                        </p:tgtEl>
                                        <p:attrNameLst>
                                          <p:attrName>style.visibility</p:attrName>
                                        </p:attrNameLst>
                                      </p:cBhvr>
                                      <p:to>
                                        <p:strVal val="visible"/>
                                      </p:to>
                                    </p:set>
                                    <p:animEffect transition="in" filter="dissolve">
                                      <p:cBhvr>
                                        <p:cTn id="20" dur="500"/>
                                        <p:tgtEl>
                                          <p:spTgt spid="2970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9701"/>
                                        </p:tgtEl>
                                        <p:attrNameLst>
                                          <p:attrName>style.visibility</p:attrName>
                                        </p:attrNameLst>
                                      </p:cBhvr>
                                      <p:to>
                                        <p:strVal val="visible"/>
                                      </p:to>
                                    </p:set>
                                    <p:animEffect transition="in" filter="dissolve">
                                      <p:cBhvr>
                                        <p:cTn id="2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1" grpId="0"/>
      <p:bldP spid="297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sz="quarter" idx="13"/>
          </p:nvPr>
        </p:nvSpPr>
        <p:spPr>
          <a:xfrm>
            <a:off x="457200" y="1981200"/>
            <a:ext cx="8458200" cy="4114800"/>
          </a:xfrm>
        </p:spPr>
        <p:txBody>
          <a:bodyPr/>
          <a:lstStyle/>
          <a:p>
            <a:r>
              <a:rPr lang="en-US">
                <a:solidFill>
                  <a:schemeClr val="bg1"/>
                </a:solidFill>
              </a:rPr>
              <a:t>September 13</a:t>
            </a:r>
            <a:r>
              <a:rPr lang="en-US" baseline="30000">
                <a:solidFill>
                  <a:schemeClr val="bg1"/>
                </a:solidFill>
              </a:rPr>
              <a:t>th</a:t>
            </a:r>
            <a:r>
              <a:rPr lang="en-US">
                <a:solidFill>
                  <a:schemeClr val="bg1"/>
                </a:solidFill>
              </a:rPr>
              <a:t>, 1848</a:t>
            </a:r>
          </a:p>
          <a:p>
            <a:r>
              <a:rPr lang="en-US">
                <a:solidFill>
                  <a:schemeClr val="bg1"/>
                </a:solidFill>
              </a:rPr>
              <a:t>Phineas 25 years old </a:t>
            </a:r>
          </a:p>
          <a:p>
            <a:r>
              <a:rPr lang="en-US">
                <a:solidFill>
                  <a:schemeClr val="bg1"/>
                </a:solidFill>
              </a:rPr>
              <a:t>Rutland &amp; Burlington Railroad, Cavendish, VT</a:t>
            </a:r>
          </a:p>
          <a:p>
            <a:r>
              <a:rPr lang="en-US">
                <a:solidFill>
                  <a:schemeClr val="bg1"/>
                </a:solidFill>
              </a:rPr>
              <a:t>Paving the way for new RR tracks</a:t>
            </a:r>
          </a:p>
          <a:p>
            <a:r>
              <a:rPr lang="en-US">
                <a:solidFill>
                  <a:schemeClr val="bg1"/>
                </a:solidFill>
              </a:rPr>
              <a:t>“Tamping Iron”</a:t>
            </a:r>
          </a:p>
          <a:p>
            <a:pPr lvl="1"/>
            <a:r>
              <a:rPr lang="en-US">
                <a:solidFill>
                  <a:schemeClr val="bg1"/>
                </a:solidFill>
              </a:rPr>
              <a:t>1.25in x 3ft</a:t>
            </a:r>
          </a:p>
        </p:txBody>
      </p:sp>
      <p:sp>
        <p:nvSpPr>
          <p:cNvPr id="89090" name="Rectangle 2"/>
          <p:cNvSpPr>
            <a:spLocks noGrp="1" noChangeArrowheads="1"/>
          </p:cNvSpPr>
          <p:nvPr>
            <p:ph type="title"/>
          </p:nvPr>
        </p:nvSpPr>
        <p:spPr>
          <a:xfrm>
            <a:off x="0" y="381000"/>
            <a:ext cx="5410200" cy="1143000"/>
          </a:xfrm>
        </p:spPr>
        <p:txBody>
          <a:bodyPr/>
          <a:lstStyle/>
          <a:p>
            <a:r>
              <a:rPr lang="en-US">
                <a:solidFill>
                  <a:schemeClr val="bg1"/>
                </a:solidFill>
              </a:rPr>
              <a:t>Phineas Gage</a:t>
            </a:r>
          </a:p>
        </p:txBody>
      </p:sp>
      <p:pic>
        <p:nvPicPr>
          <p:cNvPr id="89092" name="Picture 4" descr="tamping"/>
          <p:cNvPicPr>
            <a:picLocks noChangeAspect="1" noChangeArrowheads="1"/>
          </p:cNvPicPr>
          <p:nvPr/>
        </p:nvPicPr>
        <p:blipFill>
          <a:blip r:embed="rId3" cstate="print"/>
          <a:srcRect/>
          <a:stretch>
            <a:fillRect/>
          </a:stretch>
        </p:blipFill>
        <p:spPr bwMode="auto">
          <a:xfrm>
            <a:off x="4191000" y="5334000"/>
            <a:ext cx="3886200" cy="1085850"/>
          </a:xfrm>
          <a:prstGeom prst="rect">
            <a:avLst/>
          </a:prstGeom>
          <a:noFill/>
        </p:spPr>
      </p:pic>
      <p:pic>
        <p:nvPicPr>
          <p:cNvPr id="89093" name="Picture 5" descr="railroad"/>
          <p:cNvPicPr>
            <a:picLocks noChangeAspect="1" noChangeArrowheads="1"/>
          </p:cNvPicPr>
          <p:nvPr/>
        </p:nvPicPr>
        <p:blipFill>
          <a:blip r:embed="rId4" cstate="print"/>
          <a:srcRect/>
          <a:stretch>
            <a:fillRect/>
          </a:stretch>
        </p:blipFill>
        <p:spPr bwMode="auto">
          <a:xfrm>
            <a:off x="5486400" y="635000"/>
            <a:ext cx="2971800" cy="2235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762000" y="152400"/>
            <a:ext cx="7696200" cy="1311275"/>
          </a:xfrm>
          <a:prstGeom prst="rect">
            <a:avLst/>
          </a:prstGeom>
          <a:noFill/>
          <a:ln w="9525">
            <a:noFill/>
            <a:miter lim="800000"/>
            <a:headEnd/>
            <a:tailEnd/>
          </a:ln>
          <a:effectLst/>
        </p:spPr>
        <p:txBody>
          <a:bodyPr>
            <a:spAutoFit/>
          </a:bodyPr>
          <a:lstStyle/>
          <a:p>
            <a:pPr algn="ctr"/>
            <a:r>
              <a:rPr lang="en-US" sz="4000">
                <a:solidFill>
                  <a:schemeClr val="bg1"/>
                </a:solidFill>
                <a:latin typeface="Tahoma" pitchFamily="34" charset="0"/>
                <a:cs typeface="Arial" charset="0"/>
              </a:rPr>
              <a:t>Techniques to examine functions of the brain</a:t>
            </a:r>
          </a:p>
        </p:txBody>
      </p:sp>
      <p:sp>
        <p:nvSpPr>
          <p:cNvPr id="56323" name="Text Box 3"/>
          <p:cNvSpPr txBox="1">
            <a:spLocks noChangeArrowheads="1"/>
          </p:cNvSpPr>
          <p:nvPr/>
        </p:nvSpPr>
        <p:spPr bwMode="auto">
          <a:xfrm>
            <a:off x="304800" y="1981200"/>
            <a:ext cx="3733800" cy="2041525"/>
          </a:xfrm>
          <a:prstGeom prst="rect">
            <a:avLst/>
          </a:prstGeom>
          <a:noFill/>
          <a:ln w="9525">
            <a:noFill/>
            <a:miter lim="800000"/>
            <a:headEnd/>
            <a:tailEnd/>
          </a:ln>
          <a:effectLst/>
        </p:spPr>
        <p:txBody>
          <a:bodyPr>
            <a:spAutoFit/>
          </a:bodyPr>
          <a:lstStyle/>
          <a:p>
            <a:r>
              <a:rPr lang="en-US" sz="3200">
                <a:solidFill>
                  <a:schemeClr val="bg1"/>
                </a:solidFill>
                <a:latin typeface="Tahoma" pitchFamily="34" charset="0"/>
                <a:cs typeface="Arial" charset="0"/>
              </a:rPr>
              <a:t>1. Remove part of the brain &amp; see what effect it has on behavior</a:t>
            </a:r>
          </a:p>
        </p:txBody>
      </p:sp>
      <p:sp>
        <p:nvSpPr>
          <p:cNvPr id="56324" name="Text Box 4"/>
          <p:cNvSpPr txBox="1">
            <a:spLocks noChangeArrowheads="1"/>
          </p:cNvSpPr>
          <p:nvPr/>
        </p:nvSpPr>
        <p:spPr bwMode="auto">
          <a:xfrm>
            <a:off x="304800" y="4568825"/>
            <a:ext cx="3733800" cy="1616075"/>
          </a:xfrm>
          <a:prstGeom prst="rect">
            <a:avLst/>
          </a:prstGeom>
          <a:noFill/>
          <a:ln w="9525">
            <a:noFill/>
            <a:miter lim="800000"/>
            <a:headEnd/>
            <a:tailEnd/>
          </a:ln>
          <a:effectLst/>
        </p:spPr>
        <p:txBody>
          <a:bodyPr>
            <a:spAutoFit/>
          </a:bodyPr>
          <a:lstStyle/>
          <a:p>
            <a:r>
              <a:rPr lang="en-US" sz="3200">
                <a:solidFill>
                  <a:schemeClr val="bg1"/>
                </a:solidFill>
                <a:latin typeface="Tahoma" pitchFamily="34" charset="0"/>
                <a:cs typeface="Arial" charset="0"/>
              </a:rPr>
              <a:t>2. Examine humans who have </a:t>
            </a:r>
            <a:r>
              <a:rPr lang="en-US" sz="3200" u="sng">
                <a:solidFill>
                  <a:schemeClr val="bg1"/>
                </a:solidFill>
                <a:latin typeface="Tahoma" pitchFamily="34" charset="0"/>
                <a:cs typeface="Arial" charset="0"/>
              </a:rPr>
              <a:t>suffered brain damage</a:t>
            </a:r>
            <a:r>
              <a:rPr lang="en-US" sz="3600">
                <a:solidFill>
                  <a:schemeClr val="bg1"/>
                </a:solidFill>
                <a:latin typeface="Tahoma" pitchFamily="34" charset="0"/>
                <a:cs typeface="Arial" charset="0"/>
              </a:rPr>
              <a:t> </a:t>
            </a:r>
          </a:p>
        </p:txBody>
      </p:sp>
      <p:pic>
        <p:nvPicPr>
          <p:cNvPr id="56325" name="Picture 5" descr="http://www-users.med.cornell.edu/~jdvicto/davisc00f1.jpg"/>
          <p:cNvPicPr>
            <a:picLocks noChangeAspect="1" noChangeArrowheads="1"/>
          </p:cNvPicPr>
          <p:nvPr/>
        </p:nvPicPr>
        <p:blipFill>
          <a:blip r:embed="rId3" r:link="rId4" cstate="print"/>
          <a:srcRect/>
          <a:stretch>
            <a:fillRect/>
          </a:stretch>
        </p:blipFill>
        <p:spPr bwMode="auto">
          <a:xfrm>
            <a:off x="4191000" y="1949450"/>
            <a:ext cx="4953000" cy="490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dissolve">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dissolve">
                                      <p:cBhvr>
                                        <p:cTn id="12" dur="500"/>
                                        <p:tgtEl>
                                          <p:spTgt spid="563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4"/>
                                        </p:tgtEl>
                                        <p:attrNameLst>
                                          <p:attrName>style.visibility</p:attrName>
                                        </p:attrNameLst>
                                      </p:cBhvr>
                                      <p:to>
                                        <p:strVal val="visible"/>
                                      </p:to>
                                    </p:set>
                                    <p:animEffect transition="in" filter="dissolve">
                                      <p:cBhvr>
                                        <p:cTn id="17" dur="500"/>
                                        <p:tgtEl>
                                          <p:spTgt spid="56324"/>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56325"/>
                                        </p:tgtEl>
                                        <p:attrNameLst>
                                          <p:attrName>style.visibility</p:attrName>
                                        </p:attrNameLst>
                                      </p:cBhvr>
                                      <p:to>
                                        <p:strVal val="visible"/>
                                      </p:to>
                                    </p:set>
                                    <p:animEffect transition="in" filter="dissolve">
                                      <p:cBhvr>
                                        <p:cTn id="21"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p:bldP spid="563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04800" y="1676400"/>
            <a:ext cx="3581400" cy="1190625"/>
          </a:xfrm>
          <a:prstGeom prst="rect">
            <a:avLst/>
          </a:prstGeom>
          <a:noFill/>
          <a:ln w="9525">
            <a:noFill/>
            <a:miter lim="800000"/>
            <a:headEnd/>
            <a:tailEnd/>
          </a:ln>
          <a:effectLst/>
        </p:spPr>
        <p:txBody>
          <a:bodyPr>
            <a:spAutoFit/>
          </a:bodyPr>
          <a:lstStyle/>
          <a:p>
            <a:r>
              <a:rPr lang="en-US" sz="3600">
                <a:solidFill>
                  <a:schemeClr val="bg1"/>
                </a:solidFill>
                <a:latin typeface="Tahoma" pitchFamily="34" charset="0"/>
                <a:cs typeface="Arial" charset="0"/>
              </a:rPr>
              <a:t>3. Stimulate the brain</a:t>
            </a:r>
          </a:p>
        </p:txBody>
      </p:sp>
      <p:pic>
        <p:nvPicPr>
          <p:cNvPr id="58371" name="Picture 3" descr="  "/>
          <p:cNvPicPr>
            <a:picLocks noChangeAspect="1" noChangeArrowheads="1"/>
          </p:cNvPicPr>
          <p:nvPr/>
        </p:nvPicPr>
        <p:blipFill>
          <a:blip r:embed="rId3" r:link="rId4" cstate="print"/>
          <a:srcRect/>
          <a:stretch>
            <a:fillRect/>
          </a:stretch>
        </p:blipFill>
        <p:spPr bwMode="auto">
          <a:xfrm>
            <a:off x="4343400" y="0"/>
            <a:ext cx="4114800" cy="3063875"/>
          </a:xfrm>
          <a:prstGeom prst="rect">
            <a:avLst/>
          </a:prstGeom>
          <a:noFill/>
          <a:ln w="9525">
            <a:noFill/>
            <a:miter lim="800000"/>
            <a:headEnd/>
            <a:tailEnd/>
          </a:ln>
        </p:spPr>
      </p:pic>
      <p:sp>
        <p:nvSpPr>
          <p:cNvPr id="58372" name="Text Box 4"/>
          <p:cNvSpPr txBox="1">
            <a:spLocks noChangeArrowheads="1"/>
          </p:cNvSpPr>
          <p:nvPr/>
        </p:nvSpPr>
        <p:spPr bwMode="auto">
          <a:xfrm>
            <a:off x="228600" y="4038600"/>
            <a:ext cx="3276600" cy="1190625"/>
          </a:xfrm>
          <a:prstGeom prst="rect">
            <a:avLst/>
          </a:prstGeom>
          <a:noFill/>
          <a:ln w="9525">
            <a:noFill/>
            <a:miter lim="800000"/>
            <a:headEnd/>
            <a:tailEnd/>
          </a:ln>
          <a:effectLst/>
        </p:spPr>
        <p:txBody>
          <a:bodyPr>
            <a:spAutoFit/>
          </a:bodyPr>
          <a:lstStyle/>
          <a:p>
            <a:r>
              <a:rPr lang="en-US" sz="3600">
                <a:solidFill>
                  <a:schemeClr val="bg1"/>
                </a:solidFill>
                <a:latin typeface="Tahoma" pitchFamily="34" charset="0"/>
                <a:cs typeface="Arial" charset="0"/>
              </a:rPr>
              <a:t>4. Record brain activity </a:t>
            </a:r>
          </a:p>
        </p:txBody>
      </p:sp>
      <p:pic>
        <p:nvPicPr>
          <p:cNvPr id="58373" name="Picture 5" descr="D:\class\301\spring 2000\Psy301 Homepage\Lecture Overheads\Lecture 5\Lec5-OH6.gif"/>
          <p:cNvPicPr>
            <a:picLocks noChangeAspect="1" noChangeArrowheads="1"/>
          </p:cNvPicPr>
          <p:nvPr/>
        </p:nvPicPr>
        <p:blipFill>
          <a:blip r:embed="rId5" r:link="rId6" cstate="print"/>
          <a:srcRect/>
          <a:stretch>
            <a:fillRect/>
          </a:stretch>
        </p:blipFill>
        <p:spPr bwMode="auto">
          <a:xfrm>
            <a:off x="3810000" y="3479800"/>
            <a:ext cx="4457700" cy="337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dissolve">
                                      <p:cBhvr>
                                        <p:cTn id="11" dur="500"/>
                                        <p:tgtEl>
                                          <p:spTgt spid="5837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8372"/>
                                        </p:tgtEl>
                                        <p:attrNameLst>
                                          <p:attrName>style.visibility</p:attrName>
                                        </p:attrNameLst>
                                      </p:cBhvr>
                                      <p:to>
                                        <p:strVal val="visible"/>
                                      </p:to>
                                    </p:set>
                                    <p:animEffect transition="in" filter="dissolve">
                                      <p:cBhvr>
                                        <p:cTn id="16" dur="500"/>
                                        <p:tgtEl>
                                          <p:spTgt spid="58372"/>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8373"/>
                                        </p:tgtEl>
                                        <p:attrNameLst>
                                          <p:attrName>style.visibility</p:attrName>
                                        </p:attrNameLst>
                                      </p:cBhvr>
                                      <p:to>
                                        <p:strVal val="visible"/>
                                      </p:to>
                                    </p:set>
                                    <p:animEffect transition="in" filter="dissolve">
                                      <p:cBhvr>
                                        <p:cTn id="20"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Picture"/>
          <p:cNvPicPr>
            <a:picLocks noChangeAspect="1" noChangeArrowheads="1"/>
          </p:cNvPicPr>
          <p:nvPr/>
        </p:nvPicPr>
        <p:blipFill>
          <a:blip r:embed="rId2" cstate="print"/>
          <a:srcRect/>
          <a:stretch>
            <a:fillRect/>
          </a:stretch>
        </p:blipFill>
        <p:spPr bwMode="auto">
          <a:xfrm>
            <a:off x="5651500" y="2911475"/>
            <a:ext cx="3492500" cy="3946525"/>
          </a:xfrm>
          <a:prstGeom prst="rect">
            <a:avLst/>
          </a:prstGeom>
          <a:noFill/>
          <a:ln w="9525">
            <a:noFill/>
            <a:miter lim="800000"/>
            <a:headEnd/>
            <a:tailEnd/>
          </a:ln>
        </p:spPr>
      </p:pic>
      <p:sp>
        <p:nvSpPr>
          <p:cNvPr id="49155" name="標題 1"/>
          <p:cNvSpPr>
            <a:spLocks noGrp="1"/>
          </p:cNvSpPr>
          <p:nvPr>
            <p:ph type="title"/>
          </p:nvPr>
        </p:nvSpPr>
        <p:spPr>
          <a:xfrm>
            <a:off x="3429000" y="0"/>
            <a:ext cx="2073348" cy="1979466"/>
          </a:xfrm>
        </p:spPr>
        <p:txBody>
          <a:bodyPr/>
          <a:lstStyle/>
          <a:p>
            <a:pPr eaLnBrk="1" hangingPunct="1"/>
            <a:r>
              <a:rPr lang="en-US" altLang="zh-TW" dirty="0" smtClean="0">
                <a:solidFill>
                  <a:schemeClr val="bg1"/>
                </a:solidFill>
              </a:rPr>
              <a:t>Brain activity: ERPs</a:t>
            </a:r>
            <a:endParaRPr lang="zh-TW" altLang="en-US" dirty="0" smtClean="0">
              <a:solidFill>
                <a:schemeClr val="bg1"/>
              </a:solidFill>
            </a:endParaRPr>
          </a:p>
        </p:txBody>
      </p:sp>
      <p:sp>
        <p:nvSpPr>
          <p:cNvPr id="49156" name="內容版面配置區 2"/>
          <p:cNvSpPr>
            <a:spLocks noGrp="1"/>
          </p:cNvSpPr>
          <p:nvPr>
            <p:ph sz="quarter" idx="4294967295"/>
          </p:nvPr>
        </p:nvSpPr>
        <p:spPr>
          <a:xfrm>
            <a:off x="381000" y="-15240"/>
            <a:ext cx="8229600" cy="4937125"/>
          </a:xfrm>
          <a:prstGeom prst="rect">
            <a:avLst/>
          </a:prstGeom>
        </p:spPr>
        <p:txBody>
          <a:bodyPr/>
          <a:lstStyle/>
          <a:p>
            <a:pPr eaLnBrk="1" hangingPunct="1"/>
            <a:endParaRPr lang="en-US" altLang="zh-TW" dirty="0" smtClean="0">
              <a:solidFill>
                <a:schemeClr val="bg1"/>
              </a:solidFill>
            </a:endParaRPr>
          </a:p>
          <a:p>
            <a:pPr eaLnBrk="1" hangingPunct="1"/>
            <a:endParaRPr lang="en-US" altLang="zh-TW" dirty="0">
              <a:solidFill>
                <a:schemeClr val="bg1"/>
              </a:solidFill>
            </a:endParaRPr>
          </a:p>
          <a:p>
            <a:pPr eaLnBrk="1" hangingPunct="1"/>
            <a:endParaRPr lang="en-US" altLang="zh-TW" dirty="0" smtClean="0">
              <a:solidFill>
                <a:schemeClr val="bg1"/>
              </a:solidFill>
            </a:endParaRPr>
          </a:p>
          <a:p>
            <a:pPr eaLnBrk="1" hangingPunct="1"/>
            <a:endParaRPr lang="en-US" altLang="zh-TW" dirty="0">
              <a:solidFill>
                <a:schemeClr val="bg1"/>
              </a:solidFill>
            </a:endParaRPr>
          </a:p>
          <a:p>
            <a:pPr eaLnBrk="1" hangingPunct="1"/>
            <a:r>
              <a:rPr lang="en-US" altLang="zh-TW" dirty="0" smtClean="0">
                <a:solidFill>
                  <a:schemeClr val="bg1"/>
                </a:solidFill>
              </a:rPr>
              <a:t>We can measure electrical activity in the brain when a subject is reading a sentence</a:t>
            </a:r>
          </a:p>
          <a:p>
            <a:pPr lvl="1" eaLnBrk="1" hangingPunct="1"/>
            <a:r>
              <a:rPr lang="en-US" altLang="zh-TW" dirty="0" smtClean="0">
                <a:solidFill>
                  <a:schemeClr val="bg1"/>
                </a:solidFill>
              </a:rPr>
              <a:t>Reflect electrical activity of bundles of cortical neurons</a:t>
            </a:r>
          </a:p>
          <a:p>
            <a:pPr eaLnBrk="1" hangingPunct="1"/>
            <a:r>
              <a:rPr lang="en-US" altLang="zh-TW" dirty="0" smtClean="0">
                <a:solidFill>
                  <a:schemeClr val="bg1"/>
                </a:solidFill>
              </a:rPr>
              <a:t>Standard effects: N400, P600</a:t>
            </a:r>
          </a:p>
          <a:p>
            <a:pPr lvl="1" eaLnBrk="1" hangingPunct="1"/>
            <a:r>
              <a:rPr lang="en-US" altLang="zh-TW" dirty="0" smtClean="0">
                <a:solidFill>
                  <a:schemeClr val="bg1"/>
                </a:solidFill>
              </a:rPr>
              <a:t>Typical peak time, polarity</a:t>
            </a:r>
          </a:p>
          <a:p>
            <a:pPr eaLnBrk="1" hangingPunct="1"/>
            <a:r>
              <a:rPr lang="en-US" altLang="zh-TW" dirty="0" smtClean="0">
                <a:solidFill>
                  <a:schemeClr val="bg1"/>
                </a:solidFill>
              </a:rPr>
              <a:t>N400 = negative voltage change approximately 400ms after a word is read which is semantically odd.</a:t>
            </a:r>
          </a:p>
          <a:p>
            <a:pPr eaLnBrk="1" hangingPunct="1"/>
            <a:r>
              <a:rPr lang="en-US" altLang="zh-TW" dirty="0" smtClean="0">
                <a:solidFill>
                  <a:schemeClr val="bg1"/>
                </a:solidFill>
              </a:rPr>
              <a:t>P600 = positive voltage change approximately 600ms after a word is read which is syntactically odd.</a:t>
            </a:r>
          </a:p>
          <a:p>
            <a:pPr eaLnBrk="1" hangingPunct="1"/>
            <a:endParaRPr lang="zh-TW" altLang="en-US" dirty="0" smtClean="0"/>
          </a:p>
        </p:txBody>
      </p:sp>
    </p:spTree>
    <p:extLst>
      <p:ext uri="{BB962C8B-B14F-4D97-AF65-F5344CB8AC3E}">
        <p14:creationId xmlns:p14="http://schemas.microsoft.com/office/powerpoint/2010/main" xmlns="" val="1410116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標題 1"/>
          <p:cNvSpPr>
            <a:spLocks noGrp="1"/>
          </p:cNvSpPr>
          <p:nvPr>
            <p:ph type="title"/>
          </p:nvPr>
        </p:nvSpPr>
        <p:spPr>
          <a:xfrm>
            <a:off x="2360222" y="-165271"/>
            <a:ext cx="2073348" cy="1979466"/>
          </a:xfrm>
        </p:spPr>
        <p:txBody>
          <a:bodyPr/>
          <a:lstStyle/>
          <a:p>
            <a:pPr eaLnBrk="1" hangingPunct="1"/>
            <a:r>
              <a:rPr lang="en-US" altLang="zh-TW" dirty="0" smtClean="0"/>
              <a:t>Brain activity: ERPs</a:t>
            </a:r>
            <a:endParaRPr lang="zh-TW" altLang="en-US" dirty="0" smtClean="0"/>
          </a:p>
        </p:txBody>
      </p:sp>
      <p:sp>
        <p:nvSpPr>
          <p:cNvPr id="50179" name="內容版面配置區 2"/>
          <p:cNvSpPr>
            <a:spLocks noGrp="1"/>
          </p:cNvSpPr>
          <p:nvPr>
            <p:ph sz="quarter" idx="4294967295"/>
          </p:nvPr>
        </p:nvSpPr>
        <p:spPr>
          <a:xfrm>
            <a:off x="349250" y="762000"/>
            <a:ext cx="8229600" cy="4937125"/>
          </a:xfrm>
          <a:prstGeom prst="rect">
            <a:avLst/>
          </a:prstGeom>
        </p:spPr>
        <p:txBody>
          <a:bodyPr/>
          <a:lstStyle/>
          <a:p>
            <a:pPr eaLnBrk="1" hangingPunct="1"/>
            <a:r>
              <a:rPr lang="en-US" altLang="zh-TW" dirty="0" smtClean="0"/>
              <a:t>e.g. for N400, “The pizza was too hot to cry/eat.”</a:t>
            </a:r>
          </a:p>
          <a:p>
            <a:pPr eaLnBrk="1" hangingPunct="1"/>
            <a:endParaRPr lang="en-US" altLang="zh-TW" dirty="0" smtClean="0"/>
          </a:p>
          <a:p>
            <a:pPr eaLnBrk="1" hangingPunct="1"/>
            <a:endParaRPr lang="en-US" altLang="zh-TW" dirty="0" smtClean="0"/>
          </a:p>
          <a:p>
            <a:pPr eaLnBrk="1" hangingPunct="1"/>
            <a:endParaRPr lang="en-US" altLang="zh-TW" dirty="0" smtClean="0"/>
          </a:p>
          <a:p>
            <a:pPr eaLnBrk="1" hangingPunct="1">
              <a:buFont typeface="Wingdings 3" pitchFamily="18" charset="2"/>
              <a:buNone/>
            </a:pPr>
            <a:endParaRPr lang="en-US" altLang="zh-TW" dirty="0" smtClean="0"/>
          </a:p>
          <a:p>
            <a:pPr eaLnBrk="1" hangingPunct="1"/>
            <a:r>
              <a:rPr lang="en-US" altLang="zh-TW" dirty="0" smtClean="0"/>
              <a:t>e.g. for P600, “Sarah’s belief in fairies vs. Sarah’s in belief fairies”</a:t>
            </a:r>
          </a:p>
          <a:p>
            <a:pPr eaLnBrk="1" hangingPunct="1"/>
            <a:endParaRPr lang="en-US" altLang="zh-TW" dirty="0" smtClean="0"/>
          </a:p>
          <a:p>
            <a:pPr eaLnBrk="1" hangingPunct="1"/>
            <a:endParaRPr lang="zh-TW" altLang="en-US" dirty="0" smtClean="0"/>
          </a:p>
        </p:txBody>
      </p:sp>
      <p:pic>
        <p:nvPicPr>
          <p:cNvPr id="50180" name="Picture 2"/>
          <p:cNvPicPr>
            <a:picLocks noChangeAspect="1" noChangeArrowheads="1"/>
          </p:cNvPicPr>
          <p:nvPr/>
        </p:nvPicPr>
        <p:blipFill>
          <a:blip r:embed="rId2" cstate="print"/>
          <a:srcRect/>
          <a:stretch>
            <a:fillRect/>
          </a:stretch>
        </p:blipFill>
        <p:spPr bwMode="auto">
          <a:xfrm>
            <a:off x="1619250" y="1844675"/>
            <a:ext cx="4916488" cy="1871663"/>
          </a:xfrm>
          <a:prstGeom prst="rect">
            <a:avLst/>
          </a:prstGeom>
          <a:noFill/>
          <a:ln w="9525">
            <a:noFill/>
            <a:miter lim="800000"/>
            <a:headEnd/>
            <a:tailEnd/>
          </a:ln>
        </p:spPr>
      </p:pic>
      <p:pic>
        <p:nvPicPr>
          <p:cNvPr id="50181" name="Picture 3"/>
          <p:cNvPicPr>
            <a:picLocks noChangeAspect="1" noChangeArrowheads="1"/>
          </p:cNvPicPr>
          <p:nvPr/>
        </p:nvPicPr>
        <p:blipFill>
          <a:blip r:embed="rId3" cstate="print"/>
          <a:srcRect/>
          <a:stretch>
            <a:fillRect/>
          </a:stretch>
        </p:blipFill>
        <p:spPr bwMode="auto">
          <a:xfrm>
            <a:off x="1763713" y="4365625"/>
            <a:ext cx="5400675" cy="1882775"/>
          </a:xfrm>
          <a:prstGeom prst="rect">
            <a:avLst/>
          </a:prstGeom>
          <a:noFill/>
          <a:ln w="9525">
            <a:noFill/>
            <a:miter lim="800000"/>
            <a:headEnd/>
            <a:tailEnd/>
          </a:ln>
        </p:spPr>
      </p:pic>
    </p:spTree>
    <p:extLst>
      <p:ext uri="{BB962C8B-B14F-4D97-AF65-F5344CB8AC3E}">
        <p14:creationId xmlns:p14="http://schemas.microsoft.com/office/powerpoint/2010/main" xmlns="" val="331633182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標題 1"/>
          <p:cNvSpPr>
            <a:spLocks noGrp="1"/>
          </p:cNvSpPr>
          <p:nvPr>
            <p:ph type="title"/>
          </p:nvPr>
        </p:nvSpPr>
        <p:spPr>
          <a:xfrm>
            <a:off x="2714552" y="0"/>
            <a:ext cx="2073348" cy="1979466"/>
          </a:xfrm>
        </p:spPr>
        <p:txBody>
          <a:bodyPr/>
          <a:lstStyle/>
          <a:p>
            <a:pPr eaLnBrk="1" hangingPunct="1"/>
            <a:r>
              <a:rPr lang="en-US" altLang="zh-TW" dirty="0" smtClean="0"/>
              <a:t>Brain activity: ERPs</a:t>
            </a:r>
            <a:endParaRPr lang="zh-TW" altLang="en-US" dirty="0" smtClean="0"/>
          </a:p>
        </p:txBody>
      </p:sp>
      <p:sp>
        <p:nvSpPr>
          <p:cNvPr id="51203" name="內容版面配置區 2"/>
          <p:cNvSpPr>
            <a:spLocks noGrp="1"/>
          </p:cNvSpPr>
          <p:nvPr>
            <p:ph sz="quarter" idx="4294967295"/>
          </p:nvPr>
        </p:nvSpPr>
        <p:spPr>
          <a:xfrm>
            <a:off x="1258888" y="990600"/>
            <a:ext cx="8229600" cy="4937125"/>
          </a:xfrm>
          <a:prstGeom prst="rect">
            <a:avLst/>
          </a:prstGeom>
        </p:spPr>
        <p:txBody>
          <a:bodyPr/>
          <a:lstStyle/>
          <a:p>
            <a:pPr eaLnBrk="1" hangingPunct="1">
              <a:buFont typeface="Wingdings 3" pitchFamily="18" charset="2"/>
              <a:buNone/>
            </a:pPr>
            <a:r>
              <a:rPr lang="en-US" altLang="zh-TW" dirty="0" smtClean="0"/>
              <a:t>    The cat will EAT/BAKE. </a:t>
            </a:r>
            <a:r>
              <a:rPr lang="en-US" altLang="zh-TW" dirty="0" smtClean="0">
                <a:sym typeface="Wingdings" pitchFamily="2" charset="2"/>
              </a:rPr>
              <a:t>  ? </a:t>
            </a:r>
            <a:br>
              <a:rPr lang="en-US" altLang="zh-TW" dirty="0" smtClean="0">
                <a:sym typeface="Wingdings" pitchFamily="2" charset="2"/>
              </a:rPr>
            </a:br>
            <a:r>
              <a:rPr lang="en-US" altLang="zh-TW" dirty="0" smtClean="0">
                <a:sym typeface="Wingdings" pitchFamily="2" charset="2"/>
              </a:rPr>
              <a:t>The cat will EAT/EATING.  ? </a:t>
            </a:r>
          </a:p>
          <a:p>
            <a:pPr eaLnBrk="1" hangingPunct="1">
              <a:buFont typeface="Wingdings 3" pitchFamily="18" charset="2"/>
              <a:buNone/>
            </a:pPr>
            <a:endParaRPr lang="en-US" altLang="zh-TW" dirty="0" smtClean="0"/>
          </a:p>
          <a:p>
            <a:pPr eaLnBrk="1" hangingPunct="1">
              <a:buFont typeface="Wingdings 3" pitchFamily="18" charset="2"/>
              <a:buNone/>
            </a:pPr>
            <a:r>
              <a:rPr lang="en-US" altLang="zh-TW" dirty="0" smtClean="0"/>
              <a:t> </a:t>
            </a:r>
          </a:p>
          <a:p>
            <a:pPr eaLnBrk="1" hangingPunct="1">
              <a:buFont typeface="Wingdings 3" pitchFamily="18" charset="2"/>
              <a:buNone/>
            </a:pPr>
            <a:r>
              <a:rPr lang="en-US" altLang="zh-TW" dirty="0" smtClean="0"/>
              <a:t>    a.                                           b. </a:t>
            </a:r>
          </a:p>
          <a:p>
            <a:pPr eaLnBrk="1" hangingPunct="1">
              <a:buFont typeface="Wingdings 3" pitchFamily="18" charset="2"/>
              <a:buNone/>
            </a:pPr>
            <a:endParaRPr lang="zh-TW" altLang="en-US" dirty="0" smtClean="0"/>
          </a:p>
        </p:txBody>
      </p:sp>
      <p:pic>
        <p:nvPicPr>
          <p:cNvPr id="51204" name="Picture 13" descr="catbake"/>
          <p:cNvPicPr>
            <a:picLocks noChangeAspect="1" noChangeArrowheads="1"/>
          </p:cNvPicPr>
          <p:nvPr/>
        </p:nvPicPr>
        <p:blipFill>
          <a:blip r:embed="rId2" cstate="print">
            <a:lum bright="-18000" contrast="36000"/>
          </a:blip>
          <a:srcRect l="5518" t="-7903" r="3448" b="3270"/>
          <a:stretch>
            <a:fillRect/>
          </a:stretch>
        </p:blipFill>
        <p:spPr bwMode="auto">
          <a:xfrm>
            <a:off x="684213" y="3213100"/>
            <a:ext cx="4103687" cy="3311525"/>
          </a:xfrm>
          <a:prstGeom prst="rect">
            <a:avLst/>
          </a:prstGeom>
          <a:noFill/>
          <a:ln w="9525">
            <a:noFill/>
            <a:miter lim="800000"/>
            <a:headEnd/>
            <a:tailEnd/>
          </a:ln>
        </p:spPr>
      </p:pic>
      <p:pic>
        <p:nvPicPr>
          <p:cNvPr id="51205" name="Picture 19" descr="cateating"/>
          <p:cNvPicPr>
            <a:picLocks noChangeAspect="1" noChangeArrowheads="1"/>
          </p:cNvPicPr>
          <p:nvPr/>
        </p:nvPicPr>
        <p:blipFill>
          <a:blip r:embed="rId3" cstate="print">
            <a:lum bright="-24000" contrast="54000"/>
          </a:blip>
          <a:srcRect t="-1241" r="13901" b="5954"/>
          <a:stretch>
            <a:fillRect/>
          </a:stretch>
        </p:blipFill>
        <p:spPr bwMode="auto">
          <a:xfrm>
            <a:off x="4859338" y="3357563"/>
            <a:ext cx="3384550" cy="3095625"/>
          </a:xfrm>
          <a:prstGeom prst="rect">
            <a:avLst/>
          </a:prstGeom>
          <a:noFill/>
          <a:ln w="9525">
            <a:noFill/>
            <a:miter lim="800000"/>
            <a:headEnd/>
            <a:tailEnd/>
          </a:ln>
        </p:spPr>
      </p:pic>
      <p:sp>
        <p:nvSpPr>
          <p:cNvPr id="51206" name="Text Box 14"/>
          <p:cNvSpPr txBox="1">
            <a:spLocks noChangeAspect="1" noChangeArrowheads="1"/>
          </p:cNvSpPr>
          <p:nvPr/>
        </p:nvSpPr>
        <p:spPr bwMode="auto">
          <a:xfrm>
            <a:off x="1258888" y="5732463"/>
            <a:ext cx="6842125" cy="630237"/>
          </a:xfrm>
          <a:prstGeom prst="rect">
            <a:avLst/>
          </a:prstGeom>
          <a:solidFill>
            <a:srgbClr val="FFFFFF"/>
          </a:solidFill>
          <a:ln w="9525">
            <a:noFill/>
            <a:miter lim="800000"/>
            <a:headEnd/>
            <a:tailEnd/>
          </a:ln>
        </p:spPr>
        <p:txBody>
          <a:bodyPr/>
          <a:lstStyle/>
          <a:p>
            <a:endParaRPr lang="en-US" altLang="zh-TW" sz="1100">
              <a:solidFill>
                <a:srgbClr val="000000"/>
              </a:solidFill>
            </a:endParaRPr>
          </a:p>
        </p:txBody>
      </p:sp>
    </p:spTree>
    <p:extLst>
      <p:ext uri="{BB962C8B-B14F-4D97-AF65-F5344CB8AC3E}">
        <p14:creationId xmlns:p14="http://schemas.microsoft.com/office/powerpoint/2010/main" xmlns="" val="39957846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標題 1"/>
          <p:cNvSpPr>
            <a:spLocks noGrp="1"/>
          </p:cNvSpPr>
          <p:nvPr>
            <p:ph type="title"/>
          </p:nvPr>
        </p:nvSpPr>
        <p:spPr>
          <a:xfrm>
            <a:off x="2133600" y="-152400"/>
            <a:ext cx="2073348" cy="1979466"/>
          </a:xfrm>
        </p:spPr>
        <p:txBody>
          <a:bodyPr/>
          <a:lstStyle/>
          <a:p>
            <a:pPr eaLnBrk="1" hangingPunct="1"/>
            <a:r>
              <a:rPr lang="en-US" altLang="zh-TW" dirty="0" smtClean="0"/>
              <a:t>Brain activity: ERPs</a:t>
            </a:r>
            <a:endParaRPr lang="zh-TW" altLang="en-US" dirty="0" smtClean="0"/>
          </a:p>
        </p:txBody>
      </p:sp>
      <p:sp>
        <p:nvSpPr>
          <p:cNvPr id="52227" name="內容版面配置區 2"/>
          <p:cNvSpPr>
            <a:spLocks noGrp="1"/>
          </p:cNvSpPr>
          <p:nvPr>
            <p:ph sz="quarter" idx="4294967295"/>
          </p:nvPr>
        </p:nvSpPr>
        <p:spPr>
          <a:xfrm>
            <a:off x="457200" y="1447800"/>
            <a:ext cx="8229600" cy="4937125"/>
          </a:xfrm>
          <a:prstGeom prst="rect">
            <a:avLst/>
          </a:prstGeom>
        </p:spPr>
        <p:txBody>
          <a:bodyPr/>
          <a:lstStyle/>
          <a:p>
            <a:pPr eaLnBrk="1" hangingPunct="1"/>
            <a:r>
              <a:rPr lang="en-US" altLang="zh-TW" dirty="0" smtClean="0"/>
              <a:t>What this means: processing of sentences is immediate and “</a:t>
            </a:r>
            <a:r>
              <a:rPr lang="en-US" altLang="zh-TW" i="1" dirty="0" smtClean="0">
                <a:solidFill>
                  <a:srgbClr val="FF0000"/>
                </a:solidFill>
              </a:rPr>
              <a:t>online</a:t>
            </a:r>
            <a:r>
              <a:rPr lang="en-US" altLang="zh-TW" dirty="0" smtClean="0"/>
              <a:t>” – happens as each word is read, rather than waiting until the end of a sentence/clause/phrase to put things together.</a:t>
            </a:r>
            <a:endParaRPr lang="zh-TW" altLang="en-US" dirty="0" smtClean="0"/>
          </a:p>
        </p:txBody>
      </p:sp>
    </p:spTree>
    <p:extLst>
      <p:ext uri="{BB962C8B-B14F-4D97-AF65-F5344CB8AC3E}">
        <p14:creationId xmlns:p14="http://schemas.microsoft.com/office/powerpoint/2010/main" xmlns="" val="347805771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normAutofit fontScale="90000"/>
          </a:bodyPr>
          <a:lstStyle/>
          <a:p>
            <a:pPr eaLnBrk="1" hangingPunct="1"/>
            <a:r>
              <a:rPr lang="en-US" altLang="zh-TW" smtClean="0"/>
              <a:t>Linguistics and Language Processing:  </a:t>
            </a:r>
            <a:br>
              <a:rPr lang="en-US" altLang="zh-TW" smtClean="0"/>
            </a:br>
            <a:r>
              <a:rPr lang="en-US" altLang="zh-TW" smtClean="0"/>
              <a:t>Bottom-up and Top-down Models</a:t>
            </a:r>
            <a:endParaRPr lang="zh-TW" altLang="en-US" smtClean="0"/>
          </a:p>
        </p:txBody>
      </p:sp>
      <p:sp>
        <p:nvSpPr>
          <p:cNvPr id="53251" name="內容版面配置區 2"/>
          <p:cNvSpPr>
            <a:spLocks noGrp="1"/>
          </p:cNvSpPr>
          <p:nvPr>
            <p:ph sz="quarter" idx="4294967295"/>
          </p:nvPr>
        </p:nvSpPr>
        <p:spPr>
          <a:xfrm>
            <a:off x="457200" y="1219200"/>
            <a:ext cx="8229600" cy="4937125"/>
          </a:xfrm>
          <a:prstGeom prst="rect">
            <a:avLst/>
          </a:prstGeom>
        </p:spPr>
        <p:txBody>
          <a:bodyPr/>
          <a:lstStyle/>
          <a:p>
            <a:pPr eaLnBrk="1" hangingPunct="1"/>
            <a:r>
              <a:rPr lang="en-US" altLang="zh-TW" smtClean="0"/>
              <a:t>Language comprehension involves a lot of work…</a:t>
            </a:r>
          </a:p>
          <a:p>
            <a:pPr lvl="1" eaLnBrk="1" hangingPunct="1"/>
            <a:r>
              <a:rPr lang="en-US" altLang="zh-TW" smtClean="0"/>
              <a:t>Segmentation, lexical access (looking up words/morphemes in the mental lexicon &amp; finding the appropriate meanings of ambiguous words,) syntactic parse (disambiguating syntactic ambiguity)…etc. </a:t>
            </a:r>
          </a:p>
          <a:p>
            <a:pPr lvl="1" eaLnBrk="1" hangingPunct="1"/>
            <a:r>
              <a:rPr lang="en-US" altLang="zh-TW" smtClean="0"/>
              <a:t>What it shows: fast, automatic, robust, accurate disambiguation, “guess”… </a:t>
            </a:r>
          </a:p>
          <a:p>
            <a:pPr lvl="1" eaLnBrk="1" hangingPunct="1"/>
            <a:r>
              <a:rPr lang="en-US" altLang="zh-TW" smtClean="0"/>
              <a:t>Sentence comprehension involves top-down &amp; bottom-up processing. </a:t>
            </a:r>
          </a:p>
        </p:txBody>
      </p:sp>
    </p:spTree>
    <p:extLst>
      <p:ext uri="{BB962C8B-B14F-4D97-AF65-F5344CB8AC3E}">
        <p14:creationId xmlns:p14="http://schemas.microsoft.com/office/powerpoint/2010/main" xmlns="" val="303571329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標題 1"/>
          <p:cNvSpPr>
            <a:spLocks noGrp="1"/>
          </p:cNvSpPr>
          <p:nvPr>
            <p:ph type="title"/>
          </p:nvPr>
        </p:nvSpPr>
        <p:spPr>
          <a:xfrm>
            <a:off x="228600" y="609600"/>
            <a:ext cx="7696200" cy="914400"/>
          </a:xfrm>
        </p:spPr>
        <p:txBody>
          <a:bodyPr/>
          <a:lstStyle/>
          <a:p>
            <a:pPr eaLnBrk="1" hangingPunct="1"/>
            <a:r>
              <a:rPr lang="en-US" altLang="zh-TW" dirty="0" smtClean="0"/>
              <a:t>Bottom-up and Top-down Models</a:t>
            </a:r>
            <a:endParaRPr lang="zh-TW" altLang="en-US" dirty="0" smtClean="0"/>
          </a:p>
        </p:txBody>
      </p:sp>
      <p:sp>
        <p:nvSpPr>
          <p:cNvPr id="54275" name="內容版面配置區 2"/>
          <p:cNvSpPr>
            <a:spLocks noGrp="1"/>
          </p:cNvSpPr>
          <p:nvPr>
            <p:ph sz="quarter" idx="4294967295"/>
          </p:nvPr>
        </p:nvSpPr>
        <p:spPr>
          <a:xfrm>
            <a:off x="228600" y="1219200"/>
            <a:ext cx="8534400" cy="4937125"/>
          </a:xfrm>
          <a:prstGeom prst="rect">
            <a:avLst/>
          </a:prstGeom>
        </p:spPr>
        <p:txBody>
          <a:bodyPr>
            <a:normAutofit lnSpcReduction="10000"/>
          </a:bodyPr>
          <a:lstStyle/>
          <a:p>
            <a:pPr eaLnBrk="1" hangingPunct="1"/>
            <a:r>
              <a:rPr lang="en-US" altLang="zh-TW" sz="2800" dirty="0" smtClean="0">
                <a:solidFill>
                  <a:srgbClr val="FF0000"/>
                </a:solidFill>
              </a:rPr>
              <a:t>Top-down</a:t>
            </a:r>
            <a:r>
              <a:rPr lang="en-US" altLang="zh-TW" sz="2800" dirty="0" smtClean="0"/>
              <a:t>: beginning interpretation of a sentence spontaneously and automatically based on what information is available to us. For instance, we do not have to wait until we have analyzed all the phonemes in a sentence in order to understand it.</a:t>
            </a:r>
          </a:p>
          <a:p>
            <a:pPr eaLnBrk="1" hangingPunct="1"/>
            <a:endParaRPr lang="en-US" altLang="zh-TW" sz="2800" dirty="0" smtClean="0">
              <a:solidFill>
                <a:srgbClr val="FF0000"/>
              </a:solidFill>
            </a:endParaRPr>
          </a:p>
          <a:p>
            <a:pPr eaLnBrk="1" hangingPunct="1"/>
            <a:r>
              <a:rPr lang="en-US" altLang="zh-TW" sz="2800" dirty="0" smtClean="0">
                <a:solidFill>
                  <a:srgbClr val="FF0000"/>
                </a:solidFill>
              </a:rPr>
              <a:t>Bottom-up</a:t>
            </a:r>
            <a:r>
              <a:rPr lang="en-US" altLang="zh-TW" sz="2800" dirty="0" smtClean="0"/>
              <a:t>: doing </a:t>
            </a:r>
            <a:r>
              <a:rPr lang="en-US" altLang="zh-TW" sz="2800" u="sng" dirty="0" smtClean="0">
                <a:solidFill>
                  <a:srgbClr val="C00000"/>
                </a:solidFill>
              </a:rPr>
              <a:t>step-by-step analysis </a:t>
            </a:r>
            <a:r>
              <a:rPr lang="en-US" altLang="zh-TW" sz="2800" dirty="0" smtClean="0"/>
              <a:t>to isolate phonemes, word boundaries, and relate these things to the mental lexicon and semantic interpretation.  It happens only piece by piece – </a:t>
            </a:r>
            <a:r>
              <a:rPr lang="en-US" altLang="zh-TW" sz="2800" dirty="0" smtClean="0">
                <a:solidFill>
                  <a:srgbClr val="C00000"/>
                </a:solidFill>
              </a:rPr>
              <a:t>no forward projection, no prediction</a:t>
            </a:r>
            <a:r>
              <a:rPr lang="en-US" altLang="zh-TW" dirty="0" smtClean="0"/>
              <a:t>.</a:t>
            </a:r>
          </a:p>
        </p:txBody>
      </p:sp>
    </p:spTree>
    <p:extLst>
      <p:ext uri="{BB962C8B-B14F-4D97-AF65-F5344CB8AC3E}">
        <p14:creationId xmlns:p14="http://schemas.microsoft.com/office/powerpoint/2010/main" xmlns="" val="366466630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pPr eaLnBrk="1" hangingPunct="1"/>
            <a:r>
              <a:rPr lang="en-US" altLang="zh-TW" smtClean="0"/>
              <a:t>Bottom-up and Top-down Models</a:t>
            </a:r>
            <a:endParaRPr lang="zh-TW" altLang="en-US" smtClean="0"/>
          </a:p>
        </p:txBody>
      </p:sp>
      <p:sp>
        <p:nvSpPr>
          <p:cNvPr id="55299" name="內容版面配置區 2"/>
          <p:cNvSpPr>
            <a:spLocks noGrp="1"/>
          </p:cNvSpPr>
          <p:nvPr>
            <p:ph sz="quarter" idx="4294967295"/>
          </p:nvPr>
        </p:nvSpPr>
        <p:spPr>
          <a:xfrm>
            <a:off x="457200" y="1219200"/>
            <a:ext cx="8229600" cy="4937125"/>
          </a:xfrm>
          <a:prstGeom prst="rect">
            <a:avLst/>
          </a:prstGeom>
        </p:spPr>
        <p:txBody>
          <a:bodyPr/>
          <a:lstStyle/>
          <a:p>
            <a:pPr eaLnBrk="1" hangingPunct="1"/>
            <a:r>
              <a:rPr lang="en-US" altLang="zh-TW" smtClean="0"/>
              <a:t>Comparison: </a:t>
            </a:r>
          </a:p>
          <a:p>
            <a:pPr eaLnBrk="1" hangingPunct="1">
              <a:buFont typeface="Wingdings 3" pitchFamily="18" charset="2"/>
              <a:buNone/>
            </a:pPr>
            <a:r>
              <a:rPr lang="en-US" altLang="zh-TW" smtClean="0"/>
              <a:t>	</a:t>
            </a:r>
            <a:r>
              <a:rPr lang="en-US" altLang="zh-TW" i="1" smtClean="0"/>
              <a:t>Hoggle fell gracelessly to the </a:t>
            </a:r>
            <a:r>
              <a:rPr lang="en-US" altLang="zh-TW" i="1" u="sng" smtClean="0"/>
              <a:t>ground</a:t>
            </a:r>
            <a:r>
              <a:rPr lang="en-US" altLang="zh-TW" i="1" smtClean="0"/>
              <a:t>.</a:t>
            </a:r>
          </a:p>
          <a:p>
            <a:pPr eaLnBrk="1" hangingPunct="1">
              <a:buFont typeface="Wingdings 3" pitchFamily="18" charset="2"/>
              <a:buNone/>
            </a:pPr>
            <a:r>
              <a:rPr lang="en-US" altLang="zh-TW" smtClean="0"/>
              <a:t>	</a:t>
            </a:r>
            <a:r>
              <a:rPr lang="en-US" altLang="zh-TW" smtClean="0">
                <a:sym typeface="Wingdings" pitchFamily="2" charset="2"/>
              </a:rPr>
              <a:t> </a:t>
            </a:r>
            <a:r>
              <a:rPr lang="en-US" altLang="zh-TW" smtClean="0"/>
              <a:t>Top-down processing: prime only for </a:t>
            </a:r>
            <a:r>
              <a:rPr lang="en-US" altLang="zh-TW" i="1" smtClean="0"/>
              <a:t>soil</a:t>
            </a:r>
          </a:p>
          <a:p>
            <a:pPr eaLnBrk="1" hangingPunct="1">
              <a:buFont typeface="Wingdings 3" pitchFamily="18" charset="2"/>
              <a:buNone/>
            </a:pPr>
            <a:r>
              <a:rPr lang="en-US" altLang="zh-TW" smtClean="0"/>
              <a:t>	</a:t>
            </a:r>
            <a:r>
              <a:rPr lang="en-US" altLang="zh-TW" smtClean="0">
                <a:sym typeface="Wingdings" pitchFamily="2" charset="2"/>
              </a:rPr>
              <a:t> </a:t>
            </a:r>
            <a:r>
              <a:rPr lang="en-US" altLang="zh-TW" smtClean="0"/>
              <a:t>Bottom-up processing: prime for </a:t>
            </a:r>
            <a:r>
              <a:rPr lang="en-US" altLang="zh-TW" i="1" smtClean="0"/>
              <a:t>soil</a:t>
            </a:r>
            <a:r>
              <a:rPr lang="en-US" altLang="zh-TW" smtClean="0"/>
              <a:t> and </a:t>
            </a:r>
            <a:r>
              <a:rPr lang="en-US" altLang="zh-TW" i="1" smtClean="0"/>
              <a:t>grind</a:t>
            </a:r>
          </a:p>
          <a:p>
            <a:pPr eaLnBrk="1" hangingPunct="1">
              <a:buFont typeface="Wingdings 3" pitchFamily="18" charset="2"/>
              <a:buNone/>
            </a:pPr>
            <a:endParaRPr lang="zh-TW" altLang="en-US" i="1" smtClean="0"/>
          </a:p>
          <a:p>
            <a:pPr eaLnBrk="1" hangingPunct="1"/>
            <a:r>
              <a:rPr lang="en-US" altLang="zh-TW" smtClean="0"/>
              <a:t>A person using very strong </a:t>
            </a:r>
            <a:r>
              <a:rPr lang="en-US" altLang="zh-TW" smtClean="0">
                <a:solidFill>
                  <a:srgbClr val="FF0000"/>
                </a:solidFill>
              </a:rPr>
              <a:t>top-down processing would only be primed for the meaning which is appropriate</a:t>
            </a:r>
            <a:r>
              <a:rPr lang="en-US" altLang="zh-TW" smtClean="0"/>
              <a:t>, given the syntactic structure. A person using very strong </a:t>
            </a:r>
            <a:r>
              <a:rPr lang="en-US" altLang="zh-TW" smtClean="0">
                <a:solidFill>
                  <a:srgbClr val="FF0000"/>
                </a:solidFill>
              </a:rPr>
              <a:t>bottom-up processing would be primed for both meanings</a:t>
            </a:r>
            <a:r>
              <a:rPr lang="en-US" altLang="zh-TW" smtClean="0"/>
              <a:t>, despite the fact that only one meaning is appropriate.</a:t>
            </a:r>
            <a:endParaRPr lang="zh-TW" altLang="en-US" smtClean="0"/>
          </a:p>
        </p:txBody>
      </p:sp>
    </p:spTree>
    <p:extLst>
      <p:ext uri="{BB962C8B-B14F-4D97-AF65-F5344CB8AC3E}">
        <p14:creationId xmlns:p14="http://schemas.microsoft.com/office/powerpoint/2010/main" xmlns="" val="350806972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標題 1"/>
          <p:cNvSpPr>
            <a:spLocks noGrp="1"/>
          </p:cNvSpPr>
          <p:nvPr>
            <p:ph type="title"/>
          </p:nvPr>
        </p:nvSpPr>
        <p:spPr>
          <a:xfrm>
            <a:off x="609600" y="533400"/>
            <a:ext cx="2073348" cy="1979466"/>
          </a:xfrm>
        </p:spPr>
        <p:txBody>
          <a:bodyPr/>
          <a:lstStyle/>
          <a:p>
            <a:r>
              <a:rPr lang="en-US" altLang="zh-TW" dirty="0" smtClean="0"/>
              <a:t>Top-down Models</a:t>
            </a:r>
            <a:endParaRPr lang="zh-TW" altLang="en-US" dirty="0" smtClean="0"/>
          </a:p>
        </p:txBody>
      </p:sp>
      <p:sp>
        <p:nvSpPr>
          <p:cNvPr id="56323" name="內容版面配置區 2"/>
          <p:cNvSpPr>
            <a:spLocks noGrp="1"/>
          </p:cNvSpPr>
          <p:nvPr>
            <p:ph sz="quarter" idx="4294967295"/>
          </p:nvPr>
        </p:nvSpPr>
        <p:spPr>
          <a:xfrm>
            <a:off x="609600" y="1447800"/>
            <a:ext cx="8229600" cy="6003925"/>
          </a:xfrm>
          <a:prstGeom prst="rect">
            <a:avLst/>
          </a:prstGeom>
        </p:spPr>
        <p:txBody>
          <a:bodyPr>
            <a:normAutofit/>
          </a:bodyPr>
          <a:lstStyle/>
          <a:p>
            <a:r>
              <a:rPr lang="en-US" altLang="zh-TW" sz="2800" dirty="0" smtClean="0">
                <a:solidFill>
                  <a:schemeClr val="bg1"/>
                </a:solidFill>
              </a:rPr>
              <a:t>The </a:t>
            </a:r>
            <a:r>
              <a:rPr lang="en-US" altLang="zh-TW" sz="2800" dirty="0" err="1" smtClean="0">
                <a:solidFill>
                  <a:schemeClr val="bg1"/>
                </a:solidFill>
              </a:rPr>
              <a:t>pweor</a:t>
            </a:r>
            <a:r>
              <a:rPr lang="en-US" altLang="zh-TW" sz="2800" dirty="0" smtClean="0">
                <a:solidFill>
                  <a:schemeClr val="bg1"/>
                </a:solidFill>
              </a:rPr>
              <a:t> of the </a:t>
            </a:r>
            <a:r>
              <a:rPr lang="en-US" altLang="zh-TW" sz="2800" dirty="0" err="1" smtClean="0">
                <a:solidFill>
                  <a:schemeClr val="bg1"/>
                </a:solidFill>
              </a:rPr>
              <a:t>hmuan</a:t>
            </a:r>
            <a:r>
              <a:rPr lang="en-US" altLang="zh-TW" sz="2800" dirty="0" smtClean="0">
                <a:solidFill>
                  <a:schemeClr val="bg1"/>
                </a:solidFill>
              </a:rPr>
              <a:t> </a:t>
            </a:r>
            <a:r>
              <a:rPr lang="en-US" altLang="zh-TW" sz="2800" dirty="0" err="1" smtClean="0">
                <a:solidFill>
                  <a:schemeClr val="bg1"/>
                </a:solidFill>
              </a:rPr>
              <a:t>mnid</a:t>
            </a:r>
            <a:r>
              <a:rPr lang="en-US" altLang="zh-TW" sz="2800" dirty="0" smtClean="0">
                <a:solidFill>
                  <a:schemeClr val="bg1"/>
                </a:solidFill>
              </a:rPr>
              <a:t>. </a:t>
            </a:r>
            <a:r>
              <a:rPr lang="en-US" altLang="zh-TW" sz="2800" dirty="0" err="1" smtClean="0">
                <a:solidFill>
                  <a:schemeClr val="bg1"/>
                </a:solidFill>
              </a:rPr>
              <a:t>Aoccdrnig</a:t>
            </a:r>
            <a:r>
              <a:rPr lang="en-US" altLang="zh-TW" sz="2800" dirty="0" smtClean="0">
                <a:solidFill>
                  <a:schemeClr val="bg1"/>
                </a:solidFill>
              </a:rPr>
              <a:t> to </a:t>
            </a:r>
            <a:r>
              <a:rPr lang="en-US" altLang="zh-TW" sz="2800" dirty="0" err="1" smtClean="0">
                <a:solidFill>
                  <a:schemeClr val="bg1"/>
                </a:solidFill>
              </a:rPr>
              <a:t>rscheearch</a:t>
            </a:r>
            <a:r>
              <a:rPr lang="en-US" altLang="zh-TW" sz="2800" dirty="0" smtClean="0">
                <a:solidFill>
                  <a:schemeClr val="bg1"/>
                </a:solidFill>
              </a:rPr>
              <a:t> </a:t>
            </a:r>
            <a:r>
              <a:rPr lang="en-US" altLang="zh-TW" sz="2800" dirty="0" err="1" smtClean="0">
                <a:solidFill>
                  <a:schemeClr val="bg1"/>
                </a:solidFill>
              </a:rPr>
              <a:t>codnutced</a:t>
            </a:r>
            <a:r>
              <a:rPr lang="en-US" altLang="zh-TW" sz="2800" dirty="0" smtClean="0">
                <a:solidFill>
                  <a:schemeClr val="bg1"/>
                </a:solidFill>
              </a:rPr>
              <a:t> at </a:t>
            </a:r>
            <a:r>
              <a:rPr lang="en-US" altLang="zh-TW" sz="2800" dirty="0" err="1" smtClean="0">
                <a:solidFill>
                  <a:schemeClr val="bg1"/>
                </a:solidFill>
              </a:rPr>
              <a:t>Cmabrigde</a:t>
            </a:r>
            <a:r>
              <a:rPr lang="en-US" altLang="zh-TW" sz="2800" dirty="0" smtClean="0">
                <a:solidFill>
                  <a:schemeClr val="bg1"/>
                </a:solidFill>
              </a:rPr>
              <a:t> </a:t>
            </a:r>
            <a:r>
              <a:rPr lang="en-US" altLang="zh-TW" sz="2800" dirty="0" err="1" smtClean="0">
                <a:solidFill>
                  <a:schemeClr val="bg1"/>
                </a:solidFill>
              </a:rPr>
              <a:t>Uinervtisy</a:t>
            </a:r>
            <a:r>
              <a:rPr lang="en-US" altLang="zh-TW" sz="2800" dirty="0" smtClean="0">
                <a:solidFill>
                  <a:schemeClr val="bg1"/>
                </a:solidFill>
              </a:rPr>
              <a:t>, it </a:t>
            </a:r>
            <a:r>
              <a:rPr lang="en-US" altLang="zh-TW" sz="2800" dirty="0" err="1" smtClean="0">
                <a:solidFill>
                  <a:schemeClr val="bg1"/>
                </a:solidFill>
              </a:rPr>
              <a:t>deosn't</a:t>
            </a:r>
            <a:r>
              <a:rPr lang="en-US" altLang="zh-TW" sz="2800" dirty="0" smtClean="0">
                <a:solidFill>
                  <a:schemeClr val="bg1"/>
                </a:solidFill>
              </a:rPr>
              <a:t> </a:t>
            </a:r>
            <a:r>
              <a:rPr lang="en-US" altLang="zh-TW" sz="2800" dirty="0" err="1" smtClean="0">
                <a:solidFill>
                  <a:schemeClr val="bg1"/>
                </a:solidFill>
              </a:rPr>
              <a:t>mttaer</a:t>
            </a:r>
            <a:r>
              <a:rPr lang="en-US" altLang="zh-TW" sz="2800" dirty="0" smtClean="0">
                <a:solidFill>
                  <a:schemeClr val="bg1"/>
                </a:solidFill>
              </a:rPr>
              <a:t> in </a:t>
            </a:r>
            <a:r>
              <a:rPr lang="en-US" altLang="zh-TW" sz="2800" dirty="0" err="1" smtClean="0">
                <a:solidFill>
                  <a:schemeClr val="bg1"/>
                </a:solidFill>
              </a:rPr>
              <a:t>waht</a:t>
            </a:r>
            <a:r>
              <a:rPr lang="en-US" altLang="zh-TW" sz="2800" dirty="0" smtClean="0">
                <a:solidFill>
                  <a:schemeClr val="bg1"/>
                </a:solidFill>
              </a:rPr>
              <a:t> </a:t>
            </a:r>
            <a:r>
              <a:rPr lang="en-US" altLang="zh-TW" sz="2800" dirty="0" err="1" smtClean="0">
                <a:solidFill>
                  <a:schemeClr val="bg1"/>
                </a:solidFill>
              </a:rPr>
              <a:t>oredr</a:t>
            </a:r>
            <a:r>
              <a:rPr lang="en-US" altLang="zh-TW" sz="2800" dirty="0" smtClean="0">
                <a:solidFill>
                  <a:schemeClr val="bg1"/>
                </a:solidFill>
              </a:rPr>
              <a:t> the </a:t>
            </a:r>
            <a:r>
              <a:rPr lang="en-US" altLang="zh-TW" sz="2800" dirty="0" err="1" smtClean="0">
                <a:solidFill>
                  <a:schemeClr val="bg1"/>
                </a:solidFill>
              </a:rPr>
              <a:t>ltteers</a:t>
            </a:r>
            <a:r>
              <a:rPr lang="en-US" altLang="zh-TW" sz="2800" dirty="0" smtClean="0">
                <a:solidFill>
                  <a:schemeClr val="bg1"/>
                </a:solidFill>
              </a:rPr>
              <a:t> in a </a:t>
            </a:r>
            <a:r>
              <a:rPr lang="en-US" altLang="zh-TW" sz="2800" dirty="0" err="1" smtClean="0">
                <a:solidFill>
                  <a:schemeClr val="bg1"/>
                </a:solidFill>
              </a:rPr>
              <a:t>wrod</a:t>
            </a:r>
            <a:r>
              <a:rPr lang="en-US" altLang="zh-TW" sz="2800" dirty="0" smtClean="0">
                <a:solidFill>
                  <a:schemeClr val="bg1"/>
                </a:solidFill>
              </a:rPr>
              <a:t>  are </a:t>
            </a:r>
            <a:r>
              <a:rPr lang="en-US" altLang="zh-TW" sz="2800" dirty="0" err="1" smtClean="0">
                <a:solidFill>
                  <a:schemeClr val="bg1"/>
                </a:solidFill>
              </a:rPr>
              <a:t>tpyed</a:t>
            </a:r>
            <a:r>
              <a:rPr lang="en-US" altLang="zh-TW" sz="2800" dirty="0" smtClean="0">
                <a:solidFill>
                  <a:schemeClr val="bg1"/>
                </a:solidFill>
              </a:rPr>
              <a:t>, the </a:t>
            </a:r>
            <a:r>
              <a:rPr lang="en-US" altLang="zh-TW" sz="2800" dirty="0" err="1" smtClean="0">
                <a:solidFill>
                  <a:schemeClr val="bg1"/>
                </a:solidFill>
              </a:rPr>
              <a:t>olny</a:t>
            </a:r>
            <a:r>
              <a:rPr lang="en-US" altLang="zh-TW" sz="2800" dirty="0" smtClean="0">
                <a:solidFill>
                  <a:schemeClr val="bg1"/>
                </a:solidFill>
              </a:rPr>
              <a:t> </a:t>
            </a:r>
            <a:r>
              <a:rPr lang="en-US" altLang="zh-TW" sz="2800" dirty="0" err="1" smtClean="0">
                <a:solidFill>
                  <a:schemeClr val="bg1"/>
                </a:solidFill>
              </a:rPr>
              <a:t>iprmoetnt</a:t>
            </a:r>
            <a:r>
              <a:rPr lang="en-US" altLang="zh-TW" sz="2800" dirty="0" smtClean="0">
                <a:solidFill>
                  <a:schemeClr val="bg1"/>
                </a:solidFill>
              </a:rPr>
              <a:t> </a:t>
            </a:r>
            <a:r>
              <a:rPr lang="en-US" altLang="zh-TW" sz="2800" dirty="0" err="1" smtClean="0">
                <a:solidFill>
                  <a:schemeClr val="bg1"/>
                </a:solidFill>
              </a:rPr>
              <a:t>tihng</a:t>
            </a:r>
            <a:r>
              <a:rPr lang="en-US" altLang="zh-TW" sz="2800" dirty="0" smtClean="0">
                <a:solidFill>
                  <a:schemeClr val="bg1"/>
                </a:solidFill>
              </a:rPr>
              <a:t> is </a:t>
            </a:r>
            <a:r>
              <a:rPr lang="en-US" altLang="zh-TW" sz="2800" dirty="0" err="1" smtClean="0">
                <a:solidFill>
                  <a:schemeClr val="bg1"/>
                </a:solidFill>
              </a:rPr>
              <a:t>taht</a:t>
            </a:r>
            <a:r>
              <a:rPr lang="en-US" altLang="zh-TW" sz="2800" dirty="0" smtClean="0">
                <a:solidFill>
                  <a:schemeClr val="bg1"/>
                </a:solidFill>
              </a:rPr>
              <a:t> the </a:t>
            </a:r>
            <a:r>
              <a:rPr lang="en-US" altLang="zh-TW" sz="2800" dirty="0" err="1" smtClean="0">
                <a:solidFill>
                  <a:schemeClr val="bg1"/>
                </a:solidFill>
              </a:rPr>
              <a:t>frist</a:t>
            </a:r>
            <a:r>
              <a:rPr lang="en-US" altLang="zh-TW" sz="2800" dirty="0" smtClean="0">
                <a:solidFill>
                  <a:schemeClr val="bg1"/>
                </a:solidFill>
              </a:rPr>
              <a:t> and </a:t>
            </a:r>
            <a:r>
              <a:rPr lang="en-US" altLang="zh-TW" sz="2800" dirty="0" err="1" smtClean="0">
                <a:solidFill>
                  <a:schemeClr val="bg1"/>
                </a:solidFill>
              </a:rPr>
              <a:t>lsat</a:t>
            </a:r>
            <a:r>
              <a:rPr lang="en-US" altLang="zh-TW" sz="2800" dirty="0" smtClean="0">
                <a:solidFill>
                  <a:schemeClr val="bg1"/>
                </a:solidFill>
              </a:rPr>
              <a:t> </a:t>
            </a:r>
            <a:r>
              <a:rPr lang="en-US" altLang="zh-TW" sz="2800" dirty="0" err="1" smtClean="0">
                <a:solidFill>
                  <a:schemeClr val="bg1"/>
                </a:solidFill>
              </a:rPr>
              <a:t>ltteer</a:t>
            </a:r>
            <a:r>
              <a:rPr lang="en-US" altLang="zh-TW" sz="2800" dirty="0" smtClean="0">
                <a:solidFill>
                  <a:schemeClr val="bg1"/>
                </a:solidFill>
              </a:rPr>
              <a:t> be in the </a:t>
            </a:r>
            <a:r>
              <a:rPr lang="en-US" altLang="zh-TW" sz="2800" dirty="0" err="1" smtClean="0">
                <a:solidFill>
                  <a:schemeClr val="bg1"/>
                </a:solidFill>
              </a:rPr>
              <a:t>rghit</a:t>
            </a:r>
            <a:r>
              <a:rPr lang="en-US" altLang="zh-TW" sz="2800" dirty="0" smtClean="0">
                <a:solidFill>
                  <a:schemeClr val="bg1"/>
                </a:solidFill>
              </a:rPr>
              <a:t> </a:t>
            </a:r>
            <a:r>
              <a:rPr lang="en-US" altLang="zh-TW" sz="2800" dirty="0" err="1" smtClean="0">
                <a:solidFill>
                  <a:schemeClr val="bg1"/>
                </a:solidFill>
              </a:rPr>
              <a:t>oedrer</a:t>
            </a:r>
            <a:r>
              <a:rPr lang="en-US" altLang="zh-TW" sz="2800" dirty="0" smtClean="0">
                <a:solidFill>
                  <a:schemeClr val="bg1"/>
                </a:solidFill>
              </a:rPr>
              <a:t>. The </a:t>
            </a:r>
            <a:r>
              <a:rPr lang="en-US" altLang="zh-TW" sz="2800" dirty="0" err="1" smtClean="0">
                <a:solidFill>
                  <a:schemeClr val="bg1"/>
                </a:solidFill>
              </a:rPr>
              <a:t>rset</a:t>
            </a:r>
            <a:r>
              <a:rPr lang="en-US" altLang="zh-TW" sz="2800" dirty="0" smtClean="0">
                <a:solidFill>
                  <a:schemeClr val="bg1"/>
                </a:solidFill>
              </a:rPr>
              <a:t> can be a </a:t>
            </a:r>
            <a:r>
              <a:rPr lang="en-US" altLang="zh-TW" sz="2800" dirty="0" err="1" smtClean="0">
                <a:solidFill>
                  <a:schemeClr val="bg1"/>
                </a:solidFill>
              </a:rPr>
              <a:t>tatol</a:t>
            </a:r>
            <a:r>
              <a:rPr lang="en-US" altLang="zh-TW" sz="2800" dirty="0" smtClean="0">
                <a:solidFill>
                  <a:schemeClr val="bg1"/>
                </a:solidFill>
              </a:rPr>
              <a:t> </a:t>
            </a:r>
            <a:r>
              <a:rPr lang="en-US" altLang="zh-TW" sz="2800" dirty="0" err="1" smtClean="0">
                <a:solidFill>
                  <a:schemeClr val="bg1"/>
                </a:solidFill>
              </a:rPr>
              <a:t>mses</a:t>
            </a:r>
            <a:r>
              <a:rPr lang="en-US" altLang="zh-TW" sz="2800" dirty="0" smtClean="0">
                <a:solidFill>
                  <a:schemeClr val="bg1"/>
                </a:solidFill>
              </a:rPr>
              <a:t> and you can </a:t>
            </a:r>
            <a:r>
              <a:rPr lang="en-US" altLang="zh-TW" sz="2800" dirty="0" err="1" smtClean="0">
                <a:solidFill>
                  <a:schemeClr val="bg1"/>
                </a:solidFill>
              </a:rPr>
              <a:t>sitll</a:t>
            </a:r>
            <a:r>
              <a:rPr lang="en-US" altLang="zh-TW" sz="2800" dirty="0" smtClean="0">
                <a:solidFill>
                  <a:schemeClr val="bg1"/>
                </a:solidFill>
              </a:rPr>
              <a:t> </a:t>
            </a:r>
            <a:r>
              <a:rPr lang="en-US" altLang="zh-TW" sz="2800" dirty="0" err="1" smtClean="0">
                <a:solidFill>
                  <a:schemeClr val="bg1"/>
                </a:solidFill>
              </a:rPr>
              <a:t>raed</a:t>
            </a:r>
            <a:r>
              <a:rPr lang="en-US" altLang="zh-TW" sz="2800" dirty="0" smtClean="0">
                <a:solidFill>
                  <a:schemeClr val="bg1"/>
                </a:solidFill>
              </a:rPr>
              <a:t> it </a:t>
            </a:r>
            <a:r>
              <a:rPr lang="en-US" altLang="zh-TW" sz="2800" dirty="0" err="1" smtClean="0">
                <a:solidFill>
                  <a:schemeClr val="bg1"/>
                </a:solidFill>
              </a:rPr>
              <a:t>wouthit</a:t>
            </a:r>
            <a:r>
              <a:rPr lang="en-US" altLang="zh-TW" sz="2800" dirty="0" smtClean="0">
                <a:solidFill>
                  <a:schemeClr val="bg1"/>
                </a:solidFill>
              </a:rPr>
              <a:t> </a:t>
            </a:r>
            <a:r>
              <a:rPr lang="en-US" altLang="zh-TW" sz="2800" dirty="0" err="1" smtClean="0">
                <a:solidFill>
                  <a:schemeClr val="bg1"/>
                </a:solidFill>
              </a:rPr>
              <a:t>porbelm</a:t>
            </a:r>
            <a:r>
              <a:rPr lang="en-US" altLang="zh-TW" sz="2800" dirty="0" smtClean="0">
                <a:solidFill>
                  <a:schemeClr val="bg1"/>
                </a:solidFill>
              </a:rPr>
              <a:t>. </a:t>
            </a:r>
            <a:r>
              <a:rPr lang="en-US" altLang="zh-TW" sz="2800" dirty="0" err="1" smtClean="0">
                <a:solidFill>
                  <a:schemeClr val="bg1"/>
                </a:solidFill>
              </a:rPr>
              <a:t>Tihs</a:t>
            </a:r>
            <a:r>
              <a:rPr lang="en-US" altLang="zh-TW" sz="2800" dirty="0" smtClean="0">
                <a:solidFill>
                  <a:schemeClr val="bg1"/>
                </a:solidFill>
              </a:rPr>
              <a:t> is </a:t>
            </a:r>
            <a:r>
              <a:rPr lang="en-US" altLang="zh-TW" sz="2800" dirty="0" err="1" smtClean="0">
                <a:solidFill>
                  <a:schemeClr val="bg1"/>
                </a:solidFill>
              </a:rPr>
              <a:t>bcuseae</a:t>
            </a:r>
            <a:r>
              <a:rPr lang="en-US" altLang="zh-TW" sz="2800" dirty="0" smtClean="0">
                <a:solidFill>
                  <a:schemeClr val="bg1"/>
                </a:solidFill>
              </a:rPr>
              <a:t> the </a:t>
            </a:r>
            <a:r>
              <a:rPr lang="en-US" altLang="zh-TW" sz="2800" dirty="0" err="1" smtClean="0">
                <a:solidFill>
                  <a:schemeClr val="bg1"/>
                </a:solidFill>
              </a:rPr>
              <a:t>huamn</a:t>
            </a:r>
            <a:r>
              <a:rPr lang="en-US" altLang="zh-TW" sz="2800" dirty="0" smtClean="0">
                <a:solidFill>
                  <a:schemeClr val="bg1"/>
                </a:solidFill>
              </a:rPr>
              <a:t> </a:t>
            </a:r>
            <a:r>
              <a:rPr lang="en-US" altLang="zh-TW" sz="2800" dirty="0" err="1" smtClean="0">
                <a:solidFill>
                  <a:schemeClr val="bg1"/>
                </a:solidFill>
              </a:rPr>
              <a:t>mnid</a:t>
            </a:r>
            <a:r>
              <a:rPr lang="en-US" altLang="zh-TW" sz="2800" dirty="0" smtClean="0">
                <a:solidFill>
                  <a:schemeClr val="bg1"/>
                </a:solidFill>
              </a:rPr>
              <a:t> </a:t>
            </a:r>
            <a:r>
              <a:rPr lang="en-US" altLang="zh-TW" sz="2800" dirty="0" err="1" smtClean="0">
                <a:solidFill>
                  <a:schemeClr val="bg1"/>
                </a:solidFill>
              </a:rPr>
              <a:t>deos</a:t>
            </a:r>
            <a:r>
              <a:rPr lang="en-US" altLang="zh-TW" sz="2800" dirty="0" smtClean="0">
                <a:solidFill>
                  <a:schemeClr val="bg1"/>
                </a:solidFill>
              </a:rPr>
              <a:t> not </a:t>
            </a:r>
            <a:r>
              <a:rPr lang="en-US" altLang="zh-TW" sz="2800" dirty="0" err="1" smtClean="0">
                <a:solidFill>
                  <a:schemeClr val="bg1"/>
                </a:solidFill>
              </a:rPr>
              <a:t>raed</a:t>
            </a:r>
            <a:r>
              <a:rPr lang="en-US" altLang="zh-TW" sz="2800" dirty="0" smtClean="0">
                <a:solidFill>
                  <a:schemeClr val="bg1"/>
                </a:solidFill>
              </a:rPr>
              <a:t> </a:t>
            </a:r>
            <a:r>
              <a:rPr lang="en-US" altLang="zh-TW" sz="2800" dirty="0" err="1" smtClean="0">
                <a:solidFill>
                  <a:schemeClr val="bg1"/>
                </a:solidFill>
              </a:rPr>
              <a:t>ervey</a:t>
            </a:r>
            <a:r>
              <a:rPr lang="en-US" altLang="zh-TW" sz="2800" dirty="0" smtClean="0">
                <a:solidFill>
                  <a:schemeClr val="bg1"/>
                </a:solidFill>
              </a:rPr>
              <a:t> </a:t>
            </a:r>
            <a:r>
              <a:rPr lang="en-US" altLang="zh-TW" sz="2800" dirty="0" err="1" smtClean="0">
                <a:solidFill>
                  <a:schemeClr val="bg1"/>
                </a:solidFill>
              </a:rPr>
              <a:t>lteter</a:t>
            </a:r>
            <a:r>
              <a:rPr lang="en-US" altLang="zh-TW" sz="2800" dirty="0" smtClean="0">
                <a:solidFill>
                  <a:schemeClr val="bg1"/>
                </a:solidFill>
              </a:rPr>
              <a:t> by </a:t>
            </a:r>
            <a:r>
              <a:rPr lang="en-US" altLang="zh-TW" sz="2800" dirty="0" err="1" smtClean="0">
                <a:solidFill>
                  <a:schemeClr val="bg1"/>
                </a:solidFill>
              </a:rPr>
              <a:t>istlef</a:t>
            </a:r>
            <a:r>
              <a:rPr lang="en-US" altLang="zh-TW" sz="2800" dirty="0" smtClean="0">
                <a:solidFill>
                  <a:schemeClr val="bg1"/>
                </a:solidFill>
              </a:rPr>
              <a:t>, but the </a:t>
            </a:r>
            <a:r>
              <a:rPr lang="en-US" altLang="zh-TW" sz="2800" dirty="0" err="1" smtClean="0">
                <a:solidFill>
                  <a:schemeClr val="bg1"/>
                </a:solidFill>
              </a:rPr>
              <a:t>wrod</a:t>
            </a:r>
            <a:r>
              <a:rPr lang="en-US" altLang="zh-TW" sz="2800" dirty="0" smtClean="0">
                <a:solidFill>
                  <a:schemeClr val="bg1"/>
                </a:solidFill>
              </a:rPr>
              <a:t> as a </a:t>
            </a:r>
            <a:r>
              <a:rPr lang="en-US" altLang="zh-TW" sz="2800" dirty="0" err="1" smtClean="0">
                <a:solidFill>
                  <a:schemeClr val="bg1"/>
                </a:solidFill>
              </a:rPr>
              <a:t>wlohe</a:t>
            </a:r>
            <a:r>
              <a:rPr lang="en-US" altLang="zh-TW" sz="2800" dirty="0" smtClean="0">
                <a:solidFill>
                  <a:schemeClr val="bg1"/>
                </a:solidFill>
              </a:rPr>
              <a:t>.   </a:t>
            </a:r>
            <a:r>
              <a:rPr lang="en-US" altLang="zh-TW" sz="2800" dirty="0" err="1" smtClean="0">
                <a:solidFill>
                  <a:schemeClr val="bg1"/>
                </a:solidFill>
              </a:rPr>
              <a:t>Amzanig</a:t>
            </a:r>
            <a:r>
              <a:rPr lang="en-US" altLang="zh-TW" sz="2800" dirty="0" smtClean="0">
                <a:solidFill>
                  <a:schemeClr val="bg1"/>
                </a:solidFill>
              </a:rPr>
              <a:t> huh? So </a:t>
            </a:r>
            <a:r>
              <a:rPr lang="en-US" altLang="zh-TW" sz="2800" dirty="0" err="1" smtClean="0">
                <a:solidFill>
                  <a:schemeClr val="bg1"/>
                </a:solidFill>
              </a:rPr>
              <a:t>yuo</a:t>
            </a:r>
            <a:r>
              <a:rPr lang="en-US" altLang="zh-TW" sz="2800" dirty="0" smtClean="0">
                <a:solidFill>
                  <a:schemeClr val="bg1"/>
                </a:solidFill>
              </a:rPr>
              <a:t> </a:t>
            </a:r>
            <a:r>
              <a:rPr lang="en-US" altLang="zh-TW" sz="2800" dirty="0" err="1" smtClean="0">
                <a:solidFill>
                  <a:schemeClr val="bg1"/>
                </a:solidFill>
              </a:rPr>
              <a:t>raed</a:t>
            </a:r>
            <a:r>
              <a:rPr lang="en-US" altLang="zh-TW" sz="2800" dirty="0" smtClean="0">
                <a:solidFill>
                  <a:schemeClr val="bg1"/>
                </a:solidFill>
              </a:rPr>
              <a:t> </a:t>
            </a:r>
            <a:r>
              <a:rPr lang="en-US" altLang="zh-TW" sz="2800" dirty="0" err="1" smtClean="0">
                <a:solidFill>
                  <a:schemeClr val="bg1"/>
                </a:solidFill>
              </a:rPr>
              <a:t>tihs</a:t>
            </a:r>
            <a:r>
              <a:rPr lang="en-US" altLang="zh-TW" sz="2800" dirty="0" smtClean="0">
                <a:solidFill>
                  <a:schemeClr val="bg1"/>
                </a:solidFill>
              </a:rPr>
              <a:t> </a:t>
            </a:r>
            <a:r>
              <a:rPr lang="en-US" altLang="zh-TW" sz="2800" dirty="0" err="1" smtClean="0">
                <a:solidFill>
                  <a:schemeClr val="bg1"/>
                </a:solidFill>
              </a:rPr>
              <a:t>wuothit</a:t>
            </a:r>
            <a:r>
              <a:rPr lang="en-US" altLang="zh-TW" sz="2800" dirty="0" smtClean="0">
                <a:solidFill>
                  <a:schemeClr val="bg1"/>
                </a:solidFill>
              </a:rPr>
              <a:t> </a:t>
            </a:r>
            <a:r>
              <a:rPr lang="en-US" altLang="zh-TW" sz="2800" dirty="0" err="1" smtClean="0">
                <a:solidFill>
                  <a:schemeClr val="bg1"/>
                </a:solidFill>
              </a:rPr>
              <a:t>mcuh</a:t>
            </a:r>
            <a:r>
              <a:rPr lang="en-US" altLang="zh-TW" sz="2800" dirty="0" smtClean="0">
                <a:solidFill>
                  <a:schemeClr val="bg1"/>
                </a:solidFill>
              </a:rPr>
              <a:t> </a:t>
            </a:r>
            <a:r>
              <a:rPr lang="en-US" altLang="zh-TW" sz="2800" dirty="0" err="1" smtClean="0">
                <a:solidFill>
                  <a:schemeClr val="bg1"/>
                </a:solidFill>
              </a:rPr>
              <a:t>porbelm</a:t>
            </a:r>
            <a:r>
              <a:rPr lang="en-US" altLang="zh-TW" sz="2800" dirty="0" smtClean="0">
                <a:solidFill>
                  <a:schemeClr val="bg1"/>
                </a:solidFill>
              </a:rPr>
              <a:t>, </a:t>
            </a:r>
            <a:r>
              <a:rPr lang="en-US" altLang="zh-TW" sz="2800" dirty="0" err="1" smtClean="0">
                <a:solidFill>
                  <a:schemeClr val="bg1"/>
                </a:solidFill>
              </a:rPr>
              <a:t>tpyos</a:t>
            </a:r>
            <a:r>
              <a:rPr lang="en-US" altLang="zh-TW" sz="2800" dirty="0" smtClean="0">
                <a:solidFill>
                  <a:schemeClr val="bg1"/>
                </a:solidFill>
              </a:rPr>
              <a:t> </a:t>
            </a:r>
            <a:r>
              <a:rPr lang="en-US" altLang="zh-TW" sz="2800" dirty="0" err="1" smtClean="0">
                <a:solidFill>
                  <a:schemeClr val="bg1"/>
                </a:solidFill>
              </a:rPr>
              <a:t>shohlud</a:t>
            </a:r>
            <a:r>
              <a:rPr lang="en-US" altLang="zh-TW" sz="2800" dirty="0" smtClean="0">
                <a:solidFill>
                  <a:schemeClr val="bg1"/>
                </a:solidFill>
              </a:rPr>
              <a:t> not be a </a:t>
            </a:r>
            <a:r>
              <a:rPr lang="en-US" altLang="zh-TW" sz="2800" dirty="0" err="1" smtClean="0">
                <a:solidFill>
                  <a:schemeClr val="bg1"/>
                </a:solidFill>
              </a:rPr>
              <a:t>porbelm</a:t>
            </a:r>
            <a:r>
              <a:rPr lang="en-US" altLang="zh-TW" sz="2800" dirty="0" smtClean="0">
                <a:solidFill>
                  <a:schemeClr val="bg1"/>
                </a:solidFill>
              </a:rPr>
              <a:t> </a:t>
            </a:r>
            <a:r>
              <a:rPr lang="en-US" altLang="zh-TW" sz="2800" dirty="0" err="1" smtClean="0">
                <a:solidFill>
                  <a:schemeClr val="bg1"/>
                </a:solidFill>
              </a:rPr>
              <a:t>aynmroe</a:t>
            </a:r>
            <a:r>
              <a:rPr lang="en-US" altLang="zh-TW" sz="2800" dirty="0" smtClean="0">
                <a:solidFill>
                  <a:schemeClr val="bg1"/>
                </a:solidFill>
              </a:rPr>
              <a:t>.</a:t>
            </a:r>
            <a:endParaRPr lang="zh-TW" altLang="en-US" sz="2800" dirty="0" smtClean="0">
              <a:solidFill>
                <a:schemeClr val="bg1"/>
              </a:solidFill>
            </a:endParaRPr>
          </a:p>
        </p:txBody>
      </p:sp>
    </p:spTree>
    <p:extLst>
      <p:ext uri="{BB962C8B-B14F-4D97-AF65-F5344CB8AC3E}">
        <p14:creationId xmlns:p14="http://schemas.microsoft.com/office/powerpoint/2010/main" xmlns="" val="8008460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phineas"/>
          <p:cNvPicPr>
            <a:picLocks noGrp="1" noChangeAspect="1" noChangeArrowheads="1"/>
          </p:cNvPicPr>
          <p:nvPr>
            <p:ph sz="quarter" idx="13"/>
          </p:nvPr>
        </p:nvPicPr>
        <p:blipFill>
          <a:blip r:embed="rId3" cstate="print"/>
          <a:srcRect/>
          <a:stretch>
            <a:fillRect/>
          </a:stretch>
        </p:blipFill>
        <p:spPr>
          <a:xfrm>
            <a:off x="2590800" y="838200"/>
            <a:ext cx="3711575" cy="5187950"/>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標題 1"/>
          <p:cNvSpPr>
            <a:spLocks noGrp="1"/>
          </p:cNvSpPr>
          <p:nvPr>
            <p:ph type="title"/>
          </p:nvPr>
        </p:nvSpPr>
        <p:spPr>
          <a:xfrm>
            <a:off x="990600" y="0"/>
            <a:ext cx="2073348" cy="1979466"/>
          </a:xfrm>
        </p:spPr>
        <p:txBody>
          <a:bodyPr/>
          <a:lstStyle/>
          <a:p>
            <a:pPr eaLnBrk="1" hangingPunct="1"/>
            <a:r>
              <a:rPr lang="en-US" altLang="zh-TW" dirty="0" smtClean="0">
                <a:solidFill>
                  <a:schemeClr val="bg1"/>
                </a:solidFill>
              </a:rPr>
              <a:t>Top-down Models</a:t>
            </a:r>
            <a:endParaRPr lang="zh-TW" altLang="en-US" dirty="0" smtClean="0">
              <a:solidFill>
                <a:schemeClr val="bg1"/>
              </a:solidFill>
            </a:endParaRPr>
          </a:p>
        </p:txBody>
      </p:sp>
      <p:sp>
        <p:nvSpPr>
          <p:cNvPr id="56323" name="內容版面配置區 2"/>
          <p:cNvSpPr>
            <a:spLocks noGrp="1"/>
          </p:cNvSpPr>
          <p:nvPr>
            <p:ph sz="quarter" idx="4294967295"/>
          </p:nvPr>
        </p:nvSpPr>
        <p:spPr>
          <a:xfrm>
            <a:off x="304800" y="457201"/>
            <a:ext cx="9144000" cy="6400799"/>
          </a:xfrm>
          <a:prstGeom prst="rect">
            <a:avLst/>
          </a:prstGeom>
        </p:spPr>
        <p:txBody>
          <a:bodyPr>
            <a:noAutofit/>
          </a:bodyPr>
          <a:lstStyle/>
          <a:p>
            <a:pPr eaLnBrk="1" hangingPunct="1"/>
            <a:r>
              <a:rPr lang="en-US" altLang="zh-TW" sz="2800" dirty="0" smtClean="0">
                <a:solidFill>
                  <a:schemeClr val="bg1"/>
                </a:solidFill>
              </a:rPr>
              <a:t>Some evidence for top-down processing</a:t>
            </a:r>
          </a:p>
          <a:p>
            <a:pPr lvl="1" eaLnBrk="1" hangingPunct="1"/>
            <a:r>
              <a:rPr lang="en-US" altLang="zh-TW" sz="2800" dirty="0" smtClean="0">
                <a:solidFill>
                  <a:schemeClr val="bg1"/>
                </a:solidFill>
              </a:rPr>
              <a:t>Better performance in identification task of spoken words in the presence of noise when they occur in sentences than in isolation/ anomalous/ non-sense sentences. </a:t>
            </a:r>
          </a:p>
          <a:p>
            <a:pPr lvl="1" eaLnBrk="1" hangingPunct="1"/>
            <a:r>
              <a:rPr lang="en-US" altLang="zh-TW" sz="2800" dirty="0" smtClean="0">
                <a:solidFill>
                  <a:schemeClr val="bg1"/>
                </a:solidFill>
              </a:rPr>
              <a:t>Shadowing</a:t>
            </a:r>
          </a:p>
          <a:p>
            <a:pPr lvl="1" eaLnBrk="1" hangingPunct="1"/>
            <a:r>
              <a:rPr lang="en-US" altLang="zh-TW" sz="2800" dirty="0" smtClean="0">
                <a:solidFill>
                  <a:schemeClr val="bg1"/>
                </a:solidFill>
              </a:rPr>
              <a:t>Phoneme restoration</a:t>
            </a:r>
          </a:p>
          <a:p>
            <a:pPr lvl="1" eaLnBrk="1" hangingPunct="1">
              <a:buFont typeface="Wingdings 3" pitchFamily="18" charset="2"/>
              <a:buNone/>
            </a:pPr>
            <a:r>
              <a:rPr lang="en-US" altLang="zh-TW" sz="2800" dirty="0" smtClean="0">
                <a:solidFill>
                  <a:schemeClr val="bg1"/>
                </a:solidFill>
              </a:rPr>
              <a:t>	e.g., “The state governors met with their respective              </a:t>
            </a:r>
            <a:r>
              <a:rPr lang="en-US" altLang="zh-TW" sz="2800" dirty="0" err="1" smtClean="0">
                <a:solidFill>
                  <a:schemeClr val="bg1"/>
                </a:solidFill>
              </a:rPr>
              <a:t>legi</a:t>
            </a:r>
            <a:r>
              <a:rPr lang="en-US" altLang="zh-TW" sz="2800" u="sng" dirty="0" smtClean="0">
                <a:solidFill>
                  <a:schemeClr val="bg1"/>
                </a:solidFill>
              </a:rPr>
              <a:t> X(cough) </a:t>
            </a:r>
            <a:r>
              <a:rPr lang="en-US" altLang="zh-TW" sz="2800" dirty="0" err="1" smtClean="0">
                <a:solidFill>
                  <a:schemeClr val="bg1"/>
                </a:solidFill>
              </a:rPr>
              <a:t>latures</a:t>
            </a:r>
            <a:r>
              <a:rPr lang="en-US" altLang="zh-TW" sz="2800" dirty="0" smtClean="0">
                <a:solidFill>
                  <a:schemeClr val="bg1"/>
                </a:solidFill>
              </a:rPr>
              <a:t> convening in the capital city. </a:t>
            </a:r>
          </a:p>
          <a:p>
            <a:pPr lvl="1" eaLnBrk="1" hangingPunct="1"/>
            <a:r>
              <a:rPr lang="en-US" altLang="zh-TW" sz="2800" dirty="0" smtClean="0">
                <a:solidFill>
                  <a:schemeClr val="bg1"/>
                </a:solidFill>
              </a:rPr>
              <a:t>Role of context in segmentation</a:t>
            </a:r>
          </a:p>
          <a:p>
            <a:pPr lvl="1" eaLnBrk="1" hangingPunct="1">
              <a:buFont typeface="Wingdings 3" pitchFamily="18" charset="2"/>
              <a:buNone/>
            </a:pPr>
            <a:r>
              <a:rPr lang="en-US" altLang="zh-TW" sz="2800" dirty="0" smtClean="0">
                <a:solidFill>
                  <a:schemeClr val="bg1"/>
                </a:solidFill>
              </a:rPr>
              <a:t>	e.g., [g r e d e] </a:t>
            </a:r>
          </a:p>
          <a:p>
            <a:pPr lvl="1" eaLnBrk="1" hangingPunct="1">
              <a:buFont typeface="Wingdings 3" pitchFamily="18" charset="2"/>
              <a:buNone/>
            </a:pPr>
            <a:r>
              <a:rPr lang="en-US" altLang="zh-TW" sz="2800" dirty="0" smtClean="0">
                <a:solidFill>
                  <a:schemeClr val="bg1"/>
                </a:solidFill>
              </a:rPr>
              <a:t>	--- Grade A    [quality of meat /eggs]</a:t>
            </a:r>
          </a:p>
          <a:p>
            <a:pPr lvl="1" eaLnBrk="1" hangingPunct="1">
              <a:buFont typeface="Wingdings 3" pitchFamily="18" charset="2"/>
              <a:buNone/>
            </a:pPr>
            <a:r>
              <a:rPr lang="en-US" altLang="zh-TW" sz="2800" dirty="0" smtClean="0">
                <a:solidFill>
                  <a:schemeClr val="bg1"/>
                </a:solidFill>
              </a:rPr>
              <a:t>   ---  grey day   [weather]</a:t>
            </a:r>
            <a:endParaRPr lang="zh-TW" altLang="en-US" sz="2800" dirty="0" smtClean="0">
              <a:solidFill>
                <a:schemeClr val="bg1"/>
              </a:solidFill>
            </a:endParaRPr>
          </a:p>
        </p:txBody>
      </p:sp>
    </p:spTree>
    <p:extLst>
      <p:ext uri="{BB962C8B-B14F-4D97-AF65-F5344CB8AC3E}">
        <p14:creationId xmlns:p14="http://schemas.microsoft.com/office/powerpoint/2010/main" xmlns="" val="1978242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3">
                                            <p:txEl>
                                              <p:pRg st="7" end="7"/>
                                            </p:txEl>
                                          </p:spTgt>
                                        </p:tgtEl>
                                        <p:attrNameLst>
                                          <p:attrName>style.visibility</p:attrName>
                                        </p:attrNameLst>
                                      </p:cBhvr>
                                      <p:to>
                                        <p:strVal val="visible"/>
                                      </p:to>
                                    </p:set>
                                    <p:animEffect transition="in" filter="blinds(horizontal)">
                                      <p:cBhvr>
                                        <p:cTn id="7" dur="500"/>
                                        <p:tgtEl>
                                          <p:spTgt spid="5632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323">
                                            <p:txEl>
                                              <p:pRg st="8" end="8"/>
                                            </p:txEl>
                                          </p:spTgt>
                                        </p:tgtEl>
                                        <p:attrNameLst>
                                          <p:attrName>style.visibility</p:attrName>
                                        </p:attrNameLst>
                                      </p:cBhvr>
                                      <p:to>
                                        <p:strVal val="visible"/>
                                      </p:to>
                                    </p:set>
                                    <p:animEffect transition="in" filter="blinds(horizontal)">
                                      <p:cBhvr>
                                        <p:cTn id="12" dur="500"/>
                                        <p:tgtEl>
                                          <p:spTgt spid="56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標題 1"/>
          <p:cNvSpPr>
            <a:spLocks noGrp="1"/>
          </p:cNvSpPr>
          <p:nvPr>
            <p:ph type="title"/>
          </p:nvPr>
        </p:nvSpPr>
        <p:spPr>
          <a:xfrm>
            <a:off x="0" y="228600"/>
            <a:ext cx="2073348" cy="1979466"/>
          </a:xfrm>
        </p:spPr>
        <p:txBody>
          <a:bodyPr/>
          <a:lstStyle/>
          <a:p>
            <a:pPr eaLnBrk="1" hangingPunct="1"/>
            <a:r>
              <a:rPr lang="en-US" altLang="zh-TW" dirty="0" smtClean="0"/>
              <a:t>Top-down Models</a:t>
            </a:r>
            <a:endParaRPr lang="zh-TW" altLang="en-US" dirty="0" smtClean="0"/>
          </a:p>
        </p:txBody>
      </p:sp>
      <p:sp>
        <p:nvSpPr>
          <p:cNvPr id="58371" name="內容版面配置區 2"/>
          <p:cNvSpPr>
            <a:spLocks noGrp="1"/>
          </p:cNvSpPr>
          <p:nvPr>
            <p:ph sz="quarter" idx="4294967295"/>
          </p:nvPr>
        </p:nvSpPr>
        <p:spPr>
          <a:xfrm>
            <a:off x="1447800" y="457200"/>
            <a:ext cx="8229600" cy="4937125"/>
          </a:xfrm>
          <a:prstGeom prst="rect">
            <a:avLst/>
          </a:prstGeom>
        </p:spPr>
        <p:txBody>
          <a:bodyPr/>
          <a:lstStyle/>
          <a:p>
            <a:pPr eaLnBrk="1" hangingPunct="1"/>
            <a:r>
              <a:rPr lang="en-US" altLang="zh-TW" sz="2800" dirty="0" err="1" smtClean="0">
                <a:solidFill>
                  <a:schemeClr val="bg1"/>
                </a:solidFill>
              </a:rPr>
              <a:t>Comprehenders</a:t>
            </a:r>
            <a:r>
              <a:rPr lang="en-US" altLang="zh-TW" sz="2800" dirty="0" smtClean="0">
                <a:solidFill>
                  <a:schemeClr val="bg1"/>
                </a:solidFill>
              </a:rPr>
              <a:t> do not wait until the whole sentence has been heard to make inferences about what it means or will wind up meaning:</a:t>
            </a:r>
          </a:p>
          <a:p>
            <a:pPr lvl="1" eaLnBrk="1" hangingPunct="1"/>
            <a:r>
              <a:rPr lang="en-US" altLang="zh-TW" sz="2800" dirty="0" smtClean="0">
                <a:solidFill>
                  <a:schemeClr val="bg1"/>
                </a:solidFill>
              </a:rPr>
              <a:t>The onset of saccadic eye movements to the target object (the cake) was significantly </a:t>
            </a:r>
            <a:r>
              <a:rPr lang="en-US" altLang="zh-TW" sz="2800" i="1" dirty="0" smtClean="0">
                <a:solidFill>
                  <a:schemeClr val="bg1"/>
                </a:solidFill>
              </a:rPr>
              <a:t>later</a:t>
            </a:r>
            <a:r>
              <a:rPr lang="en-US" altLang="zh-TW" sz="2800" dirty="0" smtClean="0">
                <a:solidFill>
                  <a:schemeClr val="bg1"/>
                </a:solidFill>
              </a:rPr>
              <a:t> in the move condition than in the eat condition; </a:t>
            </a:r>
          </a:p>
          <a:p>
            <a:pPr lvl="1" eaLnBrk="1" hangingPunct="1"/>
            <a:r>
              <a:rPr lang="en-US" altLang="zh-TW" sz="2800" dirty="0" smtClean="0">
                <a:solidFill>
                  <a:schemeClr val="bg1"/>
                </a:solidFill>
              </a:rPr>
              <a:t>Saccades to the target were launched </a:t>
            </a:r>
            <a:r>
              <a:rPr lang="en-US" altLang="zh-TW" sz="2800" i="1" dirty="0" smtClean="0">
                <a:solidFill>
                  <a:schemeClr val="bg1"/>
                </a:solidFill>
              </a:rPr>
              <a:t>after</a:t>
            </a:r>
            <a:r>
              <a:rPr lang="en-US" altLang="zh-TW" sz="2800" dirty="0" smtClean="0">
                <a:solidFill>
                  <a:schemeClr val="bg1"/>
                </a:solidFill>
              </a:rPr>
              <a:t> the onset of the spoken word </a:t>
            </a:r>
            <a:r>
              <a:rPr lang="en-US" altLang="zh-TW" sz="2800" i="1" u="sng" dirty="0" smtClean="0">
                <a:solidFill>
                  <a:schemeClr val="bg1"/>
                </a:solidFill>
              </a:rPr>
              <a:t>cake</a:t>
            </a:r>
            <a:r>
              <a:rPr lang="en-US" altLang="zh-TW" sz="2800" dirty="0" smtClean="0">
                <a:solidFill>
                  <a:schemeClr val="bg1"/>
                </a:solidFill>
              </a:rPr>
              <a:t> in the move condition, but </a:t>
            </a:r>
            <a:r>
              <a:rPr lang="en-US" altLang="zh-TW" sz="2800" i="1" dirty="0" smtClean="0">
                <a:solidFill>
                  <a:schemeClr val="bg1"/>
                </a:solidFill>
              </a:rPr>
              <a:t>before</a:t>
            </a:r>
            <a:r>
              <a:rPr lang="en-US" altLang="zh-TW" sz="2800" dirty="0" smtClean="0">
                <a:solidFill>
                  <a:schemeClr val="bg1"/>
                </a:solidFill>
              </a:rPr>
              <a:t> its onset in the eat condition</a:t>
            </a:r>
            <a:r>
              <a:rPr lang="en-US" altLang="zh-TW" dirty="0" smtClean="0"/>
              <a:t>. </a:t>
            </a:r>
            <a:endParaRPr lang="zh-TW" altLang="en-US" dirty="0" smtClean="0"/>
          </a:p>
        </p:txBody>
      </p:sp>
      <p:pic>
        <p:nvPicPr>
          <p:cNvPr id="58372" name="Picture 2"/>
          <p:cNvPicPr>
            <a:picLocks noChangeAspect="1" noChangeArrowheads="1"/>
          </p:cNvPicPr>
          <p:nvPr/>
        </p:nvPicPr>
        <p:blipFill>
          <a:blip r:embed="rId2" cstate="print"/>
          <a:srcRect/>
          <a:stretch>
            <a:fillRect/>
          </a:stretch>
        </p:blipFill>
        <p:spPr bwMode="auto">
          <a:xfrm>
            <a:off x="3203575" y="4657725"/>
            <a:ext cx="5619750" cy="2200275"/>
          </a:xfrm>
          <a:prstGeom prst="rect">
            <a:avLst/>
          </a:prstGeom>
          <a:noFill/>
          <a:ln w="9525">
            <a:noFill/>
            <a:miter lim="800000"/>
            <a:headEnd/>
            <a:tailEnd/>
          </a:ln>
        </p:spPr>
      </p:pic>
    </p:spTree>
    <p:extLst>
      <p:ext uri="{BB962C8B-B14F-4D97-AF65-F5344CB8AC3E}">
        <p14:creationId xmlns:p14="http://schemas.microsoft.com/office/powerpoint/2010/main" xmlns="" val="199527425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1378" name="Picture 2" descr="brain"/>
          <p:cNvPicPr>
            <a:picLocks noChangeAspect="1" noChangeArrowheads="1"/>
          </p:cNvPicPr>
          <p:nvPr/>
        </p:nvPicPr>
        <p:blipFill>
          <a:blip r:embed="rId3" cstate="print"/>
          <a:srcRect/>
          <a:stretch>
            <a:fillRect/>
          </a:stretch>
        </p:blipFill>
        <p:spPr bwMode="auto">
          <a:xfrm>
            <a:off x="2309813" y="447675"/>
            <a:ext cx="4524375" cy="5962650"/>
          </a:xfrm>
          <a:prstGeom prst="rect">
            <a:avLst/>
          </a:prstGeom>
          <a:noFill/>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2286000"/>
            <a:ext cx="8229600" cy="1143000"/>
          </a:xfrm>
        </p:spPr>
        <p:txBody>
          <a:bodyPr/>
          <a:lstStyle/>
          <a:p>
            <a:r>
              <a:rPr lang="en-US">
                <a:solidFill>
                  <a:schemeClr val="bg1"/>
                </a:solidFill>
              </a:rPr>
              <a:t>Brain Lateralization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sz="quarter" idx="13"/>
          </p:nvPr>
        </p:nvSpPr>
        <p:spPr>
          <a:xfrm>
            <a:off x="457200" y="1600200"/>
            <a:ext cx="4038600" cy="4525963"/>
          </a:xfrm>
        </p:spPr>
        <p:txBody>
          <a:bodyPr>
            <a:normAutofit/>
          </a:bodyPr>
          <a:lstStyle/>
          <a:p>
            <a:r>
              <a:rPr lang="en-US" sz="3200" dirty="0">
                <a:solidFill>
                  <a:schemeClr val="bg1"/>
                </a:solidFill>
              </a:rPr>
              <a:t>Corpus </a:t>
            </a:r>
            <a:r>
              <a:rPr lang="en-US" sz="3200" dirty="0" err="1">
                <a:solidFill>
                  <a:schemeClr val="bg1"/>
                </a:solidFill>
              </a:rPr>
              <a:t>collosum</a:t>
            </a:r>
            <a:r>
              <a:rPr lang="en-US" sz="3200" dirty="0">
                <a:solidFill>
                  <a:schemeClr val="bg1"/>
                </a:solidFill>
              </a:rPr>
              <a:t> – large bundle of neural fibers (</a:t>
            </a:r>
            <a:r>
              <a:rPr lang="en-US" sz="3200" dirty="0" err="1">
                <a:solidFill>
                  <a:schemeClr val="bg1"/>
                </a:solidFill>
              </a:rPr>
              <a:t>myelinated</a:t>
            </a:r>
            <a:r>
              <a:rPr lang="en-US" sz="3200" dirty="0">
                <a:solidFill>
                  <a:schemeClr val="bg1"/>
                </a:solidFill>
              </a:rPr>
              <a:t> axons, or white matter) connecting the two hemispheres</a:t>
            </a:r>
          </a:p>
        </p:txBody>
      </p:sp>
      <p:sp>
        <p:nvSpPr>
          <p:cNvPr id="142338" name="Rectangle 2"/>
          <p:cNvSpPr>
            <a:spLocks noGrp="1" noChangeArrowheads="1"/>
          </p:cNvSpPr>
          <p:nvPr>
            <p:ph type="title"/>
          </p:nvPr>
        </p:nvSpPr>
        <p:spPr>
          <a:xfrm>
            <a:off x="1143000" y="533400"/>
            <a:ext cx="2073348" cy="1979466"/>
          </a:xfrm>
        </p:spPr>
        <p:txBody>
          <a:bodyPr/>
          <a:lstStyle/>
          <a:p>
            <a:r>
              <a:rPr lang="en-US">
                <a:solidFill>
                  <a:schemeClr val="bg1"/>
                </a:solidFill>
              </a:rPr>
              <a:t>Our Divided Brains</a:t>
            </a:r>
          </a:p>
        </p:txBody>
      </p:sp>
      <p:pic>
        <p:nvPicPr>
          <p:cNvPr id="142340" name="Picture 4" descr="Brain 4"/>
          <p:cNvPicPr>
            <a:picLocks noChangeAspect="1" noChangeArrowheads="1"/>
          </p:cNvPicPr>
          <p:nvPr/>
        </p:nvPicPr>
        <p:blipFill>
          <a:blip r:embed="rId2" cstate="print"/>
          <a:srcRect/>
          <a:stretch>
            <a:fillRect/>
          </a:stretch>
        </p:blipFill>
        <p:spPr bwMode="auto">
          <a:xfrm>
            <a:off x="5029200" y="2057400"/>
            <a:ext cx="35052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sz="quarter" idx="13"/>
          </p:nvPr>
        </p:nvSpPr>
        <p:spPr>
          <a:xfrm>
            <a:off x="914400" y="1828800"/>
            <a:ext cx="3505200" cy="4171950"/>
          </a:xfrm>
          <a:noFill/>
          <a:ln/>
        </p:spPr>
        <p:txBody>
          <a:bodyPr/>
          <a:lstStyle/>
          <a:p>
            <a:pPr marL="609600" indent="-609600" algn="ctr">
              <a:buFontTx/>
              <a:buNone/>
            </a:pPr>
            <a:r>
              <a:rPr lang="en-US" altLang="en-US" sz="4400" b="1" u="sng" dirty="0">
                <a:solidFill>
                  <a:schemeClr val="bg1"/>
                </a:solidFill>
              </a:rPr>
              <a:t>LEFT</a:t>
            </a:r>
          </a:p>
          <a:p>
            <a:pPr marL="609600" indent="-609600">
              <a:buFontTx/>
              <a:buNone/>
            </a:pPr>
            <a:endParaRPr lang="en-US" altLang="en-US" sz="4400" dirty="0">
              <a:solidFill>
                <a:schemeClr val="bg1"/>
              </a:solidFill>
            </a:endParaRPr>
          </a:p>
          <a:p>
            <a:pPr marL="609600" indent="-609600">
              <a:buFontTx/>
              <a:buNone/>
            </a:pPr>
            <a:r>
              <a:rPr lang="en-US" altLang="en-US" sz="3200" dirty="0">
                <a:solidFill>
                  <a:schemeClr val="bg1"/>
                </a:solidFill>
              </a:rPr>
              <a:t>Symbolic thinking</a:t>
            </a:r>
          </a:p>
          <a:p>
            <a:pPr marL="609600" indent="-609600">
              <a:buFontTx/>
              <a:buNone/>
            </a:pPr>
            <a:r>
              <a:rPr lang="en-US" altLang="en-US" sz="3200" dirty="0">
                <a:solidFill>
                  <a:schemeClr val="bg1"/>
                </a:solidFill>
              </a:rPr>
              <a:t>(Language)</a:t>
            </a:r>
          </a:p>
          <a:p>
            <a:pPr marL="609600" indent="-609600">
              <a:buFontTx/>
              <a:buNone/>
            </a:pPr>
            <a:r>
              <a:rPr lang="en-US" altLang="en-US" sz="3200" dirty="0">
                <a:solidFill>
                  <a:schemeClr val="bg1"/>
                </a:solidFill>
              </a:rPr>
              <a:t>Detail</a:t>
            </a:r>
          </a:p>
          <a:p>
            <a:pPr marL="609600" indent="-609600">
              <a:buFontTx/>
              <a:buNone/>
            </a:pPr>
            <a:r>
              <a:rPr lang="en-US" altLang="en-US" sz="3200" dirty="0">
                <a:solidFill>
                  <a:schemeClr val="bg1"/>
                </a:solidFill>
              </a:rPr>
              <a:t>Literal meaning</a:t>
            </a:r>
          </a:p>
          <a:p>
            <a:pPr marL="609600" indent="-609600">
              <a:buFontTx/>
              <a:buNone/>
            </a:pPr>
            <a:endParaRPr lang="en-US" altLang="en-US" dirty="0"/>
          </a:p>
          <a:p>
            <a:pPr marL="609600" indent="-609600"/>
            <a:endParaRPr lang="en-US" dirty="0"/>
          </a:p>
        </p:txBody>
      </p:sp>
      <p:sp>
        <p:nvSpPr>
          <p:cNvPr id="143362" name="Rectangle 2"/>
          <p:cNvSpPr>
            <a:spLocks noGrp="1" noChangeArrowheads="1"/>
          </p:cNvSpPr>
          <p:nvPr>
            <p:ph type="title"/>
          </p:nvPr>
        </p:nvSpPr>
        <p:spPr>
          <a:xfrm>
            <a:off x="990600" y="304800"/>
            <a:ext cx="2073348" cy="1979466"/>
          </a:xfrm>
        </p:spPr>
        <p:txBody>
          <a:bodyPr/>
          <a:lstStyle/>
          <a:p>
            <a:r>
              <a:rPr lang="en-US" dirty="0">
                <a:solidFill>
                  <a:schemeClr val="bg1"/>
                </a:solidFill>
              </a:rPr>
              <a:t>Hemispheric Specialization</a:t>
            </a:r>
          </a:p>
        </p:txBody>
      </p:sp>
      <p:sp>
        <p:nvSpPr>
          <p:cNvPr id="143365" name="Text Box 5"/>
          <p:cNvSpPr txBox="1">
            <a:spLocks noChangeArrowheads="1"/>
          </p:cNvSpPr>
          <p:nvPr/>
        </p:nvSpPr>
        <p:spPr bwMode="auto">
          <a:xfrm>
            <a:off x="4495800" y="1905000"/>
            <a:ext cx="3505200" cy="4267200"/>
          </a:xfrm>
          <a:prstGeom prst="rect">
            <a:avLst/>
          </a:prstGeom>
          <a:noFill/>
          <a:ln w="9525">
            <a:noFill/>
            <a:miter lim="800000"/>
            <a:headEnd/>
            <a:tailEnd/>
          </a:ln>
          <a:effectLst/>
        </p:spPr>
        <p:txBody>
          <a:bodyPr>
            <a:spAutoFit/>
          </a:bodyPr>
          <a:lstStyle/>
          <a:p>
            <a:pPr algn="ctr" eaLnBrk="0" hangingPunct="0"/>
            <a:r>
              <a:rPr lang="en-US" altLang="en-US" sz="4400" b="1" u="sng">
                <a:solidFill>
                  <a:schemeClr val="bg1"/>
                </a:solidFill>
                <a:cs typeface="Arial" charset="0"/>
              </a:rPr>
              <a:t>RIGHT</a:t>
            </a:r>
          </a:p>
          <a:p>
            <a:pPr algn="ctr" eaLnBrk="0" hangingPunct="0"/>
            <a:endParaRPr lang="en-US" altLang="en-US" sz="4400" u="sng">
              <a:solidFill>
                <a:schemeClr val="bg1"/>
              </a:solidFill>
              <a:effectLst>
                <a:outerShdw blurRad="38100" dist="38100" dir="2700000" algn="tl">
                  <a:srgbClr val="C0C0C0"/>
                </a:outerShdw>
              </a:effectLst>
              <a:cs typeface="Arial" charset="0"/>
            </a:endParaRPr>
          </a:p>
          <a:p>
            <a:pPr eaLnBrk="0" hangingPunct="0">
              <a:lnSpc>
                <a:spcPct val="110000"/>
              </a:lnSpc>
              <a:spcBef>
                <a:spcPct val="15000"/>
              </a:spcBef>
              <a:buClr>
                <a:schemeClr val="accent2"/>
              </a:buClr>
              <a:buFont typeface="Wingdings" pitchFamily="2" charset="2"/>
              <a:buNone/>
            </a:pPr>
            <a:r>
              <a:rPr lang="en-US" altLang="en-US" sz="3200">
                <a:solidFill>
                  <a:schemeClr val="bg1"/>
                </a:solidFill>
                <a:cs typeface="Arial" charset="0"/>
              </a:rPr>
              <a:t>Spatial perception</a:t>
            </a:r>
          </a:p>
          <a:p>
            <a:pPr eaLnBrk="0" hangingPunct="0">
              <a:lnSpc>
                <a:spcPct val="110000"/>
              </a:lnSpc>
              <a:spcBef>
                <a:spcPct val="15000"/>
              </a:spcBef>
              <a:buClr>
                <a:schemeClr val="accent2"/>
              </a:buClr>
              <a:buFont typeface="Wingdings" pitchFamily="2" charset="2"/>
              <a:buNone/>
            </a:pPr>
            <a:r>
              <a:rPr lang="en-US" altLang="en-US" sz="3200">
                <a:solidFill>
                  <a:schemeClr val="bg1"/>
                </a:solidFill>
                <a:cs typeface="Arial" charset="0"/>
              </a:rPr>
              <a:t>Overall picture</a:t>
            </a:r>
          </a:p>
          <a:p>
            <a:pPr eaLnBrk="0" hangingPunct="0">
              <a:lnSpc>
                <a:spcPct val="110000"/>
              </a:lnSpc>
              <a:spcBef>
                <a:spcPct val="15000"/>
              </a:spcBef>
              <a:buClr>
                <a:schemeClr val="accent2"/>
              </a:buClr>
              <a:buFont typeface="Wingdings" pitchFamily="2" charset="2"/>
              <a:buNone/>
            </a:pPr>
            <a:r>
              <a:rPr lang="en-US" altLang="en-US" sz="3200">
                <a:solidFill>
                  <a:schemeClr val="bg1"/>
                </a:solidFill>
                <a:cs typeface="Arial" charset="0"/>
              </a:rPr>
              <a:t>Context, metaphor</a:t>
            </a:r>
          </a:p>
          <a:p>
            <a:pPr eaLnBrk="0" hangingPunct="0">
              <a:lnSpc>
                <a:spcPct val="110000"/>
              </a:lnSpc>
              <a:buClr>
                <a:schemeClr val="accent2"/>
              </a:buClr>
              <a:buFont typeface="Wingdings" pitchFamily="2" charset="2"/>
              <a:buNone/>
            </a:pPr>
            <a:endParaRPr lang="en-US" sz="28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6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6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sz="quarter" idx="13"/>
          </p:nvPr>
        </p:nvSpPr>
        <p:spPr>
          <a:xfrm>
            <a:off x="4038600" y="1905000"/>
            <a:ext cx="4648200" cy="4525963"/>
          </a:xfrm>
        </p:spPr>
        <p:txBody>
          <a:bodyPr/>
          <a:lstStyle/>
          <a:p>
            <a:r>
              <a:rPr lang="en-US">
                <a:solidFill>
                  <a:schemeClr val="bg1"/>
                </a:solidFill>
              </a:rPr>
              <a:t>Right hemisphere controls left side of body and visual field</a:t>
            </a:r>
          </a:p>
          <a:p>
            <a:pPr>
              <a:buFontTx/>
              <a:buNone/>
            </a:pPr>
            <a:endParaRPr lang="en-US">
              <a:solidFill>
                <a:schemeClr val="bg1"/>
              </a:solidFill>
            </a:endParaRPr>
          </a:p>
          <a:p>
            <a:r>
              <a:rPr lang="en-US">
                <a:solidFill>
                  <a:schemeClr val="bg1"/>
                </a:solidFill>
              </a:rPr>
              <a:t>Left hemisphere controls right side of body and visual field</a:t>
            </a:r>
          </a:p>
        </p:txBody>
      </p:sp>
      <p:sp>
        <p:nvSpPr>
          <p:cNvPr id="144386" name="Rectangle 2"/>
          <p:cNvSpPr>
            <a:spLocks noGrp="1" noChangeArrowheads="1"/>
          </p:cNvSpPr>
          <p:nvPr>
            <p:ph type="title"/>
          </p:nvPr>
        </p:nvSpPr>
        <p:spPr>
          <a:xfrm>
            <a:off x="3733800" y="274638"/>
            <a:ext cx="4953000" cy="1143000"/>
          </a:xfrm>
        </p:spPr>
        <p:txBody>
          <a:bodyPr>
            <a:normAutofit fontScale="90000"/>
          </a:bodyPr>
          <a:lstStyle/>
          <a:p>
            <a:r>
              <a:rPr lang="en-US" sz="4000">
                <a:solidFill>
                  <a:schemeClr val="bg1"/>
                </a:solidFill>
              </a:rPr>
              <a:t>Contra-lateral division of labor</a:t>
            </a:r>
          </a:p>
        </p:txBody>
      </p:sp>
      <p:pic>
        <p:nvPicPr>
          <p:cNvPr id="144388" name="Picture 4"/>
          <p:cNvPicPr>
            <a:picLocks noChangeAspect="1" noChangeArrowheads="1"/>
          </p:cNvPicPr>
          <p:nvPr/>
        </p:nvPicPr>
        <p:blipFill>
          <a:blip r:embed="rId2" cstate="print"/>
          <a:srcRect/>
          <a:stretch>
            <a:fillRect/>
          </a:stretch>
        </p:blipFill>
        <p:spPr bwMode="auto">
          <a:xfrm>
            <a:off x="0" y="0"/>
            <a:ext cx="3657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sz="quarter" idx="13"/>
          </p:nvPr>
        </p:nvSpPr>
        <p:spPr/>
        <p:txBody>
          <a:bodyPr/>
          <a:lstStyle/>
          <a:p>
            <a:r>
              <a:rPr lang="en-US">
                <a:solidFill>
                  <a:schemeClr val="bg1"/>
                </a:solidFill>
              </a:rPr>
              <a:t>Epileptic patients had corpus callosum cut to reduce seizures in the brain</a:t>
            </a:r>
          </a:p>
          <a:p>
            <a:r>
              <a:rPr lang="en-US">
                <a:solidFill>
                  <a:schemeClr val="bg1"/>
                </a:solidFill>
              </a:rPr>
              <a:t>Lives largely unaffected, seizures reduced</a:t>
            </a:r>
          </a:p>
          <a:p>
            <a:r>
              <a:rPr lang="en-US">
                <a:solidFill>
                  <a:schemeClr val="bg1"/>
                </a:solidFill>
              </a:rPr>
              <a:t>Affected abilities related to naming objects in the left visual field </a:t>
            </a:r>
          </a:p>
        </p:txBody>
      </p:sp>
      <p:sp>
        <p:nvSpPr>
          <p:cNvPr id="145410" name="Rectangle 2"/>
          <p:cNvSpPr>
            <a:spLocks noGrp="1" noChangeArrowheads="1"/>
          </p:cNvSpPr>
          <p:nvPr>
            <p:ph type="title"/>
          </p:nvPr>
        </p:nvSpPr>
        <p:spPr/>
        <p:txBody>
          <a:bodyPr/>
          <a:lstStyle/>
          <a:p>
            <a:r>
              <a:rPr lang="en-US">
                <a:solidFill>
                  <a:schemeClr val="bg1"/>
                </a:solidFill>
              </a:rPr>
              <a:t>Split Brain Patients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33400" y="2514600"/>
            <a:ext cx="8229600" cy="1143000"/>
          </a:xfrm>
        </p:spPr>
        <p:txBody>
          <a:bodyPr/>
          <a:lstStyle/>
          <a:p>
            <a:r>
              <a:rPr lang="en-US">
                <a:solidFill>
                  <a:schemeClr val="bg1"/>
                </a:solidFill>
              </a:rPr>
              <a:t>Brain Plasticity</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9" name="Rectangle 3"/>
          <p:cNvSpPr>
            <a:spLocks noGrp="1" noChangeArrowheads="1"/>
          </p:cNvSpPr>
          <p:nvPr>
            <p:ph sz="quarter" idx="13"/>
          </p:nvPr>
        </p:nvSpPr>
        <p:spPr>
          <a:xfrm>
            <a:off x="2362200" y="1600200"/>
            <a:ext cx="6324600" cy="4525963"/>
          </a:xfrm>
        </p:spPr>
        <p:txBody>
          <a:bodyPr/>
          <a:lstStyle/>
          <a:p>
            <a:r>
              <a:rPr lang="en-US">
                <a:solidFill>
                  <a:schemeClr val="bg1"/>
                </a:solidFill>
              </a:rPr>
              <a:t>The ability of the brain to reorganize neural pathways based on new experiences</a:t>
            </a:r>
          </a:p>
          <a:p>
            <a:r>
              <a:rPr lang="en-US">
                <a:solidFill>
                  <a:schemeClr val="bg1"/>
                </a:solidFill>
              </a:rPr>
              <a:t>Persistent functional changes in the brain represent new knowledge</a:t>
            </a:r>
          </a:p>
          <a:p>
            <a:r>
              <a:rPr lang="en-US">
                <a:solidFill>
                  <a:schemeClr val="bg1"/>
                </a:solidFill>
              </a:rPr>
              <a:t>Age dependent component</a:t>
            </a:r>
          </a:p>
          <a:p>
            <a:r>
              <a:rPr lang="en-US">
                <a:solidFill>
                  <a:schemeClr val="bg1"/>
                </a:solidFill>
              </a:rPr>
              <a:t>Brain injuries</a:t>
            </a:r>
          </a:p>
        </p:txBody>
      </p:sp>
      <p:sp>
        <p:nvSpPr>
          <p:cNvPr id="147458" name="Rectangle 2"/>
          <p:cNvSpPr>
            <a:spLocks noGrp="1" noChangeArrowheads="1"/>
          </p:cNvSpPr>
          <p:nvPr>
            <p:ph type="title"/>
          </p:nvPr>
        </p:nvSpPr>
        <p:spPr/>
        <p:txBody>
          <a:bodyPr/>
          <a:lstStyle/>
          <a:p>
            <a:r>
              <a:rPr lang="en-US">
                <a:solidFill>
                  <a:schemeClr val="bg1"/>
                </a:solidFill>
              </a:rPr>
              <a:t>Brain Plasticity</a:t>
            </a:r>
          </a:p>
        </p:txBody>
      </p:sp>
      <p:pic>
        <p:nvPicPr>
          <p:cNvPr id="147460" name="Picture 4" descr="mem4"/>
          <p:cNvPicPr>
            <a:picLocks noChangeAspect="1" noChangeArrowheads="1"/>
          </p:cNvPicPr>
          <p:nvPr/>
        </p:nvPicPr>
        <p:blipFill>
          <a:blip r:embed="rId2" cstate="print"/>
          <a:srcRect/>
          <a:stretch>
            <a:fillRect/>
          </a:stretch>
        </p:blipFill>
        <p:spPr bwMode="auto">
          <a:xfrm>
            <a:off x="304800" y="1600200"/>
            <a:ext cx="1809750" cy="4876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sz="quarter" idx="13"/>
          </p:nvPr>
        </p:nvSpPr>
        <p:spPr>
          <a:xfrm>
            <a:off x="304800" y="1447800"/>
            <a:ext cx="8534400" cy="4648200"/>
          </a:xfrm>
        </p:spPr>
        <p:txBody>
          <a:bodyPr/>
          <a:lstStyle/>
          <a:p>
            <a:r>
              <a:rPr lang="en-US" sz="2800">
                <a:solidFill>
                  <a:schemeClr val="bg1"/>
                </a:solidFill>
              </a:rPr>
              <a:t>Accident</a:t>
            </a:r>
          </a:p>
          <a:p>
            <a:pPr lvl="1"/>
            <a:r>
              <a:rPr lang="en-US" sz="2400">
                <a:solidFill>
                  <a:schemeClr val="bg1"/>
                </a:solidFill>
              </a:rPr>
              <a:t>Quick Recovery</a:t>
            </a:r>
          </a:p>
          <a:p>
            <a:r>
              <a:rPr lang="en-US" sz="2800">
                <a:solidFill>
                  <a:schemeClr val="bg1"/>
                </a:solidFill>
              </a:rPr>
              <a:t>Months later: “No longer Gage”</a:t>
            </a:r>
          </a:p>
          <a:p>
            <a:pPr lvl="1"/>
            <a:r>
              <a:rPr lang="en-US" sz="2400">
                <a:solidFill>
                  <a:schemeClr val="bg1"/>
                </a:solidFill>
              </a:rPr>
              <a:t>Before: capable, efficient, best foreman, well-balanced mind</a:t>
            </a:r>
          </a:p>
          <a:p>
            <a:pPr lvl="1"/>
            <a:r>
              <a:rPr lang="en-US" sz="2400">
                <a:solidFill>
                  <a:schemeClr val="bg1"/>
                </a:solidFill>
              </a:rPr>
              <a:t>After: extravagant, anti-social, liar, grossly profane</a:t>
            </a:r>
          </a:p>
          <a:p>
            <a:r>
              <a:rPr lang="en-US" sz="2800">
                <a:solidFill>
                  <a:schemeClr val="bg1"/>
                </a:solidFill>
              </a:rPr>
              <a:t>Stint with P.T Barnum</a:t>
            </a:r>
          </a:p>
          <a:p>
            <a:r>
              <a:rPr lang="en-US" sz="2800">
                <a:solidFill>
                  <a:schemeClr val="bg1"/>
                </a:solidFill>
              </a:rPr>
              <a:t>Died 12 years later</a:t>
            </a:r>
          </a:p>
          <a:p>
            <a:r>
              <a:rPr lang="en-US" sz="2800">
                <a:solidFill>
                  <a:schemeClr val="bg1"/>
                </a:solidFill>
              </a:rPr>
              <a:t>Watch Clip</a:t>
            </a:r>
          </a:p>
        </p:txBody>
      </p:sp>
      <p:sp>
        <p:nvSpPr>
          <p:cNvPr id="93190" name="Rectangle 6"/>
          <p:cNvSpPr>
            <a:spLocks noGrp="1" noChangeArrowheads="1"/>
          </p:cNvSpPr>
          <p:nvPr>
            <p:ph type="title"/>
          </p:nvPr>
        </p:nvSpPr>
        <p:spPr/>
        <p:txBody>
          <a:bodyPr/>
          <a:lstStyle/>
          <a:p>
            <a:r>
              <a:rPr lang="en-US">
                <a:solidFill>
                  <a:schemeClr val="bg1"/>
                </a:solidFill>
              </a:rPr>
              <a:t>Phineas Gage</a:t>
            </a:r>
          </a:p>
        </p:txBody>
      </p:sp>
      <p:pic>
        <p:nvPicPr>
          <p:cNvPr id="93188" name="Picture 4" descr="phin1"/>
          <p:cNvPicPr>
            <a:picLocks noChangeAspect="1" noChangeArrowheads="1"/>
          </p:cNvPicPr>
          <p:nvPr/>
        </p:nvPicPr>
        <p:blipFill>
          <a:blip r:embed="rId3" cstate="print"/>
          <a:srcRect/>
          <a:stretch>
            <a:fillRect/>
          </a:stretch>
        </p:blipFill>
        <p:spPr bwMode="auto">
          <a:xfrm>
            <a:off x="5943600" y="4419600"/>
            <a:ext cx="2209800" cy="2209800"/>
          </a:xfrm>
          <a:prstGeom prst="rect">
            <a:avLst/>
          </a:prstGeom>
          <a:noFill/>
        </p:spPr>
      </p:pic>
      <p:pic>
        <p:nvPicPr>
          <p:cNvPr id="93189" name="Picture 5" descr="phineas1"/>
          <p:cNvPicPr>
            <a:picLocks noChangeAspect="1" noChangeArrowheads="1"/>
          </p:cNvPicPr>
          <p:nvPr/>
        </p:nvPicPr>
        <p:blipFill>
          <a:blip r:embed="rId4" cstate="print"/>
          <a:srcRect/>
          <a:stretch>
            <a:fillRect/>
          </a:stretch>
        </p:blipFill>
        <p:spPr bwMode="auto">
          <a:xfrm>
            <a:off x="7851775" y="0"/>
            <a:ext cx="1139825" cy="1524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r>
              <a:rPr lang="en-US" sz="4000">
                <a:solidFill>
                  <a:schemeClr val="bg1"/>
                </a:solidFill>
              </a:rPr>
              <a:t>Environmental influences on neuroplasticity</a:t>
            </a:r>
          </a:p>
        </p:txBody>
      </p:sp>
      <p:grpSp>
        <p:nvGrpSpPr>
          <p:cNvPr id="148484" name="Group 4"/>
          <p:cNvGrpSpPr>
            <a:grpSpLocks/>
          </p:cNvGrpSpPr>
          <p:nvPr/>
        </p:nvGrpSpPr>
        <p:grpSpPr bwMode="auto">
          <a:xfrm>
            <a:off x="2362200" y="1676400"/>
            <a:ext cx="4233863" cy="5029200"/>
            <a:chOff x="384" y="1056"/>
            <a:chExt cx="2667" cy="3168"/>
          </a:xfrm>
        </p:grpSpPr>
        <p:pic>
          <p:nvPicPr>
            <p:cNvPr id="148485" name="Picture 5"/>
            <p:cNvPicPr>
              <a:picLocks noChangeAspect="1" noChangeArrowheads="1"/>
            </p:cNvPicPr>
            <p:nvPr/>
          </p:nvPicPr>
          <p:blipFill>
            <a:blip r:embed="rId2" cstate="print"/>
            <a:srcRect/>
            <a:stretch>
              <a:fillRect/>
            </a:stretch>
          </p:blipFill>
          <p:spPr bwMode="auto">
            <a:xfrm>
              <a:off x="384" y="1056"/>
              <a:ext cx="2667" cy="3168"/>
            </a:xfrm>
            <a:prstGeom prst="rect">
              <a:avLst/>
            </a:prstGeom>
            <a:noFill/>
            <a:ln w="9525">
              <a:noFill/>
              <a:miter lim="800000"/>
              <a:headEnd/>
              <a:tailEnd/>
            </a:ln>
            <a:effectLst/>
          </p:spPr>
        </p:pic>
        <p:sp>
          <p:nvSpPr>
            <p:cNvPr id="148486" name="Text Box 6"/>
            <p:cNvSpPr txBox="1">
              <a:spLocks noChangeArrowheads="1"/>
            </p:cNvSpPr>
            <p:nvPr/>
          </p:nvSpPr>
          <p:spPr bwMode="auto">
            <a:xfrm>
              <a:off x="524" y="2073"/>
              <a:ext cx="1956" cy="231"/>
            </a:xfrm>
            <a:prstGeom prst="rect">
              <a:avLst/>
            </a:prstGeom>
            <a:noFill/>
            <a:ln w="9525">
              <a:noFill/>
              <a:miter lim="800000"/>
              <a:headEnd/>
              <a:tailEnd/>
            </a:ln>
            <a:effectLst/>
          </p:spPr>
          <p:txBody>
            <a:bodyPr wrap="none">
              <a:spAutoFit/>
            </a:bodyPr>
            <a:lstStyle/>
            <a:p>
              <a:pPr eaLnBrk="0" hangingPunct="0"/>
              <a:r>
                <a:rPr lang="en-US" altLang="en-US" b="1"/>
                <a:t>Impoverished environment</a:t>
              </a:r>
            </a:p>
          </p:txBody>
        </p:sp>
        <p:sp>
          <p:nvSpPr>
            <p:cNvPr id="148487" name="Text Box 7"/>
            <p:cNvSpPr txBox="1">
              <a:spLocks noChangeArrowheads="1"/>
            </p:cNvSpPr>
            <p:nvPr/>
          </p:nvSpPr>
          <p:spPr bwMode="auto">
            <a:xfrm>
              <a:off x="524" y="3792"/>
              <a:ext cx="1636" cy="231"/>
            </a:xfrm>
            <a:prstGeom prst="rect">
              <a:avLst/>
            </a:prstGeom>
            <a:noFill/>
            <a:ln w="9525">
              <a:noFill/>
              <a:miter lim="800000"/>
              <a:headEnd/>
              <a:tailEnd/>
            </a:ln>
            <a:effectLst/>
          </p:spPr>
          <p:txBody>
            <a:bodyPr wrap="none">
              <a:spAutoFit/>
            </a:bodyPr>
            <a:lstStyle/>
            <a:p>
              <a:pPr eaLnBrk="0" hangingPunct="0"/>
              <a:r>
                <a:rPr lang="en-US" altLang="en-US" b="1"/>
                <a:t>Enriched environment</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2667000"/>
            <a:ext cx="8229600" cy="1143000"/>
          </a:xfrm>
        </p:spPr>
        <p:txBody>
          <a:bodyPr/>
          <a:lstStyle/>
          <a:p>
            <a:r>
              <a:rPr lang="en-US">
                <a:solidFill>
                  <a:schemeClr val="bg1"/>
                </a:solidFill>
              </a:rPr>
              <a:t>Sensation and Perception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sz="quarter" idx="13"/>
          </p:nvPr>
        </p:nvSpPr>
        <p:spPr/>
        <p:txBody>
          <a:bodyPr>
            <a:normAutofit fontScale="92500" lnSpcReduction="10000"/>
          </a:bodyPr>
          <a:lstStyle/>
          <a:p>
            <a:r>
              <a:rPr lang="en-US" sz="3600">
                <a:solidFill>
                  <a:schemeClr val="bg1"/>
                </a:solidFill>
              </a:rPr>
              <a:t>The process by which the central nervous system receives input from the environment via sensory neurons</a:t>
            </a:r>
          </a:p>
          <a:p>
            <a:r>
              <a:rPr lang="en-US" sz="3600">
                <a:solidFill>
                  <a:schemeClr val="bg1"/>
                </a:solidFill>
              </a:rPr>
              <a:t>Bottom up processing</a:t>
            </a:r>
          </a:p>
        </p:txBody>
      </p:sp>
      <p:sp>
        <p:nvSpPr>
          <p:cNvPr id="150530" name="Rectangle 2"/>
          <p:cNvSpPr>
            <a:spLocks noGrp="1" noChangeArrowheads="1"/>
          </p:cNvSpPr>
          <p:nvPr>
            <p:ph type="title"/>
          </p:nvPr>
        </p:nvSpPr>
        <p:spPr/>
        <p:txBody>
          <a:bodyPr/>
          <a:lstStyle/>
          <a:p>
            <a:r>
              <a:rPr lang="en-US">
                <a:solidFill>
                  <a:schemeClr val="bg1"/>
                </a:solidFill>
              </a:rPr>
              <a:t>Sensation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sz="quarter" idx="13"/>
          </p:nvPr>
        </p:nvSpPr>
        <p:spPr/>
        <p:txBody>
          <a:bodyPr>
            <a:normAutofit lnSpcReduction="10000"/>
          </a:bodyPr>
          <a:lstStyle/>
          <a:p>
            <a:r>
              <a:rPr lang="en-US" sz="3600">
                <a:solidFill>
                  <a:schemeClr val="bg1"/>
                </a:solidFill>
              </a:rPr>
              <a:t>The process by which the brain interprets and organizes sensory information</a:t>
            </a:r>
          </a:p>
          <a:p>
            <a:r>
              <a:rPr lang="en-US" sz="3600">
                <a:solidFill>
                  <a:schemeClr val="bg1"/>
                </a:solidFill>
              </a:rPr>
              <a:t>Top-down processing</a:t>
            </a:r>
          </a:p>
        </p:txBody>
      </p:sp>
      <p:sp>
        <p:nvSpPr>
          <p:cNvPr id="151554" name="Rectangle 2"/>
          <p:cNvSpPr>
            <a:spLocks noGrp="1" noChangeArrowheads="1"/>
          </p:cNvSpPr>
          <p:nvPr>
            <p:ph type="title"/>
          </p:nvPr>
        </p:nvSpPr>
        <p:spPr/>
        <p:txBody>
          <a:bodyPr/>
          <a:lstStyle/>
          <a:p>
            <a:r>
              <a:rPr lang="en-US">
                <a:solidFill>
                  <a:schemeClr val="bg1"/>
                </a:solidFill>
              </a:rPr>
              <a:t>Perception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sz="quarter" idx="13"/>
          </p:nvPr>
        </p:nvSpPr>
        <p:spPr>
          <a:xfrm>
            <a:off x="457200" y="1828800"/>
            <a:ext cx="8229600" cy="4525963"/>
          </a:xfrm>
        </p:spPr>
        <p:txBody>
          <a:bodyPr>
            <a:normAutofit/>
          </a:bodyPr>
          <a:lstStyle/>
          <a:p>
            <a:pPr>
              <a:lnSpc>
                <a:spcPct val="90000"/>
              </a:lnSpc>
            </a:pPr>
            <a:r>
              <a:rPr lang="en-US" sz="3000" b="1">
                <a:solidFill>
                  <a:schemeClr val="bg1"/>
                </a:solidFill>
              </a:rPr>
              <a:t>Absolute threshold </a:t>
            </a:r>
            <a:r>
              <a:rPr lang="en-US" sz="3000" b="1">
                <a:solidFill>
                  <a:schemeClr val="bg1"/>
                </a:solidFill>
                <a:sym typeface="Wingdings" pitchFamily="2" charset="2"/>
              </a:rPr>
              <a:t> </a:t>
            </a:r>
            <a:r>
              <a:rPr lang="en-US" sz="3000">
                <a:solidFill>
                  <a:schemeClr val="bg1"/>
                </a:solidFill>
                <a:sym typeface="Wingdings" pitchFamily="2" charset="2"/>
              </a:rPr>
              <a:t>the minimum stimulation needed to detect a stimulus   with 50% accuracy</a:t>
            </a:r>
          </a:p>
          <a:p>
            <a:pPr>
              <a:lnSpc>
                <a:spcPct val="90000"/>
              </a:lnSpc>
            </a:pPr>
            <a:r>
              <a:rPr lang="en-US" sz="3000" b="1">
                <a:solidFill>
                  <a:schemeClr val="bg1"/>
                </a:solidFill>
                <a:sym typeface="Wingdings" pitchFamily="2" charset="2"/>
              </a:rPr>
              <a:t>Subliminal stimulation  </a:t>
            </a:r>
            <a:r>
              <a:rPr lang="en-US" sz="3000">
                <a:solidFill>
                  <a:schemeClr val="bg1"/>
                </a:solidFill>
                <a:sym typeface="Wingdings" pitchFamily="2" charset="2"/>
              </a:rPr>
              <a:t>below the absolute threshold for conscious awareness</a:t>
            </a:r>
          </a:p>
          <a:p>
            <a:pPr lvl="1">
              <a:lnSpc>
                <a:spcPct val="90000"/>
              </a:lnSpc>
            </a:pPr>
            <a:r>
              <a:rPr lang="en-US" sz="3000">
                <a:solidFill>
                  <a:schemeClr val="bg1"/>
                </a:solidFill>
                <a:sym typeface="Wingdings" pitchFamily="2" charset="2"/>
              </a:rPr>
              <a:t>May affect behavior without conscious awareness</a:t>
            </a:r>
          </a:p>
          <a:p>
            <a:pPr>
              <a:lnSpc>
                <a:spcPct val="90000"/>
              </a:lnSpc>
            </a:pPr>
            <a:r>
              <a:rPr lang="en-US" sz="3000" b="1">
                <a:solidFill>
                  <a:schemeClr val="bg1"/>
                </a:solidFill>
                <a:sym typeface="Wingdings" pitchFamily="2" charset="2"/>
              </a:rPr>
              <a:t>Sensory adaptation/habituation</a:t>
            </a:r>
            <a:r>
              <a:rPr lang="en-US" sz="3000">
                <a:solidFill>
                  <a:schemeClr val="bg1"/>
                </a:solidFill>
                <a:sym typeface="Wingdings" pitchFamily="2" charset="2"/>
              </a:rPr>
              <a:t> </a:t>
            </a:r>
            <a:r>
              <a:rPr lang="en-US" sz="3000" b="1">
                <a:solidFill>
                  <a:schemeClr val="bg1"/>
                </a:solidFill>
                <a:sym typeface="Wingdings" pitchFamily="2" charset="2"/>
              </a:rPr>
              <a:t> </a:t>
            </a:r>
            <a:r>
              <a:rPr lang="en-US" sz="3000">
                <a:solidFill>
                  <a:schemeClr val="bg1"/>
                </a:solidFill>
                <a:sym typeface="Wingdings" pitchFamily="2" charset="2"/>
              </a:rPr>
              <a:t>diminished sensitivity to an unchanging stimulus</a:t>
            </a:r>
            <a:endParaRPr lang="en-US" sz="3000">
              <a:solidFill>
                <a:schemeClr val="bg1"/>
              </a:solidFill>
              <a:cs typeface="Arial" charset="0"/>
              <a:sym typeface="Wingdings" pitchFamily="2" charset="2"/>
            </a:endParaRPr>
          </a:p>
          <a:p>
            <a:pPr>
              <a:lnSpc>
                <a:spcPct val="90000"/>
              </a:lnSpc>
              <a:buFontTx/>
              <a:buNone/>
            </a:pPr>
            <a:endParaRPr lang="en-US" sz="3000">
              <a:solidFill>
                <a:schemeClr val="bg1"/>
              </a:solidFill>
              <a:sym typeface="Wingdings" pitchFamily="2" charset="2"/>
            </a:endParaRPr>
          </a:p>
          <a:p>
            <a:pPr>
              <a:lnSpc>
                <a:spcPct val="90000"/>
              </a:lnSpc>
            </a:pPr>
            <a:endParaRPr lang="en-US" sz="2800">
              <a:solidFill>
                <a:schemeClr val="bg1"/>
              </a:solidFill>
            </a:endParaRPr>
          </a:p>
        </p:txBody>
      </p:sp>
      <p:sp>
        <p:nvSpPr>
          <p:cNvPr id="152578" name="Rectangle 2"/>
          <p:cNvSpPr>
            <a:spLocks noGrp="1" noChangeArrowheads="1"/>
          </p:cNvSpPr>
          <p:nvPr>
            <p:ph type="title"/>
          </p:nvPr>
        </p:nvSpPr>
        <p:spPr>
          <a:xfrm>
            <a:off x="914400" y="0"/>
            <a:ext cx="2073348" cy="1979466"/>
          </a:xfrm>
        </p:spPr>
        <p:txBody>
          <a:bodyPr>
            <a:normAutofit/>
          </a:bodyPr>
          <a:lstStyle/>
          <a:p>
            <a:r>
              <a:rPr lang="en-US" dirty="0">
                <a:solidFill>
                  <a:schemeClr val="bg1"/>
                </a:solidFill>
              </a:rPr>
              <a:t>The psychophysics of sensation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sz="quarter" idx="13"/>
          </p:nvPr>
        </p:nvSpPr>
        <p:spPr>
          <a:xfrm>
            <a:off x="228600" y="1447800"/>
            <a:ext cx="4724400" cy="5181600"/>
          </a:xfrm>
        </p:spPr>
        <p:txBody>
          <a:bodyPr>
            <a:normAutofit/>
          </a:bodyPr>
          <a:lstStyle/>
          <a:p>
            <a:pPr>
              <a:lnSpc>
                <a:spcPct val="80000"/>
              </a:lnSpc>
            </a:pPr>
            <a:r>
              <a:rPr lang="en-US" sz="3000">
                <a:solidFill>
                  <a:schemeClr val="bg1"/>
                </a:solidFill>
              </a:rPr>
              <a:t>Vision – electromagnetic</a:t>
            </a:r>
          </a:p>
          <a:p>
            <a:pPr lvl="1">
              <a:lnSpc>
                <a:spcPct val="80000"/>
              </a:lnSpc>
            </a:pPr>
            <a:r>
              <a:rPr lang="en-US" sz="2600">
                <a:solidFill>
                  <a:schemeClr val="bg1"/>
                </a:solidFill>
              </a:rPr>
              <a:t>Occipital lobe</a:t>
            </a:r>
          </a:p>
          <a:p>
            <a:pPr>
              <a:lnSpc>
                <a:spcPct val="80000"/>
              </a:lnSpc>
            </a:pPr>
            <a:r>
              <a:rPr lang="en-US" sz="3000">
                <a:solidFill>
                  <a:schemeClr val="bg1"/>
                </a:solidFill>
              </a:rPr>
              <a:t>Hearing – mechanical</a:t>
            </a:r>
          </a:p>
          <a:p>
            <a:pPr lvl="1">
              <a:lnSpc>
                <a:spcPct val="80000"/>
              </a:lnSpc>
            </a:pPr>
            <a:r>
              <a:rPr lang="en-US" sz="2600">
                <a:solidFill>
                  <a:schemeClr val="bg1"/>
                </a:solidFill>
              </a:rPr>
              <a:t>Temporal lobe</a:t>
            </a:r>
          </a:p>
          <a:p>
            <a:pPr>
              <a:lnSpc>
                <a:spcPct val="80000"/>
              </a:lnSpc>
            </a:pPr>
            <a:r>
              <a:rPr lang="en-US" sz="3000">
                <a:solidFill>
                  <a:schemeClr val="bg1"/>
                </a:solidFill>
              </a:rPr>
              <a:t>Touch – mechanical</a:t>
            </a:r>
          </a:p>
          <a:p>
            <a:pPr lvl="1">
              <a:lnSpc>
                <a:spcPct val="80000"/>
              </a:lnSpc>
            </a:pPr>
            <a:r>
              <a:rPr lang="en-US" sz="2500">
                <a:solidFill>
                  <a:schemeClr val="bg1"/>
                </a:solidFill>
              </a:rPr>
              <a:t>Sensory cortex</a:t>
            </a:r>
          </a:p>
          <a:p>
            <a:pPr>
              <a:lnSpc>
                <a:spcPct val="80000"/>
              </a:lnSpc>
            </a:pPr>
            <a:r>
              <a:rPr lang="en-US" sz="3000">
                <a:solidFill>
                  <a:schemeClr val="bg1"/>
                </a:solidFill>
              </a:rPr>
              <a:t>Taste – chemical</a:t>
            </a:r>
          </a:p>
          <a:p>
            <a:pPr lvl="1">
              <a:lnSpc>
                <a:spcPct val="80000"/>
              </a:lnSpc>
            </a:pPr>
            <a:r>
              <a:rPr lang="en-US" sz="2500">
                <a:solidFill>
                  <a:schemeClr val="bg1"/>
                </a:solidFill>
              </a:rPr>
              <a:t>Gustatory insular cortex </a:t>
            </a:r>
          </a:p>
          <a:p>
            <a:pPr>
              <a:lnSpc>
                <a:spcPct val="80000"/>
              </a:lnSpc>
            </a:pPr>
            <a:r>
              <a:rPr lang="en-US" sz="3000">
                <a:solidFill>
                  <a:schemeClr val="bg1"/>
                </a:solidFill>
              </a:rPr>
              <a:t>Smell – chemical</a:t>
            </a:r>
          </a:p>
          <a:p>
            <a:pPr lvl="1">
              <a:lnSpc>
                <a:spcPct val="80000"/>
              </a:lnSpc>
            </a:pPr>
            <a:r>
              <a:rPr lang="en-US" sz="2500">
                <a:solidFill>
                  <a:schemeClr val="bg1"/>
                </a:solidFill>
              </a:rPr>
              <a:t>Olfactory bulb</a:t>
            </a:r>
          </a:p>
          <a:p>
            <a:pPr lvl="1">
              <a:lnSpc>
                <a:spcPct val="80000"/>
              </a:lnSpc>
            </a:pPr>
            <a:r>
              <a:rPr lang="en-US" sz="2500">
                <a:solidFill>
                  <a:schemeClr val="bg1"/>
                </a:solidFill>
              </a:rPr>
              <a:t>Orbitofrontal cortex</a:t>
            </a:r>
          </a:p>
          <a:p>
            <a:pPr lvl="1">
              <a:lnSpc>
                <a:spcPct val="80000"/>
              </a:lnSpc>
            </a:pPr>
            <a:r>
              <a:rPr lang="en-US" sz="2500">
                <a:solidFill>
                  <a:schemeClr val="bg1"/>
                </a:solidFill>
              </a:rPr>
              <a:t>Vomeronasal organ?</a:t>
            </a:r>
          </a:p>
          <a:p>
            <a:pPr>
              <a:lnSpc>
                <a:spcPct val="80000"/>
              </a:lnSpc>
            </a:pPr>
            <a:endParaRPr lang="en-US" sz="2800"/>
          </a:p>
        </p:txBody>
      </p:sp>
      <p:sp>
        <p:nvSpPr>
          <p:cNvPr id="153602" name="Rectangle 2"/>
          <p:cNvSpPr>
            <a:spLocks noGrp="1" noChangeArrowheads="1"/>
          </p:cNvSpPr>
          <p:nvPr>
            <p:ph type="title"/>
          </p:nvPr>
        </p:nvSpPr>
        <p:spPr>
          <a:xfrm>
            <a:off x="914400" y="0"/>
            <a:ext cx="2073348" cy="1979466"/>
          </a:xfrm>
        </p:spPr>
        <p:txBody>
          <a:bodyPr/>
          <a:lstStyle/>
          <a:p>
            <a:r>
              <a:rPr lang="en-US" dirty="0">
                <a:solidFill>
                  <a:schemeClr val="bg1"/>
                </a:solidFill>
              </a:rPr>
              <a:t>The five major senses</a:t>
            </a:r>
          </a:p>
        </p:txBody>
      </p:sp>
      <p:pic>
        <p:nvPicPr>
          <p:cNvPr id="153604" name="Picture 4" descr="Fig0517"/>
          <p:cNvPicPr>
            <a:picLocks noChangeAspect="1" noChangeArrowheads="1"/>
          </p:cNvPicPr>
          <p:nvPr/>
        </p:nvPicPr>
        <p:blipFill>
          <a:blip r:embed="rId2" cstate="print"/>
          <a:srcRect/>
          <a:stretch>
            <a:fillRect/>
          </a:stretch>
        </p:blipFill>
        <p:spPr bwMode="auto">
          <a:xfrm>
            <a:off x="4572000" y="2286000"/>
            <a:ext cx="4419600" cy="33147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sz="quarter" idx="13"/>
          </p:nvPr>
        </p:nvSpPr>
        <p:spPr>
          <a:xfrm>
            <a:off x="457200" y="2209800"/>
            <a:ext cx="8229600" cy="4373563"/>
          </a:xfrm>
        </p:spPr>
        <p:txBody>
          <a:bodyPr>
            <a:normAutofit/>
          </a:bodyPr>
          <a:lstStyle/>
          <a:p>
            <a:pPr>
              <a:lnSpc>
                <a:spcPct val="90000"/>
              </a:lnSpc>
            </a:pPr>
            <a:r>
              <a:rPr lang="en-US" sz="2800">
                <a:solidFill>
                  <a:schemeClr val="bg1"/>
                </a:solidFill>
              </a:rPr>
              <a:t>Vestibular </a:t>
            </a:r>
            <a:r>
              <a:rPr lang="en-US" sz="3000">
                <a:solidFill>
                  <a:schemeClr val="bg1"/>
                </a:solidFill>
                <a:sym typeface="Wingdings" pitchFamily="2" charset="2"/>
              </a:rPr>
              <a:t> balance and motion</a:t>
            </a:r>
          </a:p>
          <a:p>
            <a:pPr lvl="1">
              <a:lnSpc>
                <a:spcPct val="90000"/>
              </a:lnSpc>
            </a:pPr>
            <a:r>
              <a:rPr lang="en-US" sz="2400">
                <a:solidFill>
                  <a:schemeClr val="bg1"/>
                </a:solidFill>
              </a:rPr>
              <a:t>Inner ear</a:t>
            </a:r>
          </a:p>
          <a:p>
            <a:pPr>
              <a:lnSpc>
                <a:spcPct val="90000"/>
              </a:lnSpc>
            </a:pPr>
            <a:r>
              <a:rPr lang="en-US" sz="2800">
                <a:solidFill>
                  <a:schemeClr val="bg1"/>
                </a:solidFill>
              </a:rPr>
              <a:t>Proprioceptive </a:t>
            </a:r>
            <a:r>
              <a:rPr lang="en-US" sz="3000">
                <a:solidFill>
                  <a:schemeClr val="bg1"/>
                </a:solidFill>
                <a:sym typeface="Wingdings" pitchFamily="2" charset="2"/>
              </a:rPr>
              <a:t> relative position of body parts</a:t>
            </a:r>
          </a:p>
          <a:p>
            <a:pPr lvl="1">
              <a:lnSpc>
                <a:spcPct val="90000"/>
              </a:lnSpc>
            </a:pPr>
            <a:r>
              <a:rPr lang="en-US" sz="2400">
                <a:solidFill>
                  <a:schemeClr val="bg1"/>
                </a:solidFill>
              </a:rPr>
              <a:t>Parietal lobe</a:t>
            </a:r>
          </a:p>
          <a:p>
            <a:pPr>
              <a:lnSpc>
                <a:spcPct val="90000"/>
              </a:lnSpc>
            </a:pPr>
            <a:r>
              <a:rPr lang="en-US" sz="2800">
                <a:solidFill>
                  <a:schemeClr val="bg1"/>
                </a:solidFill>
              </a:rPr>
              <a:t>Temperature </a:t>
            </a:r>
            <a:r>
              <a:rPr lang="en-US" sz="3000">
                <a:solidFill>
                  <a:schemeClr val="bg1"/>
                </a:solidFill>
                <a:sym typeface="Wingdings" pitchFamily="2" charset="2"/>
              </a:rPr>
              <a:t> heat</a:t>
            </a:r>
          </a:p>
          <a:p>
            <a:pPr lvl="1">
              <a:lnSpc>
                <a:spcPct val="90000"/>
              </a:lnSpc>
            </a:pPr>
            <a:r>
              <a:rPr lang="en-US" sz="2400">
                <a:solidFill>
                  <a:schemeClr val="bg1"/>
                </a:solidFill>
              </a:rPr>
              <a:t>Thermoreceptors throughout the body, sensory cortex</a:t>
            </a:r>
          </a:p>
          <a:p>
            <a:pPr>
              <a:lnSpc>
                <a:spcPct val="90000"/>
              </a:lnSpc>
            </a:pPr>
            <a:r>
              <a:rPr lang="en-US" sz="2800">
                <a:solidFill>
                  <a:schemeClr val="bg1"/>
                </a:solidFill>
              </a:rPr>
              <a:t>Nociception </a:t>
            </a:r>
            <a:r>
              <a:rPr lang="en-US" sz="3000">
                <a:solidFill>
                  <a:schemeClr val="bg1"/>
                </a:solidFill>
                <a:sym typeface="Wingdings" pitchFamily="2" charset="2"/>
              </a:rPr>
              <a:t> pain</a:t>
            </a:r>
          </a:p>
          <a:p>
            <a:pPr lvl="1">
              <a:lnSpc>
                <a:spcPct val="90000"/>
              </a:lnSpc>
            </a:pPr>
            <a:r>
              <a:rPr lang="en-US" sz="2600">
                <a:solidFill>
                  <a:schemeClr val="bg1"/>
                </a:solidFill>
                <a:sym typeface="Wingdings" pitchFamily="2" charset="2"/>
              </a:rPr>
              <a:t>Nociceptors throughout the body, sensory cortex</a:t>
            </a:r>
          </a:p>
        </p:txBody>
      </p:sp>
      <p:sp>
        <p:nvSpPr>
          <p:cNvPr id="154626" name="Rectangle 2"/>
          <p:cNvSpPr>
            <a:spLocks noGrp="1" noChangeArrowheads="1"/>
          </p:cNvSpPr>
          <p:nvPr>
            <p:ph type="title"/>
          </p:nvPr>
        </p:nvSpPr>
        <p:spPr>
          <a:xfrm>
            <a:off x="0" y="0"/>
            <a:ext cx="2073348" cy="1979466"/>
          </a:xfrm>
        </p:spPr>
        <p:txBody>
          <a:bodyPr>
            <a:normAutofit fontScale="90000"/>
          </a:bodyPr>
          <a:lstStyle/>
          <a:p>
            <a:r>
              <a:rPr lang="en-US" sz="5800" dirty="0">
                <a:solidFill>
                  <a:schemeClr val="bg1"/>
                </a:solidFill>
              </a:rPr>
              <a:t>The sixth sense</a:t>
            </a:r>
          </a:p>
        </p:txBody>
      </p:sp>
      <p:sp>
        <p:nvSpPr>
          <p:cNvPr id="154628" name="Rectangle 4"/>
          <p:cNvSpPr>
            <a:spLocks noChangeArrowheads="1"/>
          </p:cNvSpPr>
          <p:nvPr/>
        </p:nvSpPr>
        <p:spPr bwMode="auto">
          <a:xfrm>
            <a:off x="609600" y="838200"/>
            <a:ext cx="8229600" cy="1143000"/>
          </a:xfrm>
          <a:prstGeom prst="rect">
            <a:avLst/>
          </a:prstGeom>
          <a:noFill/>
          <a:ln w="9525">
            <a:noFill/>
            <a:miter lim="800000"/>
            <a:headEnd/>
            <a:tailEnd/>
          </a:ln>
          <a:effectLst/>
        </p:spPr>
        <p:txBody>
          <a:bodyPr anchor="ctr"/>
          <a:lstStyle/>
          <a:p>
            <a:pPr algn="ctr"/>
            <a:r>
              <a:rPr lang="en-US" sz="2800">
                <a:solidFill>
                  <a:schemeClr val="bg1"/>
                </a:solidFill>
              </a:rPr>
              <a:t>And the seventh…and eighth…and ninth…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r>
              <a:rPr lang="en-US" sz="4000">
                <a:solidFill>
                  <a:schemeClr val="bg1"/>
                </a:solidFill>
              </a:rPr>
              <a:t>Thresholds of the five major senses</a:t>
            </a:r>
          </a:p>
        </p:txBody>
      </p:sp>
      <p:pic>
        <p:nvPicPr>
          <p:cNvPr id="155652" name="Picture 4" descr="table5"/>
          <p:cNvPicPr>
            <a:picLocks noChangeAspect="1" noChangeArrowheads="1"/>
          </p:cNvPicPr>
          <p:nvPr/>
        </p:nvPicPr>
        <p:blipFill>
          <a:blip r:embed="rId2" cstate="print"/>
          <a:srcRect/>
          <a:stretch>
            <a:fillRect/>
          </a:stretch>
        </p:blipFill>
        <p:spPr bwMode="auto">
          <a:xfrm>
            <a:off x="228600" y="2057400"/>
            <a:ext cx="8763000" cy="353853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9" name="Rectangle 7"/>
          <p:cNvSpPr>
            <a:spLocks noGrp="1" noChangeArrowheads="1"/>
          </p:cNvSpPr>
          <p:nvPr>
            <p:ph sz="quarter" idx="13"/>
          </p:nvPr>
        </p:nvSpPr>
        <p:spPr>
          <a:xfrm>
            <a:off x="304800" y="1752600"/>
            <a:ext cx="2819400" cy="1828800"/>
          </a:xfrm>
          <a:noFill/>
          <a:ln/>
        </p:spPr>
        <p:txBody>
          <a:bodyPr>
            <a:normAutofit/>
          </a:bodyPr>
          <a:lstStyle/>
          <a:p>
            <a:pPr marL="0" indent="0">
              <a:buFontTx/>
              <a:buNone/>
            </a:pPr>
            <a:r>
              <a:rPr lang="en-US" sz="2800">
                <a:solidFill>
                  <a:schemeClr val="bg1"/>
                </a:solidFill>
              </a:rPr>
              <a:t>The retina at the back of the eye is actually part of the brain!</a:t>
            </a:r>
          </a:p>
          <a:p>
            <a:pPr marL="0" indent="0"/>
            <a:endParaRPr lang="en-US" sz="2800">
              <a:solidFill>
                <a:schemeClr val="bg1"/>
              </a:solidFill>
              <a:sym typeface="Wingdings" pitchFamily="2" charset="2"/>
            </a:endParaRPr>
          </a:p>
        </p:txBody>
      </p:sp>
      <p:sp>
        <p:nvSpPr>
          <p:cNvPr id="156674" name="Rectangle 2"/>
          <p:cNvSpPr>
            <a:spLocks noGrp="1" noChangeArrowheads="1"/>
          </p:cNvSpPr>
          <p:nvPr>
            <p:ph type="title"/>
          </p:nvPr>
        </p:nvSpPr>
        <p:spPr/>
        <p:txBody>
          <a:bodyPr/>
          <a:lstStyle/>
          <a:p>
            <a:r>
              <a:rPr lang="en-US">
                <a:solidFill>
                  <a:schemeClr val="bg1"/>
                </a:solidFill>
              </a:rPr>
              <a:t>The Retina</a:t>
            </a:r>
          </a:p>
        </p:txBody>
      </p:sp>
      <p:pic>
        <p:nvPicPr>
          <p:cNvPr id="156676" name="Picture 4" descr="05"/>
          <p:cNvPicPr>
            <a:picLocks noChangeAspect="1" noChangeArrowheads="1"/>
          </p:cNvPicPr>
          <p:nvPr/>
        </p:nvPicPr>
        <p:blipFill>
          <a:blip r:embed="rId2" cstate="print"/>
          <a:srcRect/>
          <a:stretch>
            <a:fillRect/>
          </a:stretch>
        </p:blipFill>
        <p:spPr bwMode="auto">
          <a:xfrm>
            <a:off x="3276600" y="1981200"/>
            <a:ext cx="5638800" cy="4375150"/>
          </a:xfrm>
          <a:prstGeom prst="rect">
            <a:avLst/>
          </a:prstGeom>
          <a:noFill/>
        </p:spPr>
      </p:pic>
      <p:pic>
        <p:nvPicPr>
          <p:cNvPr id="156677" name="Picture 5" descr="Mittman"/>
          <p:cNvPicPr>
            <a:picLocks noChangeAspect="1" noChangeArrowheads="1"/>
          </p:cNvPicPr>
          <p:nvPr/>
        </p:nvPicPr>
        <p:blipFill>
          <a:blip r:embed="rId3" cstate="print"/>
          <a:srcRect/>
          <a:stretch>
            <a:fillRect/>
          </a:stretch>
        </p:blipFill>
        <p:spPr bwMode="auto">
          <a:xfrm>
            <a:off x="457200" y="3657600"/>
            <a:ext cx="2286000" cy="1447800"/>
          </a:xfrm>
          <a:prstGeom prst="rect">
            <a:avLst/>
          </a:prstGeom>
          <a:noFill/>
        </p:spPr>
      </p:pic>
      <p:sp>
        <p:nvSpPr>
          <p:cNvPr id="156680" name="Rectangle 8"/>
          <p:cNvSpPr>
            <a:spLocks noChangeArrowheads="1"/>
          </p:cNvSpPr>
          <p:nvPr/>
        </p:nvSpPr>
        <p:spPr bwMode="auto">
          <a:xfrm>
            <a:off x="304800" y="5181600"/>
            <a:ext cx="2743200" cy="1371600"/>
          </a:xfrm>
          <a:prstGeom prst="rect">
            <a:avLst/>
          </a:prstGeom>
          <a:noFill/>
          <a:ln w="9525">
            <a:noFill/>
            <a:miter lim="800000"/>
            <a:headEnd/>
            <a:tailEnd/>
          </a:ln>
          <a:effectLst/>
        </p:spPr>
        <p:txBody>
          <a:bodyPr/>
          <a:lstStyle/>
          <a:p>
            <a:pPr>
              <a:lnSpc>
                <a:spcPct val="90000"/>
              </a:lnSpc>
              <a:spcBef>
                <a:spcPct val="20000"/>
              </a:spcBef>
            </a:pPr>
            <a:r>
              <a:rPr lang="en-US" sz="2800">
                <a:solidFill>
                  <a:schemeClr val="bg1"/>
                </a:solidFill>
              </a:rPr>
              <a:t>Rods – brightness</a:t>
            </a:r>
          </a:p>
          <a:p>
            <a:pPr>
              <a:lnSpc>
                <a:spcPct val="90000"/>
              </a:lnSpc>
              <a:spcBef>
                <a:spcPct val="20000"/>
              </a:spcBef>
            </a:pPr>
            <a:r>
              <a:rPr lang="en-US" sz="2800">
                <a:solidFill>
                  <a:schemeClr val="bg1"/>
                </a:solidFill>
              </a:rPr>
              <a:t>Cones – color</a:t>
            </a:r>
          </a:p>
          <a:p>
            <a:pPr>
              <a:lnSpc>
                <a:spcPct val="90000"/>
              </a:lnSpc>
              <a:spcBef>
                <a:spcPct val="20000"/>
              </a:spcBef>
              <a:buFontTx/>
              <a:buChar char="•"/>
            </a:pPr>
            <a:endParaRPr lang="en-US" sz="2800">
              <a:solidFill>
                <a:schemeClr val="bg1"/>
              </a:solidFill>
              <a:sym typeface="Wingdings" pitchFamily="2" charset="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00400" y="457200"/>
            <a:ext cx="2819400" cy="457200"/>
          </a:xfrm>
          <a:prstGeom prst="rect">
            <a:avLst/>
          </a:prstGeom>
          <a:noFill/>
          <a:ln w="9525">
            <a:noFill/>
            <a:miter lim="800000"/>
            <a:headEnd/>
            <a:tailEnd/>
          </a:ln>
          <a:effectLst/>
        </p:spPr>
        <p:txBody>
          <a:bodyPr>
            <a:spAutoFit/>
          </a:bodyPr>
          <a:lstStyle/>
          <a:p>
            <a:pPr>
              <a:spcBef>
                <a:spcPct val="50000"/>
              </a:spcBef>
            </a:pPr>
            <a:r>
              <a:rPr lang="en-US" u="sng"/>
              <a:t>Further Investigation</a:t>
            </a:r>
            <a:endParaRPr lang="en-US"/>
          </a:p>
        </p:txBody>
      </p:sp>
      <p:sp>
        <p:nvSpPr>
          <p:cNvPr id="17411" name="Text Box 3"/>
          <p:cNvSpPr txBox="1">
            <a:spLocks noChangeArrowheads="1"/>
          </p:cNvSpPr>
          <p:nvPr/>
        </p:nvSpPr>
        <p:spPr bwMode="auto">
          <a:xfrm>
            <a:off x="533400" y="914400"/>
            <a:ext cx="8153400" cy="2105025"/>
          </a:xfrm>
          <a:prstGeom prst="rect">
            <a:avLst/>
          </a:prstGeom>
          <a:noFill/>
          <a:ln w="9525">
            <a:noFill/>
            <a:miter lim="800000"/>
            <a:headEnd/>
            <a:tailEnd/>
          </a:ln>
          <a:effectLst/>
        </p:spPr>
        <p:txBody>
          <a:bodyPr>
            <a:spAutoFit/>
          </a:bodyPr>
          <a:lstStyle/>
          <a:p>
            <a:pPr>
              <a:spcBef>
                <a:spcPct val="50000"/>
              </a:spcBef>
            </a:pPr>
            <a:r>
              <a:rPr lang="en-US"/>
              <a:t>Phineas Gage:  </a:t>
            </a:r>
            <a:r>
              <a:rPr lang="en-US" sz="1800"/>
              <a:t>Phineas Gage was a railroad worker in the 19th century living in Cavendish, Vermont.  One of his jobs was to set off explosive charges in large rock in order to break them into smaller pieces.  On one of these instances, the detonation occurred prior to his expectations, resulting in a 42 inch long, 1.2 inch wide, metal rod to be blown right up through his skull and out the top.  The rod entered his skull below his left cheek bone and exited after passing through the anterior frontal lobe of his brain.</a:t>
            </a:r>
          </a:p>
        </p:txBody>
      </p:sp>
      <p:pic>
        <p:nvPicPr>
          <p:cNvPr id="17412" name="Picture 4"/>
          <p:cNvPicPr>
            <a:picLocks noChangeAspect="1" noChangeArrowheads="1"/>
          </p:cNvPicPr>
          <p:nvPr/>
        </p:nvPicPr>
        <p:blipFill>
          <a:blip r:embed="rId2" cstate="print"/>
          <a:srcRect/>
          <a:stretch>
            <a:fillRect/>
          </a:stretch>
        </p:blipFill>
        <p:spPr bwMode="auto">
          <a:xfrm>
            <a:off x="1752600" y="3048000"/>
            <a:ext cx="5638800" cy="3417888"/>
          </a:xfrm>
          <a:prstGeom prst="rect">
            <a:avLst/>
          </a:prstGeom>
          <a:noFill/>
        </p:spPr>
      </p:pic>
      <p:sp>
        <p:nvSpPr>
          <p:cNvPr id="17413" name="AutoShape 5">
            <a:hlinkClick r:id="rId3" action="ppaction://hlinksldjump" highlightClick="1"/>
          </p:cNvPr>
          <p:cNvSpPr>
            <a:spLocks noChangeArrowheads="1"/>
          </p:cNvSpPr>
          <p:nvPr/>
        </p:nvSpPr>
        <p:spPr bwMode="auto">
          <a:xfrm>
            <a:off x="8229600" y="6172200"/>
            <a:ext cx="685800" cy="533400"/>
          </a:xfrm>
          <a:prstGeom prst="actionButtonBlank">
            <a:avLst/>
          </a:prstGeom>
          <a:solidFill>
            <a:srgbClr val="AEAEAE"/>
          </a:solidFill>
          <a:ln w="9525">
            <a:solidFill>
              <a:schemeClr val="tx1"/>
            </a:solidFill>
            <a:miter lim="800000"/>
            <a:headEnd/>
            <a:tailEnd/>
          </a:ln>
          <a:effectLst/>
        </p:spPr>
        <p:txBody>
          <a:bodyPr wrap="none" anchor="ctr"/>
          <a:lstStyle/>
          <a:p>
            <a:pPr algn="ctr"/>
            <a:r>
              <a:rPr lang="en-US" sz="1400">
                <a:solidFill>
                  <a:srgbClr val="BA0000"/>
                </a:solidFill>
              </a:rPr>
              <a:t>Frontal</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sz="quarter" idx="13"/>
          </p:nvPr>
        </p:nvSpPr>
        <p:spPr>
          <a:xfrm>
            <a:off x="304800" y="5638800"/>
            <a:ext cx="8686800" cy="760413"/>
          </a:xfrm>
        </p:spPr>
        <p:txBody>
          <a:bodyPr>
            <a:normAutofit/>
          </a:bodyPr>
          <a:lstStyle/>
          <a:p>
            <a:pPr>
              <a:buFontTx/>
              <a:buNone/>
            </a:pPr>
            <a:r>
              <a:rPr lang="en-US" sz="2800" b="1">
                <a:solidFill>
                  <a:schemeClr val="bg1"/>
                </a:solidFill>
              </a:rPr>
              <a:t>Reptilian </a:t>
            </a:r>
            <a:r>
              <a:rPr lang="en-US" sz="2800" b="1">
                <a:solidFill>
                  <a:schemeClr val="bg1"/>
                </a:solidFill>
                <a:sym typeface="Wingdings" pitchFamily="2" charset="2"/>
              </a:rPr>
              <a:t> Paleomammalian  Neomammalian</a:t>
            </a:r>
            <a:endParaRPr lang="en-US" sz="2800" b="1">
              <a:solidFill>
                <a:schemeClr val="bg1"/>
              </a:solidFill>
            </a:endParaRPr>
          </a:p>
        </p:txBody>
      </p:sp>
      <p:sp>
        <p:nvSpPr>
          <p:cNvPr id="11266" name="Rectangle 2"/>
          <p:cNvSpPr>
            <a:spLocks noGrp="1" noChangeArrowheads="1"/>
          </p:cNvSpPr>
          <p:nvPr>
            <p:ph type="title"/>
          </p:nvPr>
        </p:nvSpPr>
        <p:spPr>
          <a:xfrm>
            <a:off x="914400" y="304800"/>
            <a:ext cx="7543800" cy="1143000"/>
          </a:xfrm>
        </p:spPr>
        <p:txBody>
          <a:bodyPr>
            <a:normAutofit fontScale="90000"/>
          </a:bodyPr>
          <a:lstStyle/>
          <a:p>
            <a:r>
              <a:rPr lang="en-US" sz="4800">
                <a:solidFill>
                  <a:schemeClr val="bg1"/>
                </a:solidFill>
              </a:rPr>
              <a:t>Evolution of the Brain</a:t>
            </a:r>
          </a:p>
        </p:txBody>
      </p:sp>
      <p:pic>
        <p:nvPicPr>
          <p:cNvPr id="11268" name="Picture 4" descr="brainmammals"/>
          <p:cNvPicPr>
            <a:picLocks noChangeAspect="1" noChangeArrowheads="1"/>
          </p:cNvPicPr>
          <p:nvPr/>
        </p:nvPicPr>
        <p:blipFill>
          <a:blip r:embed="rId3" cstate="print"/>
          <a:srcRect t="10980"/>
          <a:stretch>
            <a:fillRect/>
          </a:stretch>
        </p:blipFill>
        <p:spPr bwMode="auto">
          <a:xfrm>
            <a:off x="0" y="1454150"/>
            <a:ext cx="9372600" cy="407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381000"/>
            <a:ext cx="8153400" cy="1465263"/>
          </a:xfrm>
          <a:prstGeom prst="rect">
            <a:avLst/>
          </a:prstGeom>
          <a:noFill/>
          <a:ln w="9525">
            <a:noFill/>
            <a:miter lim="800000"/>
            <a:headEnd/>
            <a:tailEnd/>
          </a:ln>
          <a:effectLst/>
        </p:spPr>
        <p:txBody>
          <a:bodyPr>
            <a:spAutoFit/>
          </a:bodyPr>
          <a:lstStyle/>
          <a:p>
            <a:pPr>
              <a:spcBef>
                <a:spcPct val="50000"/>
              </a:spcBef>
            </a:pPr>
            <a:r>
              <a:rPr lang="en-US" sz="1800"/>
              <a:t>Remarkably,  Gage never lost consciousness, or quickly regained it (there is still some debate), suffered little to no pain, and was awake and alert when he reached a doctor approximately 45 minutes later.  He had a normal pulse and normal vision, and following a short period of rest, returned to work several days later.  However, he was not unaffected by this accident.</a:t>
            </a:r>
          </a:p>
        </p:txBody>
      </p:sp>
      <p:pic>
        <p:nvPicPr>
          <p:cNvPr id="18439" name="Picture 7"/>
          <p:cNvPicPr>
            <a:picLocks noChangeAspect="1" noChangeArrowheads="1"/>
          </p:cNvPicPr>
          <p:nvPr/>
        </p:nvPicPr>
        <p:blipFill>
          <a:blip r:embed="rId2" cstate="print"/>
          <a:srcRect/>
          <a:stretch>
            <a:fillRect/>
          </a:stretch>
        </p:blipFill>
        <p:spPr bwMode="auto">
          <a:xfrm>
            <a:off x="3200400" y="1981200"/>
            <a:ext cx="2819400" cy="3733800"/>
          </a:xfrm>
          <a:prstGeom prst="rect">
            <a:avLst/>
          </a:prstGeom>
          <a:noFill/>
        </p:spPr>
      </p:pic>
      <p:sp>
        <p:nvSpPr>
          <p:cNvPr id="18440" name="Rectangle 8"/>
          <p:cNvSpPr>
            <a:spLocks noChangeArrowheads="1"/>
          </p:cNvSpPr>
          <p:nvPr/>
        </p:nvSpPr>
        <p:spPr bwMode="auto">
          <a:xfrm>
            <a:off x="2568575" y="6110288"/>
            <a:ext cx="184150" cy="457200"/>
          </a:xfrm>
          <a:prstGeom prst="rect">
            <a:avLst/>
          </a:prstGeom>
          <a:noFill/>
          <a:ln w="9525">
            <a:noFill/>
            <a:miter lim="800000"/>
            <a:headEnd/>
            <a:tailEnd/>
          </a:ln>
          <a:effectLst/>
        </p:spPr>
        <p:txBody>
          <a:bodyPr wrap="none">
            <a:spAutoFit/>
          </a:bodyPr>
          <a:lstStyle/>
          <a:p>
            <a:endParaRPr lang="en-US"/>
          </a:p>
        </p:txBody>
      </p:sp>
      <p:sp>
        <p:nvSpPr>
          <p:cNvPr id="18441" name="Text Box 9"/>
          <p:cNvSpPr txBox="1">
            <a:spLocks noChangeArrowheads="1"/>
          </p:cNvSpPr>
          <p:nvPr/>
        </p:nvSpPr>
        <p:spPr bwMode="auto">
          <a:xfrm>
            <a:off x="304800" y="5943600"/>
            <a:ext cx="7315200" cy="366713"/>
          </a:xfrm>
          <a:prstGeom prst="rect">
            <a:avLst/>
          </a:prstGeom>
          <a:noFill/>
          <a:ln w="9525">
            <a:noFill/>
            <a:miter lim="800000"/>
            <a:headEnd/>
            <a:tailEnd/>
          </a:ln>
          <a:effectLst/>
        </p:spPr>
        <p:txBody>
          <a:bodyPr>
            <a:spAutoFit/>
          </a:bodyPr>
          <a:lstStyle/>
          <a:p>
            <a:pPr>
              <a:spcBef>
                <a:spcPct val="50000"/>
              </a:spcBef>
            </a:pPr>
            <a:r>
              <a:rPr lang="en-US" sz="1800"/>
              <a:t>Learn more about Phineas Gage: </a:t>
            </a:r>
            <a:r>
              <a:rPr lang="en-US" sz="1800" u="sng">
                <a:solidFill>
                  <a:srgbClr val="0000FF"/>
                </a:solidFill>
                <a:hlinkClick r:id="rId3"/>
              </a:rPr>
              <a:t>http://en.wikipedia.org/wiki/Phineas_Gage</a:t>
            </a:r>
            <a:endParaRPr lang="en-US" sz="2000" u="sng">
              <a:solidFill>
                <a:srgbClr val="0000FF"/>
              </a:solidFill>
            </a:endParaRPr>
          </a:p>
        </p:txBody>
      </p:sp>
      <p:sp>
        <p:nvSpPr>
          <p:cNvPr id="18442" name="AutoShape 10">
            <a:hlinkClick r:id="rId4" action="ppaction://hlinksldjump" highlightClick="1"/>
          </p:cNvPr>
          <p:cNvSpPr>
            <a:spLocks noChangeArrowheads="1"/>
          </p:cNvSpPr>
          <p:nvPr/>
        </p:nvSpPr>
        <p:spPr bwMode="auto">
          <a:xfrm>
            <a:off x="8229600" y="6172200"/>
            <a:ext cx="685800" cy="533400"/>
          </a:xfrm>
          <a:prstGeom prst="actionButtonBlank">
            <a:avLst/>
          </a:prstGeom>
          <a:solidFill>
            <a:srgbClr val="AEAEAE"/>
          </a:solidFill>
          <a:ln w="9525">
            <a:solidFill>
              <a:schemeClr val="tx1"/>
            </a:solidFill>
            <a:miter lim="800000"/>
            <a:headEnd/>
            <a:tailEnd/>
          </a:ln>
          <a:effectLst/>
        </p:spPr>
        <p:txBody>
          <a:bodyPr wrap="none" anchor="ctr"/>
          <a:lstStyle/>
          <a:p>
            <a:pPr algn="ctr"/>
            <a:r>
              <a:rPr lang="en-US" sz="1400">
                <a:solidFill>
                  <a:srgbClr val="BA0000"/>
                </a:solidFill>
              </a:rPr>
              <a:t>Frontal</a:t>
            </a:r>
            <a:endParaRPr lang="en-US"/>
          </a:p>
        </p:txBody>
      </p:sp>
      <p:sp>
        <p:nvSpPr>
          <p:cNvPr id="18443" name="Rectangle 11"/>
          <p:cNvSpPr>
            <a:spLocks noChangeArrowheads="1"/>
          </p:cNvSpPr>
          <p:nvPr/>
        </p:nvSpPr>
        <p:spPr bwMode="auto">
          <a:xfrm>
            <a:off x="6096000" y="5486400"/>
            <a:ext cx="2346325" cy="244475"/>
          </a:xfrm>
          <a:prstGeom prst="rect">
            <a:avLst/>
          </a:prstGeom>
          <a:noFill/>
          <a:ln w="9525">
            <a:noFill/>
            <a:miter lim="800000"/>
            <a:headEnd/>
            <a:tailEnd/>
          </a:ln>
          <a:effectLst/>
        </p:spPr>
        <p:txBody>
          <a:bodyPr wrap="none">
            <a:spAutoFit/>
          </a:bodyPr>
          <a:lstStyle/>
          <a:p>
            <a:r>
              <a:rPr lang="en-US" sz="1000" u="sng">
                <a:solidFill>
                  <a:srgbClr val="2D2CA6"/>
                </a:solidFill>
                <a:hlinkClick r:id="rId5"/>
              </a:rPr>
              <a:t>http://www.sruweb.com/~walsh/gage5.jpg</a:t>
            </a:r>
            <a:endParaRPr lang="en-US" sz="1800" u="sng">
              <a:solidFill>
                <a:srgbClr val="2D2CA6"/>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304800"/>
            <a:ext cx="8153400" cy="1247775"/>
          </a:xfrm>
          <a:prstGeom prst="rect">
            <a:avLst/>
          </a:prstGeom>
          <a:noFill/>
          <a:ln w="9525">
            <a:noFill/>
            <a:miter lim="800000"/>
            <a:headEnd/>
            <a:tailEnd/>
          </a:ln>
          <a:effectLst/>
        </p:spPr>
        <p:txBody>
          <a:bodyPr>
            <a:spAutoFit/>
          </a:bodyPr>
          <a:lstStyle/>
          <a:p>
            <a:pPr>
              <a:spcBef>
                <a:spcPct val="50000"/>
              </a:spcBef>
            </a:pPr>
            <a:r>
              <a:rPr lang="en-US" sz="1900"/>
              <a:t>Q:</a:t>
            </a:r>
            <a:r>
              <a:rPr lang="en-US" sz="1900" b="1"/>
              <a:t>  Recalling what you have just learned regarding the frontal lobe, what possible problems or abnormalities may Gage have presented with subsequent to this type of injury </a:t>
            </a:r>
            <a:r>
              <a:rPr lang="en-US" sz="1900"/>
              <a:t>(remember the precise location of the rod through his brain)</a:t>
            </a:r>
            <a:r>
              <a:rPr lang="en-US" sz="1900" b="1"/>
              <a:t>?</a:t>
            </a:r>
          </a:p>
        </p:txBody>
      </p:sp>
      <p:sp>
        <p:nvSpPr>
          <p:cNvPr id="19459" name="Rectangle 3"/>
          <p:cNvSpPr>
            <a:spLocks noChangeArrowheads="1"/>
          </p:cNvSpPr>
          <p:nvPr/>
        </p:nvSpPr>
        <p:spPr bwMode="auto">
          <a:xfrm>
            <a:off x="1647825" y="4859338"/>
            <a:ext cx="184150" cy="457200"/>
          </a:xfrm>
          <a:prstGeom prst="rect">
            <a:avLst/>
          </a:prstGeom>
          <a:noFill/>
          <a:ln w="9525">
            <a:noFill/>
            <a:miter lim="800000"/>
            <a:headEnd/>
            <a:tailEnd/>
          </a:ln>
          <a:effectLst/>
        </p:spPr>
        <p:txBody>
          <a:bodyPr wrap="none">
            <a:spAutoFit/>
          </a:bodyPr>
          <a:lstStyle/>
          <a:p>
            <a:endParaRPr lang="en-US"/>
          </a:p>
        </p:txBody>
      </p:sp>
      <p:sp>
        <p:nvSpPr>
          <p:cNvPr id="19460" name="Text Box 4"/>
          <p:cNvSpPr txBox="1">
            <a:spLocks noChangeArrowheads="1"/>
          </p:cNvSpPr>
          <p:nvPr/>
        </p:nvSpPr>
        <p:spPr bwMode="auto">
          <a:xfrm>
            <a:off x="457200" y="1600200"/>
            <a:ext cx="8305800" cy="2114550"/>
          </a:xfrm>
          <a:prstGeom prst="rect">
            <a:avLst/>
          </a:prstGeom>
          <a:noFill/>
          <a:ln w="9525">
            <a:noFill/>
            <a:miter lim="800000"/>
            <a:headEnd/>
            <a:tailEnd/>
          </a:ln>
          <a:effectLst/>
        </p:spPr>
        <p:txBody>
          <a:bodyPr>
            <a:spAutoFit/>
          </a:bodyPr>
          <a:lstStyle/>
          <a:p>
            <a:pPr>
              <a:spcBef>
                <a:spcPct val="50000"/>
              </a:spcBef>
            </a:pPr>
            <a:r>
              <a:rPr lang="en-US" sz="1900">
                <a:solidFill>
                  <a:srgbClr val="555555"/>
                </a:solidFill>
              </a:rPr>
              <a:t>A:</a:t>
            </a:r>
            <a:r>
              <a:rPr lang="en-US" sz="1900" b="1">
                <a:solidFill>
                  <a:srgbClr val="555555"/>
                </a:solidFill>
              </a:rPr>
              <a:t>  Gage’s personality, reasoning, and capacity to understand and follow social norms had been diminished or destroyed. He illustrated little to no interest in hobbies or other involvements that at one time he cared for greatly.  ‘After the accident, Gage became a nasty, vulgar, irresponsible vagrant. His former employer, who regarded him as "the most efficient and capable foreman in their employ previous to his injury," refused to rehire him because he was so different.’</a:t>
            </a:r>
          </a:p>
        </p:txBody>
      </p:sp>
      <p:sp>
        <p:nvSpPr>
          <p:cNvPr id="19462" name="Text Box 6"/>
          <p:cNvSpPr txBox="1">
            <a:spLocks noChangeArrowheads="1"/>
          </p:cNvSpPr>
          <p:nvPr/>
        </p:nvSpPr>
        <p:spPr bwMode="auto">
          <a:xfrm>
            <a:off x="457200" y="3886200"/>
            <a:ext cx="8305800" cy="958850"/>
          </a:xfrm>
          <a:prstGeom prst="rect">
            <a:avLst/>
          </a:prstGeom>
          <a:noFill/>
          <a:ln w="9525">
            <a:noFill/>
            <a:miter lim="800000"/>
            <a:headEnd/>
            <a:tailEnd/>
          </a:ln>
          <a:effectLst/>
        </p:spPr>
        <p:txBody>
          <a:bodyPr>
            <a:spAutoFit/>
          </a:bodyPr>
          <a:lstStyle/>
          <a:p>
            <a:pPr>
              <a:spcBef>
                <a:spcPct val="50000"/>
              </a:spcBef>
            </a:pPr>
            <a:r>
              <a:rPr lang="en-US" sz="1900"/>
              <a:t>Q:  </a:t>
            </a:r>
            <a:r>
              <a:rPr lang="en-US" sz="1900" b="1"/>
              <a:t>It is suggested that Gage’s injury inspired the development of what at one time was a widely used medical procedure.  What might this procedure be, and how does it relate to Gage’s injury?</a:t>
            </a:r>
            <a:endParaRPr lang="en-US" sz="2000" b="1"/>
          </a:p>
        </p:txBody>
      </p:sp>
      <p:sp>
        <p:nvSpPr>
          <p:cNvPr id="19463" name="Text Box 7"/>
          <p:cNvSpPr txBox="1">
            <a:spLocks noChangeArrowheads="1"/>
          </p:cNvSpPr>
          <p:nvPr/>
        </p:nvSpPr>
        <p:spPr bwMode="auto">
          <a:xfrm>
            <a:off x="457200" y="4876800"/>
            <a:ext cx="8229600" cy="1536700"/>
          </a:xfrm>
          <a:prstGeom prst="rect">
            <a:avLst/>
          </a:prstGeom>
          <a:noFill/>
          <a:ln w="9525">
            <a:noFill/>
            <a:miter lim="800000"/>
            <a:headEnd/>
            <a:tailEnd/>
          </a:ln>
          <a:effectLst/>
        </p:spPr>
        <p:txBody>
          <a:bodyPr>
            <a:spAutoFit/>
          </a:bodyPr>
          <a:lstStyle/>
          <a:p>
            <a:pPr>
              <a:spcBef>
                <a:spcPct val="50000"/>
              </a:spcBef>
            </a:pPr>
            <a:r>
              <a:rPr lang="en-US" sz="1900">
                <a:solidFill>
                  <a:srgbClr val="474747"/>
                </a:solidFill>
              </a:rPr>
              <a:t>A:  </a:t>
            </a:r>
            <a:r>
              <a:rPr lang="en-US" sz="1900" b="1">
                <a:solidFill>
                  <a:srgbClr val="474747"/>
                </a:solidFill>
              </a:rPr>
              <a:t>The frontal lobotomy.  This has been used with the intention to diminish aggression and rage in mental patients, but generally results in drastic personality changes, and an inability to relate socially.  This procedure is largely frowned upon today, with the development of neurological drugs as treatments.</a:t>
            </a:r>
          </a:p>
        </p:txBody>
      </p:sp>
      <p:sp>
        <p:nvSpPr>
          <p:cNvPr id="19465" name="AutoShape 9">
            <a:hlinkClick r:id="rId2" action="ppaction://hlinksldjump" highlightClick="1"/>
          </p:cNvPr>
          <p:cNvSpPr>
            <a:spLocks noChangeArrowheads="1"/>
          </p:cNvSpPr>
          <p:nvPr/>
        </p:nvSpPr>
        <p:spPr bwMode="auto">
          <a:xfrm>
            <a:off x="8229600" y="6172200"/>
            <a:ext cx="685800" cy="533400"/>
          </a:xfrm>
          <a:prstGeom prst="actionButtonBlank">
            <a:avLst/>
          </a:prstGeom>
          <a:solidFill>
            <a:srgbClr val="AEAEAE"/>
          </a:solidFill>
          <a:ln w="9525">
            <a:solidFill>
              <a:schemeClr val="tx1"/>
            </a:solidFill>
            <a:miter lim="800000"/>
            <a:headEnd/>
            <a:tailEnd/>
          </a:ln>
          <a:effectLst/>
        </p:spPr>
        <p:txBody>
          <a:bodyPr wrap="none" anchor="ctr"/>
          <a:lstStyle/>
          <a:p>
            <a:pPr algn="ctr"/>
            <a:r>
              <a:rPr lang="en-US" sz="1400">
                <a:solidFill>
                  <a:srgbClr val="BA0000"/>
                </a:solidFill>
              </a:rPr>
              <a:t>Frontal</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P spid="19462" grpId="0" autoUpdateAnimBg="0"/>
      <p:bldP spid="1946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7" name="Rectangle 3"/>
          <p:cNvSpPr>
            <a:spLocks noGrp="1" noChangeArrowheads="1"/>
          </p:cNvSpPr>
          <p:nvPr>
            <p:ph sz="quarter" idx="13"/>
          </p:nvPr>
        </p:nvSpPr>
        <p:spPr bwMode="auto">
          <a:xfrm>
            <a:off x="304800" y="1371600"/>
            <a:ext cx="8534400" cy="4724400"/>
          </a:xfrm>
          <a:noFill/>
          <a:ln>
            <a:miter lim="800000"/>
            <a:headEnd/>
            <a:tailEnd/>
          </a:ln>
        </p:spPr>
        <p:txBody>
          <a:bodyPr vert="horz" wrap="square" lIns="91440" tIns="45720" rIns="91440" bIns="45720" numCol="1" anchor="t" anchorCtr="0" compatLnSpc="1">
            <a:prstTxWarp prst="textNoShape">
              <a:avLst/>
            </a:prstTxWarp>
            <a:normAutofit/>
          </a:bodyPr>
          <a:lstStyle/>
          <a:p>
            <a:pPr>
              <a:buFontTx/>
              <a:buNone/>
            </a:pPr>
            <a:r>
              <a:rPr lang="en-US" sz="2000" b="1" u="sng"/>
              <a:t>Images:</a:t>
            </a:r>
            <a:endParaRPr lang="en-US" sz="1800"/>
          </a:p>
          <a:p>
            <a:r>
              <a:rPr lang="en-US" sz="1800" u="sng">
                <a:solidFill>
                  <a:schemeClr val="accent2"/>
                </a:solidFill>
                <a:hlinkClick r:id="rId2"/>
              </a:rPr>
              <a:t>http://www.dalbsoutss.eq.edu.au/Sheepbrains_Me/human_brain.gif</a:t>
            </a:r>
            <a:endParaRPr lang="en-US" sz="1800">
              <a:solidFill>
                <a:schemeClr val="accent2"/>
              </a:solidFill>
            </a:endParaRPr>
          </a:p>
          <a:p>
            <a:r>
              <a:rPr lang="en-US" sz="1800" u="sng">
                <a:solidFill>
                  <a:schemeClr val="accent2"/>
                </a:solidFill>
                <a:hlinkClick r:id="rId3"/>
              </a:rPr>
              <a:t>http://www.bioon.com/book/biology/whole/image/1/1-8.tif.jpg</a:t>
            </a:r>
            <a:endParaRPr lang="en-US" sz="1800">
              <a:solidFill>
                <a:schemeClr val="accent2"/>
              </a:solidFill>
            </a:endParaRPr>
          </a:p>
          <a:p>
            <a:r>
              <a:rPr lang="en-US" sz="1800" u="sng">
                <a:solidFill>
                  <a:schemeClr val="accent2"/>
                </a:solidFill>
                <a:hlinkClick r:id="rId4"/>
              </a:rPr>
              <a:t>http://www.bioon.com/book/biology/whole/image/1/1-6.tif.jpg</a:t>
            </a:r>
            <a:endParaRPr lang="en-US" sz="1800">
              <a:solidFill>
                <a:schemeClr val="accent2"/>
              </a:solidFill>
            </a:endParaRPr>
          </a:p>
          <a:p>
            <a:r>
              <a:rPr lang="en-US" sz="1800" u="sng">
                <a:solidFill>
                  <a:schemeClr val="accent2"/>
                </a:solidFill>
                <a:hlinkClick r:id="rId5"/>
              </a:rPr>
              <a:t>http://williamcalvin.com/BrainForAllSeasons/img/bonoboLH-humanLH-viaTWD.gif</a:t>
            </a:r>
            <a:endParaRPr lang="en-US" sz="1800">
              <a:solidFill>
                <a:schemeClr val="accent2"/>
              </a:solidFill>
            </a:endParaRPr>
          </a:p>
          <a:p>
            <a:r>
              <a:rPr lang="en-US" sz="1800" u="sng">
                <a:solidFill>
                  <a:schemeClr val="accent2"/>
                </a:solidFill>
                <a:hlinkClick r:id="rId6"/>
              </a:rPr>
              <a:t>http://www.math.tu-dresden.de/~belov/brain/motorcor2.gif</a:t>
            </a:r>
            <a:endParaRPr lang="en-US" sz="1800" u="sng">
              <a:solidFill>
                <a:schemeClr val="accent2"/>
              </a:solidFill>
            </a:endParaRPr>
          </a:p>
          <a:p>
            <a:r>
              <a:rPr lang="en-US" sz="1800">
                <a:solidFill>
                  <a:schemeClr val="accent2"/>
                </a:solidFill>
              </a:rPr>
              <a:t>Larson, Gary.  The Far Side.</a:t>
            </a:r>
          </a:p>
          <a:p>
            <a:pPr>
              <a:buFontTx/>
              <a:buNone/>
            </a:pPr>
            <a:endParaRPr lang="en-US" sz="1800"/>
          </a:p>
          <a:p>
            <a:pPr>
              <a:buFontTx/>
              <a:buNone/>
            </a:pPr>
            <a:r>
              <a:rPr lang="en-US" sz="2000" b="1" u="sng"/>
              <a:t>Phineas Gage:</a:t>
            </a:r>
            <a:endParaRPr lang="en-US" sz="1800"/>
          </a:p>
          <a:p>
            <a:r>
              <a:rPr lang="en-US" sz="1800" u="sng">
                <a:solidFill>
                  <a:srgbClr val="2D2CA6"/>
                </a:solidFill>
                <a:hlinkClick r:id="rId7"/>
              </a:rPr>
              <a:t>http://www.sruweb.com/~walsh/gage5.jpg</a:t>
            </a:r>
            <a:endParaRPr lang="en-US" sz="1800">
              <a:solidFill>
                <a:srgbClr val="2D2CA6"/>
              </a:solidFill>
            </a:endParaRPr>
          </a:p>
          <a:p>
            <a:r>
              <a:rPr lang="en-US" sz="1800" u="sng">
                <a:solidFill>
                  <a:srgbClr val="2D2CA6"/>
                </a:solidFill>
                <a:hlinkClick r:id="rId8"/>
              </a:rPr>
              <a:t>http://soma.npa.uiuc.edu/courses/bio303/Image7.jpg</a:t>
            </a:r>
            <a:endParaRPr lang="en-US" sz="1800">
              <a:solidFill>
                <a:srgbClr val="2D2CA6"/>
              </a:solidFill>
            </a:endParaRPr>
          </a:p>
          <a:p>
            <a:r>
              <a:rPr lang="en-US" sz="1800" u="sng">
                <a:solidFill>
                  <a:srgbClr val="2D2CA6"/>
                </a:solidFill>
                <a:hlinkClick r:id="rId9"/>
              </a:rPr>
              <a:t>http://en.wikipedia.org/wiki/Phineas_Gage</a:t>
            </a:r>
            <a:endParaRPr lang="en-US" sz="1800">
              <a:solidFill>
                <a:srgbClr val="2D2CA6"/>
              </a:solidFill>
            </a:endParaRPr>
          </a:p>
          <a:p>
            <a:r>
              <a:rPr lang="en-US" sz="1800" u="sng">
                <a:solidFill>
                  <a:srgbClr val="2D2CA6"/>
                </a:solidFill>
                <a:hlinkClick r:id="rId10"/>
              </a:rPr>
              <a:t>http://science-education.nih.gov/nihHTML/ose/snapshots/multimedia/ritn/Gage/Broken_brain1.html</a:t>
            </a:r>
            <a:endParaRPr lang="en-US" sz="2800"/>
          </a:p>
        </p:txBody>
      </p:sp>
      <p:sp>
        <p:nvSpPr>
          <p:cNvPr id="47106" name="Rectangle 2"/>
          <p:cNvSpPr>
            <a:spLocks noGrp="1" noChangeArrowheads="1"/>
          </p:cNvSpPr>
          <p:nvPr>
            <p:ph type="title"/>
          </p:nvPr>
        </p:nvSpPr>
        <p:spPr bwMode="auto">
          <a:xfrm>
            <a:off x="685800" y="457200"/>
            <a:ext cx="7772400" cy="7620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u="sng"/>
              <a:t>Resources</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457200"/>
            <a:ext cx="8229600" cy="3482975"/>
          </a:xfrm>
          <a:prstGeom prst="rect">
            <a:avLst/>
          </a:prstGeom>
          <a:noFill/>
          <a:ln w="9525">
            <a:noFill/>
            <a:miter lim="800000"/>
            <a:headEnd/>
            <a:tailEnd/>
          </a:ln>
          <a:effectLst/>
        </p:spPr>
        <p:txBody>
          <a:bodyPr>
            <a:spAutoFit/>
          </a:bodyPr>
          <a:lstStyle/>
          <a:p>
            <a:pPr marL="457200" indent="-457200">
              <a:spcBef>
                <a:spcPct val="50000"/>
              </a:spcBef>
            </a:pPr>
            <a:r>
              <a:rPr lang="en-US" u="sng"/>
              <a:t>Suggested Supplementary Materials:</a:t>
            </a:r>
            <a:endParaRPr lang="en-US"/>
          </a:p>
          <a:p>
            <a:pPr marL="457200" indent="-457200">
              <a:spcBef>
                <a:spcPct val="50000"/>
              </a:spcBef>
              <a:buFont typeface="Times" pitchFamily="18" charset="0"/>
              <a:buAutoNum type="arabicPeriod"/>
            </a:pPr>
            <a:r>
              <a:rPr lang="en-US" sz="1800"/>
              <a:t>Skeleton Outline for note-taking.</a:t>
            </a:r>
          </a:p>
          <a:p>
            <a:pPr marL="457200" indent="-457200">
              <a:spcBef>
                <a:spcPct val="50000"/>
              </a:spcBef>
              <a:buFont typeface="Times" pitchFamily="18" charset="0"/>
              <a:buAutoNum type="arabicPeriod"/>
            </a:pPr>
            <a:r>
              <a:rPr lang="en-US" sz="1800"/>
              <a:t>Multiple Diagrams of the Human Brain.</a:t>
            </a:r>
          </a:p>
          <a:p>
            <a:pPr marL="457200" indent="-457200">
              <a:spcBef>
                <a:spcPct val="50000"/>
              </a:spcBef>
              <a:buFont typeface="Times" pitchFamily="18" charset="0"/>
              <a:buNone/>
            </a:pPr>
            <a:r>
              <a:rPr lang="en-US" sz="1800"/>
              <a:t>	*   Students will label features/lobes</a:t>
            </a:r>
          </a:p>
          <a:p>
            <a:pPr marL="914400" lvl="1" indent="-457200">
              <a:spcBef>
                <a:spcPct val="50000"/>
              </a:spcBef>
            </a:pPr>
            <a:r>
              <a:rPr lang="en-US" sz="1800"/>
              <a:t>*   Students will color-code cortical regions</a:t>
            </a:r>
          </a:p>
          <a:p>
            <a:pPr marL="457200" indent="-457200">
              <a:spcBef>
                <a:spcPct val="50000"/>
              </a:spcBef>
              <a:buFont typeface="Times" pitchFamily="18" charset="0"/>
              <a:buNone/>
            </a:pPr>
            <a:r>
              <a:rPr lang="en-US" sz="1800"/>
              <a:t>3.    Worksheets (matching, short answer, etc.), centered around the functions of the lobes and regions of the cerebrum.</a:t>
            </a:r>
          </a:p>
          <a:p>
            <a:pPr marL="457200" indent="-457200">
              <a:spcBef>
                <a:spcPct val="50000"/>
              </a:spcBef>
              <a:buFont typeface="Times" pitchFamily="18" charset="0"/>
              <a:buNone/>
            </a:pPr>
            <a:r>
              <a:rPr lang="en-US" sz="1800"/>
              <a:t>4.    A more in depth article on Phineas Gage.  Read and discuss as a class - time permitting.</a:t>
            </a:r>
          </a:p>
        </p:txBody>
      </p:sp>
      <p:sp>
        <p:nvSpPr>
          <p:cNvPr id="51203" name="Text Box 3"/>
          <p:cNvSpPr txBox="1">
            <a:spLocks noChangeArrowheads="1"/>
          </p:cNvSpPr>
          <p:nvPr/>
        </p:nvSpPr>
        <p:spPr bwMode="auto">
          <a:xfrm>
            <a:off x="457200" y="3962400"/>
            <a:ext cx="8077200" cy="2244725"/>
          </a:xfrm>
          <a:prstGeom prst="rect">
            <a:avLst/>
          </a:prstGeom>
          <a:noFill/>
          <a:ln w="9525">
            <a:noFill/>
            <a:miter lim="800000"/>
            <a:headEnd/>
            <a:tailEnd/>
          </a:ln>
          <a:effectLst/>
        </p:spPr>
        <p:txBody>
          <a:bodyPr>
            <a:spAutoFit/>
          </a:bodyPr>
          <a:lstStyle/>
          <a:p>
            <a:pPr marL="457200" indent="-457200">
              <a:spcBef>
                <a:spcPct val="50000"/>
              </a:spcBef>
            </a:pPr>
            <a:r>
              <a:rPr lang="en-US" u="sng"/>
              <a:t>Suggested Assessments:</a:t>
            </a:r>
            <a:endParaRPr lang="en-US"/>
          </a:p>
          <a:p>
            <a:pPr marL="457200" indent="-457200">
              <a:spcBef>
                <a:spcPct val="50000"/>
              </a:spcBef>
              <a:buFont typeface="Times" pitchFamily="18" charset="0"/>
              <a:buAutoNum type="arabicPeriod"/>
            </a:pPr>
            <a:r>
              <a:rPr lang="en-US" sz="1800"/>
              <a:t>Class/individual questioning throughout (especially at the conclusion of) the presentation.</a:t>
            </a:r>
          </a:p>
          <a:p>
            <a:pPr marL="457200" indent="-457200">
              <a:spcBef>
                <a:spcPct val="50000"/>
              </a:spcBef>
              <a:buFont typeface="Times" pitchFamily="18" charset="0"/>
              <a:buAutoNum type="arabicPeriod"/>
            </a:pPr>
            <a:r>
              <a:rPr lang="en-US" sz="1800"/>
              <a:t>Homework worksheets - discussed or collected in class.</a:t>
            </a:r>
          </a:p>
          <a:p>
            <a:pPr marL="457200" indent="-457200">
              <a:spcBef>
                <a:spcPct val="50000"/>
              </a:spcBef>
              <a:buFont typeface="Times" pitchFamily="18" charset="0"/>
              <a:buAutoNum type="arabicPeriod"/>
            </a:pPr>
            <a:r>
              <a:rPr lang="en-US" sz="1800"/>
              <a:t>Students will take a test on the nervous system in which they will be responsible for the structures, lobes, regions, functions, etc.</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124800" presetClass="entr" presetSubtype="62120872" fill="hold" grpId="0" nodeType="clickEffect">
                                  <p:stCondLst>
                                    <p:cond delay="0"/>
                                  </p:stCondLst>
                                  <p:childTnLst>
                                    <p:set>
                                      <p:cBhvr>
                                        <p:cTn id="6" dur="1" fill="hold">
                                          <p:stCondLst>
                                            <p:cond delay="499"/>
                                          </p:stCondLst>
                                        </p:cTn>
                                        <p:tgtEl>
                                          <p:spTgt spid="51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sz="quarter" idx="13"/>
          </p:nvPr>
        </p:nvSpPr>
        <p:spPr>
          <a:xfrm>
            <a:off x="0" y="1600200"/>
            <a:ext cx="4648200" cy="4495800"/>
          </a:xfrm>
        </p:spPr>
        <p:txBody>
          <a:bodyPr>
            <a:normAutofit/>
          </a:bodyPr>
          <a:lstStyle/>
          <a:p>
            <a:r>
              <a:rPr lang="en-US" altLang="en-US" sz="4000">
                <a:solidFill>
                  <a:schemeClr val="bg1"/>
                </a:solidFill>
              </a:rPr>
              <a:t>Brainstem </a:t>
            </a:r>
            <a:endParaRPr lang="en-US" altLang="en-US" sz="3600">
              <a:solidFill>
                <a:schemeClr val="bg1"/>
              </a:solidFill>
            </a:endParaRPr>
          </a:p>
          <a:p>
            <a:pPr lvl="1"/>
            <a:r>
              <a:rPr lang="en-US" altLang="en-US" sz="3600">
                <a:solidFill>
                  <a:schemeClr val="bg1"/>
                </a:solidFill>
              </a:rPr>
              <a:t>responsible for automatic survival functions</a:t>
            </a:r>
          </a:p>
          <a:p>
            <a:r>
              <a:rPr lang="en-US" altLang="en-US" sz="4000">
                <a:solidFill>
                  <a:schemeClr val="bg1"/>
                </a:solidFill>
              </a:rPr>
              <a:t>Medulla</a:t>
            </a:r>
          </a:p>
          <a:p>
            <a:pPr lvl="1"/>
            <a:r>
              <a:rPr lang="en-US" altLang="en-US" sz="3600">
                <a:solidFill>
                  <a:schemeClr val="bg1"/>
                </a:solidFill>
              </a:rPr>
              <a:t>controls heartbeat and breathing</a:t>
            </a:r>
            <a:endParaRPr lang="en-US" altLang="en-US">
              <a:solidFill>
                <a:schemeClr val="bg1"/>
              </a:solidFill>
            </a:endParaRPr>
          </a:p>
          <a:p>
            <a:endParaRPr lang="en-US" sz="3600">
              <a:solidFill>
                <a:schemeClr val="bg1"/>
              </a:solidFill>
            </a:endParaRPr>
          </a:p>
        </p:txBody>
      </p:sp>
      <p:sp>
        <p:nvSpPr>
          <p:cNvPr id="33794" name="Rectangle 2"/>
          <p:cNvSpPr>
            <a:spLocks noGrp="1" noChangeArrowheads="1"/>
          </p:cNvSpPr>
          <p:nvPr>
            <p:ph type="title"/>
          </p:nvPr>
        </p:nvSpPr>
        <p:spPr>
          <a:xfrm>
            <a:off x="3124200" y="0"/>
            <a:ext cx="5257800" cy="1979466"/>
          </a:xfrm>
        </p:spPr>
        <p:txBody>
          <a:bodyPr>
            <a:normAutofit/>
          </a:bodyPr>
          <a:lstStyle/>
          <a:p>
            <a:r>
              <a:rPr lang="en-US" altLang="en-US" sz="6000" dirty="0">
                <a:solidFill>
                  <a:schemeClr val="bg1"/>
                </a:solidFill>
              </a:rPr>
              <a:t>The Brain</a:t>
            </a:r>
            <a:endParaRPr lang="en-US" sz="6000" dirty="0">
              <a:solidFill>
                <a:schemeClr val="bg1"/>
              </a:solidFill>
            </a:endParaRPr>
          </a:p>
        </p:txBody>
      </p:sp>
      <p:pic>
        <p:nvPicPr>
          <p:cNvPr id="33796" name="Picture 4"/>
          <p:cNvPicPr>
            <a:picLocks noChangeAspect="1" noChangeArrowheads="1"/>
          </p:cNvPicPr>
          <p:nvPr/>
        </p:nvPicPr>
        <p:blipFill>
          <a:blip r:embed="rId3" cstate="print"/>
          <a:srcRect/>
          <a:stretch>
            <a:fillRect/>
          </a:stretch>
        </p:blipFill>
        <p:spPr bwMode="auto">
          <a:xfrm>
            <a:off x="4648200" y="2057400"/>
            <a:ext cx="4495800" cy="31511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sz="quarter" idx="13"/>
          </p:nvPr>
        </p:nvSpPr>
        <p:spPr>
          <a:xfrm>
            <a:off x="4495800" y="6096000"/>
            <a:ext cx="3201988" cy="531813"/>
          </a:xfrm>
        </p:spPr>
        <p:txBody>
          <a:bodyPr>
            <a:normAutofit fontScale="85000" lnSpcReduction="20000"/>
          </a:bodyPr>
          <a:lstStyle/>
          <a:p>
            <a:pPr>
              <a:lnSpc>
                <a:spcPct val="90000"/>
              </a:lnSpc>
              <a:buFontTx/>
              <a:buNone/>
            </a:pPr>
            <a:r>
              <a:rPr lang="en-US" sz="2300" b="1">
                <a:solidFill>
                  <a:schemeClr val="bg1"/>
                </a:solidFill>
              </a:rPr>
              <a:t>BRAINSTEM</a:t>
            </a:r>
            <a:r>
              <a:rPr lang="en-US" sz="2300">
                <a:solidFill>
                  <a:schemeClr val="bg1"/>
                </a:solidFill>
              </a:rPr>
              <a:t> </a:t>
            </a:r>
            <a:r>
              <a:rPr lang="en-US" sz="2300">
                <a:solidFill>
                  <a:schemeClr val="bg1"/>
                </a:solidFill>
                <a:sym typeface="Wingdings" pitchFamily="2" charset="2"/>
              </a:rPr>
              <a:t> </a:t>
            </a:r>
            <a:r>
              <a:rPr lang="en-US" sz="2300">
                <a:solidFill>
                  <a:schemeClr val="bg1"/>
                </a:solidFill>
              </a:rPr>
              <a:t>Heart rate and breathing</a:t>
            </a:r>
          </a:p>
          <a:p>
            <a:pPr>
              <a:lnSpc>
                <a:spcPct val="90000"/>
              </a:lnSpc>
              <a:buFontTx/>
              <a:buNone/>
            </a:pPr>
            <a:endParaRPr lang="en-US" sz="2300">
              <a:solidFill>
                <a:schemeClr val="bg1"/>
              </a:solidFill>
            </a:endParaRPr>
          </a:p>
        </p:txBody>
      </p:sp>
      <p:sp>
        <p:nvSpPr>
          <p:cNvPr id="13317" name="Rectangle 5"/>
          <p:cNvSpPr>
            <a:spLocks noGrp="1" noChangeArrowheads="1"/>
          </p:cNvSpPr>
          <p:nvPr>
            <p:ph type="title"/>
          </p:nvPr>
        </p:nvSpPr>
        <p:spPr>
          <a:xfrm>
            <a:off x="1447800" y="533400"/>
            <a:ext cx="6070600" cy="685800"/>
          </a:xfrm>
        </p:spPr>
        <p:txBody>
          <a:bodyPr>
            <a:normAutofit/>
          </a:bodyPr>
          <a:lstStyle/>
          <a:p>
            <a:r>
              <a:rPr lang="en-US">
                <a:solidFill>
                  <a:schemeClr val="bg1"/>
                </a:solidFill>
              </a:rPr>
              <a:t>Parts of the Brain</a:t>
            </a:r>
          </a:p>
        </p:txBody>
      </p:sp>
      <p:sp>
        <p:nvSpPr>
          <p:cNvPr id="13315" name="Rectangle 3"/>
          <p:cNvSpPr>
            <a:spLocks noChangeArrowheads="1"/>
          </p:cNvSpPr>
          <p:nvPr/>
        </p:nvSpPr>
        <p:spPr bwMode="auto">
          <a:xfrm>
            <a:off x="0" y="5105400"/>
            <a:ext cx="2362200" cy="1370013"/>
          </a:xfrm>
          <a:prstGeom prst="rect">
            <a:avLst/>
          </a:prstGeom>
          <a:noFill/>
          <a:ln w="9525">
            <a:noFill/>
            <a:miter lim="800000"/>
            <a:headEnd/>
            <a:tailEnd/>
          </a:ln>
          <a:effectLst/>
        </p:spPr>
        <p:txBody>
          <a:bodyPr/>
          <a:lstStyle/>
          <a:p>
            <a:pPr marL="342900" indent="-342900" algn="ctr">
              <a:lnSpc>
                <a:spcPct val="90000"/>
              </a:lnSpc>
              <a:spcBef>
                <a:spcPct val="20000"/>
              </a:spcBef>
              <a:buClr>
                <a:schemeClr val="tx2"/>
              </a:buClr>
              <a:buSzPct val="70000"/>
              <a:buFont typeface="Wingdings" pitchFamily="2" charset="2"/>
              <a:buNone/>
            </a:pPr>
            <a:r>
              <a:rPr lang="en-US" sz="2000" b="1">
                <a:solidFill>
                  <a:schemeClr val="bg1"/>
                </a:solidFill>
                <a:latin typeface="Verdana" pitchFamily="34" charset="0"/>
              </a:rPr>
              <a:t>CEREBELLUM</a:t>
            </a:r>
          </a:p>
          <a:p>
            <a:pPr marL="342900" indent="-342900" algn="ctr">
              <a:lnSpc>
                <a:spcPct val="90000"/>
              </a:lnSpc>
              <a:spcBef>
                <a:spcPct val="20000"/>
              </a:spcBef>
              <a:buClr>
                <a:schemeClr val="tx2"/>
              </a:buClr>
              <a:buSzPct val="70000"/>
              <a:buFont typeface="Wingdings" pitchFamily="2" charset="2"/>
              <a:buNone/>
            </a:pPr>
            <a:r>
              <a:rPr lang="en-US" sz="2000">
                <a:solidFill>
                  <a:schemeClr val="bg1"/>
                </a:solidFill>
                <a:latin typeface="Verdana" pitchFamily="34" charset="0"/>
                <a:sym typeface="Wingdings" pitchFamily="2" charset="2"/>
              </a:rPr>
              <a:t> Coordination</a:t>
            </a:r>
          </a:p>
          <a:p>
            <a:pPr marL="342900" indent="-342900" algn="ctr">
              <a:lnSpc>
                <a:spcPct val="90000"/>
              </a:lnSpc>
              <a:spcBef>
                <a:spcPct val="20000"/>
              </a:spcBef>
              <a:buClr>
                <a:schemeClr val="tx2"/>
              </a:buClr>
              <a:buSzPct val="70000"/>
              <a:buFont typeface="Wingdings" pitchFamily="2" charset="2"/>
              <a:buNone/>
            </a:pPr>
            <a:r>
              <a:rPr lang="en-US" sz="2000">
                <a:solidFill>
                  <a:schemeClr val="bg1"/>
                </a:solidFill>
                <a:latin typeface="Verdana" pitchFamily="34" charset="0"/>
              </a:rPr>
              <a:t>and balance</a:t>
            </a:r>
          </a:p>
        </p:txBody>
      </p:sp>
      <p:pic>
        <p:nvPicPr>
          <p:cNvPr id="13316" name="Picture 4" descr="Image of the Limbic System"/>
          <p:cNvPicPr>
            <a:picLocks noChangeAspect="1" noChangeArrowheads="1"/>
          </p:cNvPicPr>
          <p:nvPr/>
        </p:nvPicPr>
        <p:blipFill>
          <a:blip r:embed="rId3" cstate="print"/>
          <a:srcRect/>
          <a:stretch>
            <a:fillRect/>
          </a:stretch>
        </p:blipFill>
        <p:spPr bwMode="auto">
          <a:xfrm>
            <a:off x="2209800" y="1676400"/>
            <a:ext cx="5105400" cy="4221163"/>
          </a:xfrm>
          <a:prstGeom prst="rect">
            <a:avLst/>
          </a:prstGeom>
          <a:noFill/>
        </p:spPr>
      </p:pic>
      <p:sp>
        <p:nvSpPr>
          <p:cNvPr id="13318" name="Oval 6"/>
          <p:cNvSpPr>
            <a:spLocks noChangeArrowheads="1"/>
          </p:cNvSpPr>
          <p:nvPr/>
        </p:nvSpPr>
        <p:spPr bwMode="auto">
          <a:xfrm>
            <a:off x="4419600" y="5334000"/>
            <a:ext cx="2743200" cy="685800"/>
          </a:xfrm>
          <a:prstGeom prst="ellipse">
            <a:avLst/>
          </a:prstGeom>
          <a:noFill/>
          <a:ln w="9525">
            <a:solidFill>
              <a:schemeClr val="accent1"/>
            </a:solidFill>
            <a:round/>
            <a:headEnd/>
            <a:tailEnd/>
          </a:ln>
          <a:effectLst/>
        </p:spPr>
        <p:txBody>
          <a:bodyPr wrap="none" anchor="ctr"/>
          <a:lstStyle/>
          <a:p>
            <a:endParaRPr lang="en-US"/>
          </a:p>
        </p:txBody>
      </p:sp>
      <p:sp>
        <p:nvSpPr>
          <p:cNvPr id="13319" name="Oval 7"/>
          <p:cNvSpPr>
            <a:spLocks noChangeArrowheads="1"/>
          </p:cNvSpPr>
          <p:nvPr/>
        </p:nvSpPr>
        <p:spPr bwMode="auto">
          <a:xfrm>
            <a:off x="2743200" y="4114800"/>
            <a:ext cx="1371600" cy="457200"/>
          </a:xfrm>
          <a:prstGeom prst="ellipse">
            <a:avLst/>
          </a:prstGeom>
          <a:noFill/>
          <a:ln w="12700">
            <a:solidFill>
              <a:schemeClr val="bg2"/>
            </a:solidFill>
            <a:round/>
            <a:headEnd/>
            <a:tailEnd/>
          </a:ln>
          <a:effectLst/>
        </p:spPr>
        <p:txBody>
          <a:bodyPr wrap="none" anchor="ctr"/>
          <a:lstStyle/>
          <a:p>
            <a:endParaRPr lang="en-US"/>
          </a:p>
        </p:txBody>
      </p:sp>
      <p:sp>
        <p:nvSpPr>
          <p:cNvPr id="13320" name="Line 8"/>
          <p:cNvSpPr>
            <a:spLocks noChangeShapeType="1"/>
          </p:cNvSpPr>
          <p:nvPr/>
        </p:nvSpPr>
        <p:spPr bwMode="auto">
          <a:xfrm flipH="1">
            <a:off x="5410200" y="3733800"/>
            <a:ext cx="685800" cy="457200"/>
          </a:xfrm>
          <a:prstGeom prst="line">
            <a:avLst/>
          </a:prstGeom>
          <a:noFill/>
          <a:ln w="25400">
            <a:solidFill>
              <a:srgbClr val="0000FF"/>
            </a:solidFill>
            <a:round/>
            <a:headEnd/>
            <a:tailEnd type="triangle" w="med" len="med"/>
          </a:ln>
          <a:effectLst/>
        </p:spPr>
        <p:txBody>
          <a:bodyPr/>
          <a:lstStyle/>
          <a:p>
            <a:endParaRPr lang="en-US"/>
          </a:p>
        </p:txBody>
      </p:sp>
      <p:sp>
        <p:nvSpPr>
          <p:cNvPr id="13321" name="Line 9"/>
          <p:cNvSpPr>
            <a:spLocks noChangeShapeType="1"/>
          </p:cNvSpPr>
          <p:nvPr/>
        </p:nvSpPr>
        <p:spPr bwMode="auto">
          <a:xfrm flipH="1">
            <a:off x="5257800" y="4267200"/>
            <a:ext cx="1143000" cy="228600"/>
          </a:xfrm>
          <a:prstGeom prst="line">
            <a:avLst/>
          </a:prstGeom>
          <a:noFill/>
          <a:ln w="25400">
            <a:solidFill>
              <a:srgbClr val="0000FF"/>
            </a:solidFill>
            <a:round/>
            <a:headEnd/>
            <a:tailEnd type="triangle" w="med" len="med"/>
          </a:ln>
          <a:effectLst/>
        </p:spPr>
        <p:txBody>
          <a:bodyPr/>
          <a:lstStyle/>
          <a:p>
            <a:endParaRPr lang="en-US"/>
          </a:p>
        </p:txBody>
      </p:sp>
      <p:sp>
        <p:nvSpPr>
          <p:cNvPr id="13322" name="Text Box 10"/>
          <p:cNvSpPr txBox="1">
            <a:spLocks noChangeArrowheads="1"/>
          </p:cNvSpPr>
          <p:nvPr/>
        </p:nvSpPr>
        <p:spPr bwMode="auto">
          <a:xfrm>
            <a:off x="6019800" y="3505200"/>
            <a:ext cx="1295400" cy="304800"/>
          </a:xfrm>
          <a:prstGeom prst="rect">
            <a:avLst/>
          </a:prstGeom>
          <a:noFill/>
          <a:ln w="9525">
            <a:noFill/>
            <a:miter lim="800000"/>
            <a:headEnd/>
            <a:tailEnd/>
          </a:ln>
          <a:effectLst/>
        </p:spPr>
        <p:txBody>
          <a:bodyPr>
            <a:spAutoFit/>
          </a:bodyPr>
          <a:lstStyle/>
          <a:p>
            <a:pPr eaLnBrk="0" hangingPunct="0">
              <a:spcBef>
                <a:spcPct val="50000"/>
              </a:spcBef>
            </a:pPr>
            <a:r>
              <a:rPr lang="en-US" sz="1400" b="1">
                <a:solidFill>
                  <a:srgbClr val="0000FF"/>
                </a:solidFill>
                <a:latin typeface="Verdana" pitchFamily="34" charset="0"/>
              </a:rPr>
              <a:t>amygdala</a:t>
            </a:r>
          </a:p>
        </p:txBody>
      </p:sp>
      <p:sp>
        <p:nvSpPr>
          <p:cNvPr id="13323" name="Text Box 11"/>
          <p:cNvSpPr txBox="1">
            <a:spLocks noChangeArrowheads="1"/>
          </p:cNvSpPr>
          <p:nvPr/>
        </p:nvSpPr>
        <p:spPr bwMode="auto">
          <a:xfrm>
            <a:off x="6400800" y="4114800"/>
            <a:ext cx="1295400" cy="304800"/>
          </a:xfrm>
          <a:prstGeom prst="rect">
            <a:avLst/>
          </a:prstGeom>
          <a:noFill/>
          <a:ln w="9525">
            <a:noFill/>
            <a:miter lim="800000"/>
            <a:headEnd/>
            <a:tailEnd/>
          </a:ln>
          <a:effectLst/>
        </p:spPr>
        <p:txBody>
          <a:bodyPr>
            <a:spAutoFit/>
          </a:bodyPr>
          <a:lstStyle/>
          <a:p>
            <a:pPr eaLnBrk="0" hangingPunct="0">
              <a:spcBef>
                <a:spcPct val="50000"/>
              </a:spcBef>
            </a:pPr>
            <a:r>
              <a:rPr lang="en-US" sz="1400" b="1">
                <a:solidFill>
                  <a:srgbClr val="0000FF"/>
                </a:solidFill>
                <a:latin typeface="Verdana" pitchFamily="34" charset="0"/>
              </a:rPr>
              <a:t>pituitary</a:t>
            </a:r>
          </a:p>
        </p:txBody>
      </p:sp>
      <p:sp>
        <p:nvSpPr>
          <p:cNvPr id="13324" name="Line 12"/>
          <p:cNvSpPr>
            <a:spLocks noChangeShapeType="1"/>
          </p:cNvSpPr>
          <p:nvPr/>
        </p:nvSpPr>
        <p:spPr bwMode="auto">
          <a:xfrm flipH="1">
            <a:off x="6019800" y="3886200"/>
            <a:ext cx="1143000" cy="228600"/>
          </a:xfrm>
          <a:prstGeom prst="line">
            <a:avLst/>
          </a:prstGeom>
          <a:noFill/>
          <a:ln w="25400">
            <a:solidFill>
              <a:srgbClr val="0000FF"/>
            </a:solidFill>
            <a:round/>
            <a:headEnd/>
            <a:tailEnd type="triangle" w="med" len="med"/>
          </a:ln>
          <a:effectLst/>
        </p:spPr>
        <p:txBody>
          <a:bodyPr/>
          <a:lstStyle/>
          <a:p>
            <a:endParaRPr lang="en-US"/>
          </a:p>
        </p:txBody>
      </p:sp>
      <p:sp>
        <p:nvSpPr>
          <p:cNvPr id="13325" name="Text Box 13"/>
          <p:cNvSpPr txBox="1">
            <a:spLocks noChangeArrowheads="1"/>
          </p:cNvSpPr>
          <p:nvPr/>
        </p:nvSpPr>
        <p:spPr bwMode="auto">
          <a:xfrm>
            <a:off x="7162800" y="3657600"/>
            <a:ext cx="1600200" cy="304800"/>
          </a:xfrm>
          <a:prstGeom prst="rect">
            <a:avLst/>
          </a:prstGeom>
          <a:noFill/>
          <a:ln w="9525">
            <a:noFill/>
            <a:miter lim="800000"/>
            <a:headEnd/>
            <a:tailEnd/>
          </a:ln>
          <a:effectLst/>
        </p:spPr>
        <p:txBody>
          <a:bodyPr>
            <a:spAutoFit/>
          </a:bodyPr>
          <a:lstStyle/>
          <a:p>
            <a:pPr eaLnBrk="0" hangingPunct="0">
              <a:spcBef>
                <a:spcPct val="50000"/>
              </a:spcBef>
            </a:pPr>
            <a:r>
              <a:rPr lang="en-US" sz="1400" b="1">
                <a:solidFill>
                  <a:srgbClr val="0000FF"/>
                </a:solidFill>
                <a:latin typeface="Verdana" pitchFamily="34" charset="0"/>
              </a:rPr>
              <a:t>hippocampus</a:t>
            </a:r>
          </a:p>
        </p:txBody>
      </p:sp>
      <p:sp>
        <p:nvSpPr>
          <p:cNvPr id="13326" name="Oval 14"/>
          <p:cNvSpPr>
            <a:spLocks noChangeArrowheads="1"/>
          </p:cNvSpPr>
          <p:nvPr/>
        </p:nvSpPr>
        <p:spPr bwMode="auto">
          <a:xfrm>
            <a:off x="4343400" y="3581400"/>
            <a:ext cx="1066800" cy="457200"/>
          </a:xfrm>
          <a:prstGeom prst="ellipse">
            <a:avLst/>
          </a:prstGeom>
          <a:noFill/>
          <a:ln w="12700">
            <a:solidFill>
              <a:schemeClr val="tx2"/>
            </a:solidFill>
            <a:round/>
            <a:headEnd/>
            <a:tailEnd/>
          </a:ln>
          <a:effectLst/>
        </p:spPr>
        <p:txBody>
          <a:bodyPr wrap="none" anchor="ctr"/>
          <a:lstStyle/>
          <a:p>
            <a:endParaRPr lang="en-US"/>
          </a:p>
        </p:txBody>
      </p:sp>
      <p:sp>
        <p:nvSpPr>
          <p:cNvPr id="13327" name="Rectangle 15"/>
          <p:cNvSpPr>
            <a:spLocks noChangeArrowheads="1"/>
          </p:cNvSpPr>
          <p:nvPr/>
        </p:nvSpPr>
        <p:spPr bwMode="auto">
          <a:xfrm>
            <a:off x="-533400" y="3429000"/>
            <a:ext cx="3048000" cy="1447800"/>
          </a:xfrm>
          <a:prstGeom prst="rect">
            <a:avLst/>
          </a:prstGeom>
          <a:noFill/>
          <a:ln w="9525">
            <a:noFill/>
            <a:miter lim="800000"/>
            <a:headEnd/>
            <a:tailEnd/>
          </a:ln>
          <a:effectLst/>
        </p:spPr>
        <p:txBody>
          <a:bodyPr/>
          <a:lstStyle/>
          <a:p>
            <a:pPr marL="342900" indent="-342900" algn="ctr">
              <a:lnSpc>
                <a:spcPct val="90000"/>
              </a:lnSpc>
              <a:spcBef>
                <a:spcPct val="20000"/>
              </a:spcBef>
              <a:buClr>
                <a:schemeClr val="tx2"/>
              </a:buClr>
              <a:buSzPct val="70000"/>
              <a:buFont typeface="Wingdings" pitchFamily="2" charset="2"/>
              <a:buNone/>
            </a:pPr>
            <a:r>
              <a:rPr lang="en-US" sz="2000" b="1">
                <a:solidFill>
                  <a:schemeClr val="bg1"/>
                </a:solidFill>
                <a:latin typeface="Verdana" pitchFamily="34" charset="0"/>
              </a:rPr>
              <a:t>THALAMUS </a:t>
            </a:r>
          </a:p>
          <a:p>
            <a:pPr marL="342900" indent="-342900" algn="ctr">
              <a:lnSpc>
                <a:spcPct val="90000"/>
              </a:lnSpc>
              <a:spcBef>
                <a:spcPct val="20000"/>
              </a:spcBef>
              <a:buClr>
                <a:schemeClr val="tx2"/>
              </a:buClr>
              <a:buSzPct val="70000"/>
              <a:buFont typeface="Wingdings" pitchFamily="2" charset="2"/>
              <a:buNone/>
            </a:pPr>
            <a:r>
              <a:rPr lang="en-US" sz="2000" b="1">
                <a:solidFill>
                  <a:schemeClr val="bg1"/>
                </a:solidFill>
                <a:latin typeface="Verdana" pitchFamily="34" charset="0"/>
                <a:sym typeface="Wingdings" pitchFamily="2" charset="2"/>
              </a:rPr>
              <a:t> </a:t>
            </a:r>
            <a:r>
              <a:rPr lang="en-US" sz="2000">
                <a:solidFill>
                  <a:schemeClr val="bg1"/>
                </a:solidFill>
                <a:latin typeface="Verdana" pitchFamily="34" charset="0"/>
                <a:sym typeface="Wingdings" pitchFamily="2" charset="2"/>
              </a:rPr>
              <a:t>Relays </a:t>
            </a:r>
          </a:p>
          <a:p>
            <a:pPr marL="342900" indent="-342900" algn="ctr">
              <a:lnSpc>
                <a:spcPct val="90000"/>
              </a:lnSpc>
              <a:spcBef>
                <a:spcPct val="20000"/>
              </a:spcBef>
              <a:buClr>
                <a:schemeClr val="tx2"/>
              </a:buClr>
              <a:buSzPct val="70000"/>
              <a:buFont typeface="Wingdings" pitchFamily="2" charset="2"/>
              <a:buNone/>
            </a:pPr>
            <a:r>
              <a:rPr lang="en-US" sz="2000">
                <a:solidFill>
                  <a:schemeClr val="bg1"/>
                </a:solidFill>
                <a:latin typeface="Verdana" pitchFamily="34" charset="0"/>
                <a:sym typeface="Wingdings" pitchFamily="2" charset="2"/>
              </a:rPr>
              <a:t>messages</a:t>
            </a:r>
            <a:endParaRPr lang="en-US" sz="200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7" name="Rectangle 7"/>
          <p:cNvSpPr>
            <a:spLocks noChangeArrowheads="1"/>
          </p:cNvSpPr>
          <p:nvPr/>
        </p:nvSpPr>
        <p:spPr bwMode="auto">
          <a:xfrm>
            <a:off x="0" y="1066800"/>
            <a:ext cx="9144000" cy="5791200"/>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107524" name="Picture 4"/>
          <p:cNvPicPr>
            <a:picLocks noGrp="1" noChangeAspect="1" noChangeArrowheads="1"/>
          </p:cNvPicPr>
          <p:nvPr>
            <p:ph sz="quarter" idx="13"/>
          </p:nvPr>
        </p:nvPicPr>
        <p:blipFill>
          <a:blip r:embed="rId3" cstate="print"/>
          <a:stretch>
            <a:fillRect/>
          </a:stretch>
        </p:blipFill>
        <p:spPr>
          <a:xfrm>
            <a:off x="3455988" y="1855608"/>
            <a:ext cx="4224337" cy="3264260"/>
          </a:xfrm>
          <a:noFill/>
          <a:ln/>
        </p:spPr>
      </p:pic>
      <p:sp>
        <p:nvSpPr>
          <p:cNvPr id="107522" name="Rectangle 2"/>
          <p:cNvSpPr>
            <a:spLocks noGrp="1" noChangeArrowheads="1"/>
          </p:cNvSpPr>
          <p:nvPr>
            <p:ph type="title"/>
          </p:nvPr>
        </p:nvSpPr>
        <p:spPr>
          <a:xfrm>
            <a:off x="533400" y="0"/>
            <a:ext cx="8229600" cy="1143000"/>
          </a:xfrm>
        </p:spPr>
        <p:txBody>
          <a:bodyPr/>
          <a:lstStyle/>
          <a:p>
            <a:r>
              <a:rPr lang="en-US">
                <a:solidFill>
                  <a:schemeClr val="bg1"/>
                </a:solidFill>
              </a:rPr>
              <a:t>Reticular Formation</a:t>
            </a:r>
          </a:p>
        </p:txBody>
      </p:sp>
      <p:sp>
        <p:nvSpPr>
          <p:cNvPr id="107525" name="Rectangle 5"/>
          <p:cNvSpPr>
            <a:spLocks noChangeArrowheads="1"/>
          </p:cNvSpPr>
          <p:nvPr/>
        </p:nvSpPr>
        <p:spPr bwMode="auto">
          <a:xfrm>
            <a:off x="228600" y="1295400"/>
            <a:ext cx="5486400" cy="5584825"/>
          </a:xfrm>
          <a:prstGeom prst="rect">
            <a:avLst/>
          </a:prstGeom>
          <a:noFill/>
          <a:ln w="9525">
            <a:noFill/>
            <a:miter lim="800000"/>
            <a:headEnd/>
            <a:tailEnd/>
          </a:ln>
          <a:effectLst/>
        </p:spPr>
        <p:txBody>
          <a:bodyPr>
            <a:spAutoFit/>
          </a:bodyPr>
          <a:lstStyle/>
          <a:p>
            <a:pPr>
              <a:buFontTx/>
              <a:buChar char="•"/>
            </a:pPr>
            <a:r>
              <a:rPr lang="en-US" sz="3600"/>
              <a:t>Widespread connections </a:t>
            </a:r>
          </a:p>
          <a:p>
            <a:pPr lvl="1">
              <a:buFontTx/>
              <a:buChar char="•"/>
            </a:pPr>
            <a:r>
              <a:rPr lang="en-US" sz="3600"/>
              <a:t>Arousal of the brain as a whole</a:t>
            </a:r>
          </a:p>
          <a:p>
            <a:pPr>
              <a:buFontTx/>
              <a:buChar char="•"/>
            </a:pPr>
            <a:r>
              <a:rPr lang="en-US" sz="3600"/>
              <a:t>Reticular activating system (RAS) </a:t>
            </a:r>
          </a:p>
          <a:p>
            <a:pPr lvl="1">
              <a:buFontTx/>
              <a:buChar char="•"/>
            </a:pPr>
            <a:r>
              <a:rPr lang="en-US" sz="3600"/>
              <a:t>Maintains consciousness and alertness</a:t>
            </a:r>
          </a:p>
          <a:p>
            <a:pPr lvl="1">
              <a:buFontTx/>
              <a:buChar char="•"/>
            </a:pPr>
            <a:r>
              <a:rPr lang="en-US" sz="3600"/>
              <a:t>Functions in sleep and arousal from sleep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Tradeshow</Template>
  <TotalTime>1048</TotalTime>
  <Words>2855</Words>
  <Application>Microsoft Office PowerPoint</Application>
  <PresentationFormat>On-screen Show (4:3)</PresentationFormat>
  <Paragraphs>395</Paragraphs>
  <Slides>63</Slides>
  <Notes>31</Notes>
  <HiddenSlides>21</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Tradeshow</vt:lpstr>
      <vt:lpstr>Brain Structure and Function</vt:lpstr>
      <vt:lpstr>Slide 2</vt:lpstr>
      <vt:lpstr>Phineas Gage</vt:lpstr>
      <vt:lpstr>Slide 4</vt:lpstr>
      <vt:lpstr>Phineas Gage</vt:lpstr>
      <vt:lpstr>Evolution of the Brain</vt:lpstr>
      <vt:lpstr>The Brain</vt:lpstr>
      <vt:lpstr>Parts of the Brain</vt:lpstr>
      <vt:lpstr>Reticular Formation</vt:lpstr>
      <vt:lpstr>The Cerebellum</vt:lpstr>
      <vt:lpstr>The Limbic System</vt:lpstr>
      <vt:lpstr>The Limbic System</vt:lpstr>
      <vt:lpstr>The Limbic System</vt:lpstr>
      <vt:lpstr>The Limbic System</vt:lpstr>
      <vt:lpstr>Slide 15</vt:lpstr>
      <vt:lpstr>The Brain</vt:lpstr>
      <vt:lpstr>The Cerebral Cortex</vt:lpstr>
      <vt:lpstr>The lobes of the cerebral hemispheres</vt:lpstr>
      <vt:lpstr>The lobes of the cerebral hemispheres</vt:lpstr>
      <vt:lpstr>The Cerebral Cortex</vt:lpstr>
      <vt:lpstr>The Cerebral Cortex</vt:lpstr>
      <vt:lpstr>The Cerebral Cortex</vt:lpstr>
      <vt:lpstr>Motor/Sensory Cortex</vt:lpstr>
      <vt:lpstr>Slide 24</vt:lpstr>
      <vt:lpstr>Slide 25</vt:lpstr>
      <vt:lpstr>Sensory Areas – Sensory Homunculus</vt:lpstr>
      <vt:lpstr>The Cerebral Cortex</vt:lpstr>
      <vt:lpstr>Language Areas</vt:lpstr>
      <vt:lpstr>Slide 29</vt:lpstr>
      <vt:lpstr>Slide 30</vt:lpstr>
      <vt:lpstr>Slide 31</vt:lpstr>
      <vt:lpstr>Brain activity: ERPs</vt:lpstr>
      <vt:lpstr>Brain activity: ERPs</vt:lpstr>
      <vt:lpstr>Brain activity: ERPs</vt:lpstr>
      <vt:lpstr>Brain activity: ERPs</vt:lpstr>
      <vt:lpstr>Linguistics and Language Processing:   Bottom-up and Top-down Models</vt:lpstr>
      <vt:lpstr>Bottom-up and Top-down Models</vt:lpstr>
      <vt:lpstr>Bottom-up and Top-down Models</vt:lpstr>
      <vt:lpstr>Top-down Models</vt:lpstr>
      <vt:lpstr>Top-down Models</vt:lpstr>
      <vt:lpstr>Top-down Models</vt:lpstr>
      <vt:lpstr>Slide 42</vt:lpstr>
      <vt:lpstr>Brain Lateralization</vt:lpstr>
      <vt:lpstr>Our Divided Brains</vt:lpstr>
      <vt:lpstr>Hemispheric Specialization</vt:lpstr>
      <vt:lpstr>Contra-lateral division of labor</vt:lpstr>
      <vt:lpstr>Split Brain Patients</vt:lpstr>
      <vt:lpstr>Brain Plasticity</vt:lpstr>
      <vt:lpstr>Brain Plasticity</vt:lpstr>
      <vt:lpstr>Environmental influences on neuroplasticity</vt:lpstr>
      <vt:lpstr>Sensation and Perception</vt:lpstr>
      <vt:lpstr>Sensation</vt:lpstr>
      <vt:lpstr>Perception</vt:lpstr>
      <vt:lpstr>The psychophysics of sensation</vt:lpstr>
      <vt:lpstr>The five major senses</vt:lpstr>
      <vt:lpstr>The sixth sense</vt:lpstr>
      <vt:lpstr>Thresholds of the five major senses</vt:lpstr>
      <vt:lpstr>The Retina</vt:lpstr>
      <vt:lpstr>Slide 59</vt:lpstr>
      <vt:lpstr>Slide 60</vt:lpstr>
      <vt:lpstr>Slide 61</vt:lpstr>
      <vt:lpstr>Resources</vt:lpstr>
      <vt:lpstr>Slide 63</vt:lpstr>
    </vt:vector>
  </TitlesOfParts>
  <Company>PSYCHOLOGY 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Brain Structure and Function</dc:title>
  <dc:creator>Diana</dc:creator>
  <cp:lastModifiedBy>DELL</cp:lastModifiedBy>
  <cp:revision>42</cp:revision>
  <dcterms:created xsi:type="dcterms:W3CDTF">2007-06-22T17:42:26Z</dcterms:created>
  <dcterms:modified xsi:type="dcterms:W3CDTF">2017-04-17T04:12:50Z</dcterms:modified>
</cp:coreProperties>
</file>