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E7E1D-2A59-4E51-87D9-7FB28F5BD9DA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4E4B2-6D15-4981-900B-4E8FF85F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2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Oryza</a:t>
            </a:r>
            <a:r>
              <a:rPr lang="en-US" i="1" dirty="0" smtClean="0"/>
              <a:t> sativa</a:t>
            </a:r>
          </a:p>
          <a:p>
            <a:r>
              <a:rPr lang="en-US" i="0" dirty="0" smtClean="0"/>
              <a:t>Largest</a:t>
            </a:r>
            <a:r>
              <a:rPr lang="en-US" i="0" baseline="0" dirty="0" smtClean="0"/>
              <a:t> staple food of the globe. Mostly consumed in Asian countries (90% of the world). </a:t>
            </a:r>
            <a:r>
              <a:rPr lang="en-US" i="0" dirty="0" smtClean="0"/>
              <a:t>Pakistan</a:t>
            </a:r>
            <a:r>
              <a:rPr lang="en-US" i="0" baseline="0" dirty="0" smtClean="0"/>
              <a:t> most important staple crop, 11</a:t>
            </a:r>
            <a:r>
              <a:rPr lang="en-US" i="0" baseline="30000" dirty="0" smtClean="0"/>
              <a:t>th</a:t>
            </a:r>
            <a:r>
              <a:rPr lang="en-US" i="0" baseline="0" dirty="0" smtClean="0"/>
              <a:t> largest producer in world and 10</a:t>
            </a:r>
            <a:r>
              <a:rPr lang="en-US" i="0" baseline="30000" dirty="0" smtClean="0"/>
              <a:t>th</a:t>
            </a:r>
            <a:r>
              <a:rPr lang="en-US" i="0" baseline="0" dirty="0" smtClean="0"/>
              <a:t> in Asia</a:t>
            </a:r>
          </a:p>
          <a:p>
            <a:r>
              <a:rPr lang="en-US" i="0" baseline="0" dirty="0" smtClean="0"/>
              <a:t>Pakistan cultivation 2.85 (3) M ha. / India 43 M 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Production in Pakistan 7.4 Mt (2017-18)  / 6.2 Mt in 2013-14.  (China 143Mt: India 99 Mt).</a:t>
            </a:r>
          </a:p>
          <a:p>
            <a:r>
              <a:rPr lang="en-US" i="0" baseline="0" dirty="0" smtClean="0"/>
              <a:t>2.7 % agriculture value-added and 0.6% of GDP.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There are 3 kinds of rice varieties in Pakistan which are produced for local consumption and </a:t>
            </a:r>
            <a:r>
              <a:rPr lang="en-US" i="0" baseline="0" dirty="0" err="1" smtClean="0"/>
              <a:t>export_Basmati</a:t>
            </a:r>
            <a:r>
              <a:rPr lang="en-US" i="0" baseline="0" dirty="0" smtClean="0"/>
              <a:t>, IRRI (International Rice Res. Inst. Los </a:t>
            </a:r>
            <a:r>
              <a:rPr lang="en-US" i="0" baseline="0" dirty="0" err="1" smtClean="0"/>
              <a:t>Banos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Phillipines</a:t>
            </a:r>
            <a:r>
              <a:rPr lang="en-US" i="0" baseline="0" dirty="0" smtClean="0"/>
              <a:t>) (medium long grain) , Cold tolerant (short and bold grained rice)</a:t>
            </a:r>
          </a:p>
          <a:p>
            <a:r>
              <a:rPr lang="en-US" i="0" baseline="0" dirty="0" smtClean="0"/>
              <a:t>These are Basmati (aromatic), IRRI variety and bold grain (cold tolerant varieties).</a:t>
            </a:r>
          </a:p>
          <a:p>
            <a:r>
              <a:rPr lang="en-US" i="0" baseline="0" dirty="0" smtClean="0"/>
              <a:t>IR-varieties are developed by NIAB.</a:t>
            </a:r>
          </a:p>
          <a:p>
            <a:r>
              <a:rPr lang="en-US" i="0" baseline="0" dirty="0" smtClean="0"/>
              <a:t>Most widely grown varieties are Basmati-long grained rice (</a:t>
            </a:r>
            <a:r>
              <a:rPr lang="en-US" i="0" baseline="0" dirty="0" err="1" smtClean="0"/>
              <a:t>vasmati_sansaqreet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word_Vas</a:t>
            </a:r>
            <a:r>
              <a:rPr lang="en-US" i="0" baseline="0" dirty="0" smtClean="0"/>
              <a:t> means Fragrance and </a:t>
            </a:r>
            <a:r>
              <a:rPr lang="en-US" i="0" baseline="0" dirty="0" err="1" smtClean="0"/>
              <a:t>Mati</a:t>
            </a:r>
            <a:r>
              <a:rPr lang="en-US" i="0" baseline="0" dirty="0" smtClean="0"/>
              <a:t> means soil).</a:t>
            </a:r>
          </a:p>
          <a:p>
            <a:r>
              <a:rPr lang="en-US" dirty="0"/>
              <a:t>According to IRRI reports, there are over 100 species of </a:t>
            </a:r>
            <a:r>
              <a:rPr lang="en-US" b="1" dirty="0"/>
              <a:t>insect pests</a:t>
            </a:r>
            <a:r>
              <a:rPr lang="en-US" dirty="0"/>
              <a:t> to </a:t>
            </a:r>
            <a:r>
              <a:rPr lang="en-US" b="1" dirty="0"/>
              <a:t>rice</a:t>
            </a:r>
            <a:r>
              <a:rPr lang="en-US" dirty="0"/>
              <a:t> around the world but only </a:t>
            </a:r>
            <a:r>
              <a:rPr lang="en-US" b="1" dirty="0"/>
              <a:t>about 20 species </a:t>
            </a:r>
            <a:r>
              <a:rPr lang="en-US" dirty="0"/>
              <a:t>can cause economic damage.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Yellowish</a:t>
            </a:r>
            <a:r>
              <a:rPr lang="en-US" baseline="0" noProof="0" dirty="0" smtClean="0"/>
              <a:t> straw color adults with black spots on forewings. Larvae; (about 20mm long) Pale yellow or yellowish white with head-capsule orange-yellow or brown in color. Eggs laid in clusters of 60-80s. Female moths are bigger than male ones and has anal tuft of brownish orange hairs at caudal end of abdomen.</a:t>
            </a:r>
          </a:p>
          <a:p>
            <a:r>
              <a:rPr lang="en-US" baseline="0" noProof="0" dirty="0" smtClean="0"/>
              <a:t>Could cause 40-90% of crop loss. Growing shoots dries up (dead-heart). Upon attack at flowering stage, whitish ears stands erect in field with no grain formation particularly in August-September.</a:t>
            </a:r>
          </a:p>
          <a:p>
            <a:r>
              <a:rPr lang="en-US" baseline="0" noProof="0" dirty="0" smtClean="0"/>
              <a:t>Pest active _ April to October</a:t>
            </a:r>
          </a:p>
          <a:p>
            <a:r>
              <a:rPr lang="en-US" baseline="0" noProof="0" dirty="0" smtClean="0"/>
              <a:t>Inactive November to March (Hibernation as full grown larva in rice crop stubbles, pupation occurs in March and moth emergence in early April)</a:t>
            </a:r>
          </a:p>
          <a:p>
            <a:r>
              <a:rPr lang="en-US" baseline="0" noProof="0" dirty="0" smtClean="0"/>
              <a:t>Egg-laying under leaf-blades in 2-3 clusters of about 60-80 pearly white eggs, total 120 to 150 eggs per female and covered by brown hairs.</a:t>
            </a:r>
          </a:p>
          <a:p>
            <a:r>
              <a:rPr lang="en-US" baseline="0" noProof="0" dirty="0" smtClean="0"/>
              <a:t>Young larvae bore into stem downwardly from growing point of plant. Larvae stages 6 and takes 2-3 weeks to mature. Total lifespan of pest is 1-1.5month. 5-6 generations per annum</a:t>
            </a:r>
          </a:p>
          <a:p>
            <a:r>
              <a:rPr lang="fr-FR" baseline="0" dirty="0" smtClean="0"/>
              <a:t>Management</a:t>
            </a:r>
          </a:p>
          <a:p>
            <a:r>
              <a:rPr lang="fr-FR" baseline="0" dirty="0" err="1" smtClean="0"/>
              <a:t>Removal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crop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stubbles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harvestiong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crop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Ploughing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following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heavy</a:t>
            </a:r>
            <a:r>
              <a:rPr lang="fr-FR" baseline="0" dirty="0" smtClean="0"/>
              <a:t> irrigation.</a:t>
            </a:r>
          </a:p>
          <a:p>
            <a:r>
              <a:rPr lang="fr-FR" baseline="0" dirty="0" err="1" smtClean="0"/>
              <a:t>Mechanical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removal</a:t>
            </a:r>
            <a:r>
              <a:rPr lang="fr-FR" baseline="0" dirty="0" smtClean="0"/>
              <a:t> and destruction of </a:t>
            </a:r>
            <a:r>
              <a:rPr lang="fr-FR" baseline="0" dirty="0" err="1" smtClean="0"/>
              <a:t>egg</a:t>
            </a:r>
            <a:r>
              <a:rPr lang="fr-FR" baseline="0" dirty="0" smtClean="0"/>
              <a:t> masses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nursery stage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transplanting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ETL = 5% </a:t>
            </a:r>
            <a:r>
              <a:rPr lang="fr-FR" baseline="0" dirty="0" err="1" smtClean="0"/>
              <a:t>deadhearts</a:t>
            </a:r>
            <a:endParaRPr lang="fr-FR" baseline="0" dirty="0" smtClean="0"/>
          </a:p>
          <a:p>
            <a:r>
              <a:rPr lang="fr-FR" baseline="0" dirty="0" smtClean="0"/>
              <a:t>Egg </a:t>
            </a:r>
            <a:r>
              <a:rPr lang="fr-FR" baseline="0" dirty="0" err="1" smtClean="0"/>
              <a:t>parasitoids</a:t>
            </a:r>
            <a:endParaRPr lang="fr-FR" baseline="0" dirty="0" smtClean="0"/>
          </a:p>
          <a:p>
            <a:r>
              <a:rPr lang="fr-FR" baseline="0" dirty="0" err="1" smtClean="0"/>
              <a:t>Chlorpyrifphos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deltamethrin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bifenthrin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lambd</a:t>
            </a:r>
            <a:r>
              <a:rPr lang="fr-FR" baseline="0" dirty="0" smtClean="0"/>
              <a:t>-</a:t>
            </a:r>
            <a:r>
              <a:rPr lang="fr-FR" baseline="0" dirty="0" err="1" smtClean="0"/>
              <a:t>cyhalothrin</a:t>
            </a:r>
            <a:r>
              <a:rPr lang="fr-FR" baseline="0" dirty="0" smtClean="0"/>
              <a:t>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Selender</a:t>
            </a:r>
            <a:r>
              <a:rPr lang="fr-FR" dirty="0" smtClean="0"/>
              <a:t> </a:t>
            </a:r>
            <a:r>
              <a:rPr lang="fr-FR" dirty="0" err="1" smtClean="0"/>
              <a:t>whitish</a:t>
            </a:r>
            <a:r>
              <a:rPr lang="fr-FR" dirty="0" smtClean="0"/>
              <a:t> </a:t>
            </a:r>
            <a:r>
              <a:rPr lang="fr-FR" dirty="0" err="1" smtClean="0"/>
              <a:t>adult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black</a:t>
            </a:r>
            <a:r>
              <a:rPr lang="fr-FR" baseline="0" dirty="0" smtClean="0"/>
              <a:t> spot on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fore </a:t>
            </a:r>
            <a:r>
              <a:rPr lang="fr-FR" baseline="0" dirty="0" err="1" smtClean="0"/>
              <a:t>wing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Female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orange anal </a:t>
            </a:r>
            <a:r>
              <a:rPr lang="fr-FR" baseline="0" dirty="0" err="1" smtClean="0"/>
              <a:t>tuft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Larvae</a:t>
            </a:r>
            <a:r>
              <a:rPr lang="fr-FR" baseline="0" dirty="0" smtClean="0"/>
              <a:t>; (20-25mm long) Pale or </a:t>
            </a:r>
            <a:r>
              <a:rPr lang="fr-FR" baseline="0" dirty="0" err="1" smtClean="0"/>
              <a:t>yellowish</a:t>
            </a:r>
            <a:r>
              <a:rPr lang="fr-FR" baseline="0" dirty="0" smtClean="0"/>
              <a:t> white. </a:t>
            </a:r>
          </a:p>
          <a:p>
            <a:r>
              <a:rPr lang="fr-FR" baseline="0" dirty="0" smtClean="0"/>
              <a:t>Damage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yellow</a:t>
            </a:r>
            <a:r>
              <a:rPr lang="fr-FR" baseline="0" dirty="0" smtClean="0"/>
              <a:t> Stem Borer.</a:t>
            </a:r>
          </a:p>
          <a:p>
            <a:r>
              <a:rPr lang="fr-FR" baseline="0" dirty="0" err="1" smtClean="0"/>
              <a:t>Similar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Yellow</a:t>
            </a:r>
            <a:r>
              <a:rPr lang="fr-FR" baseline="0" dirty="0" smtClean="0"/>
              <a:t> stem Borer</a:t>
            </a:r>
          </a:p>
          <a:p>
            <a:r>
              <a:rPr lang="en-US" baseline="0" noProof="0" dirty="0" smtClean="0"/>
              <a:t>Pest active _ April to October</a:t>
            </a:r>
          </a:p>
          <a:p>
            <a:r>
              <a:rPr lang="en-US" baseline="0" noProof="0" dirty="0" smtClean="0"/>
              <a:t>Inactive November to March (Hibernation as full grown larva in rice crop stubbles, pupation occurs in March and moth emergence in early April)</a:t>
            </a:r>
          </a:p>
          <a:p>
            <a:r>
              <a:rPr lang="en-US" baseline="0" noProof="0" dirty="0" smtClean="0"/>
              <a:t>Egg-laying under leaf-blades in 2-3 clusters of about 60-80 pearly white eggs, total 120 to 150 </a:t>
            </a:r>
            <a:r>
              <a:rPr lang="en-US" baseline="0" noProof="0" dirty="0" err="1" smtClean="0"/>
              <a:t>peggs</a:t>
            </a:r>
            <a:r>
              <a:rPr lang="en-US" baseline="0" noProof="0" dirty="0" smtClean="0"/>
              <a:t> per female and covered by brown hairs.</a:t>
            </a:r>
          </a:p>
          <a:p>
            <a:r>
              <a:rPr lang="en-US" baseline="0" noProof="0" dirty="0" smtClean="0"/>
              <a:t>Young larvae bore into stem downwardly from growing point of plant. Larvae stages 6 and takes 2-3 weeks to mature. Total lifespan of pest is 1-1.5month. 5-6 generations per annum</a:t>
            </a:r>
          </a:p>
          <a:p>
            <a:r>
              <a:rPr lang="fr-FR" baseline="0" dirty="0" smtClean="0"/>
              <a:t>Management</a:t>
            </a:r>
          </a:p>
          <a:p>
            <a:r>
              <a:rPr lang="fr-FR" baseline="0" dirty="0" err="1" smtClean="0"/>
              <a:t>Removal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crop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stubbles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harvestiong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crop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Ploughing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following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heavy</a:t>
            </a:r>
            <a:r>
              <a:rPr lang="fr-FR" baseline="0" dirty="0" smtClean="0"/>
              <a:t> irrigation.</a:t>
            </a:r>
          </a:p>
          <a:p>
            <a:r>
              <a:rPr lang="fr-FR" baseline="0" dirty="0" err="1" smtClean="0"/>
              <a:t>Mechanical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removal</a:t>
            </a:r>
            <a:r>
              <a:rPr lang="fr-FR" baseline="0" dirty="0" smtClean="0"/>
              <a:t> and destruction of </a:t>
            </a:r>
            <a:r>
              <a:rPr lang="fr-FR" baseline="0" dirty="0" err="1" smtClean="0"/>
              <a:t>egg</a:t>
            </a:r>
            <a:r>
              <a:rPr lang="fr-FR" baseline="0" dirty="0" smtClean="0"/>
              <a:t> masses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nursery stage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transplanting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ETL = 5% </a:t>
            </a:r>
            <a:r>
              <a:rPr lang="fr-FR" baseline="0" dirty="0" err="1" smtClean="0"/>
              <a:t>deadhear</a:t>
            </a:r>
            <a:endParaRPr lang="fr-FR" baseline="0" dirty="0" smtClean="0"/>
          </a:p>
          <a:p>
            <a:r>
              <a:rPr lang="fr-FR" baseline="0" dirty="0" smtClean="0"/>
              <a:t>Egg </a:t>
            </a:r>
            <a:r>
              <a:rPr lang="fr-FR" baseline="0" dirty="0" err="1" smtClean="0"/>
              <a:t>parasitoids</a:t>
            </a:r>
            <a:endParaRPr lang="fr-FR" baseline="0" dirty="0" smtClean="0"/>
          </a:p>
          <a:p>
            <a:r>
              <a:rPr lang="fr-FR" baseline="0" dirty="0" err="1" smtClean="0"/>
              <a:t>Chlorpyrifphos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deltamethrin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bifenthrin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lambd</a:t>
            </a:r>
            <a:r>
              <a:rPr lang="fr-FR" baseline="0" dirty="0" smtClean="0"/>
              <a:t>-</a:t>
            </a:r>
            <a:r>
              <a:rPr lang="fr-FR" baseline="0" dirty="0" err="1" smtClean="0"/>
              <a:t>cyhalothrin</a:t>
            </a:r>
            <a:r>
              <a:rPr lang="fr-FR" baseline="0" dirty="0" smtClean="0"/>
              <a:t> etc.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Adult</a:t>
            </a:r>
            <a:r>
              <a:rPr lang="fr-FR" dirty="0" smtClean="0"/>
              <a:t>: Pale </a:t>
            </a:r>
            <a:r>
              <a:rPr lang="fr-FR" dirty="0" err="1" smtClean="0"/>
              <a:t>brown</a:t>
            </a:r>
            <a:r>
              <a:rPr lang="fr-FR" dirty="0" smtClean="0"/>
              <a:t> or </a:t>
            </a:r>
            <a:r>
              <a:rPr lang="fr-FR" dirty="0" err="1" smtClean="0"/>
              <a:t>straw</a:t>
            </a:r>
            <a:r>
              <a:rPr lang="fr-FR" dirty="0" smtClean="0"/>
              <a:t>-</a:t>
            </a:r>
            <a:r>
              <a:rPr lang="fr-FR" dirty="0" err="1" smtClean="0"/>
              <a:t>colored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reddish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brown</a:t>
            </a:r>
            <a:r>
              <a:rPr lang="fr-FR" baseline="0" dirty="0" smtClean="0"/>
              <a:t> dots on </a:t>
            </a:r>
            <a:r>
              <a:rPr lang="fr-FR" baseline="0" dirty="0" err="1" smtClean="0"/>
              <a:t>forewings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hind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wings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whitish</a:t>
            </a:r>
            <a:r>
              <a:rPr lang="fr-FR" baseline="0" dirty="0" smtClean="0"/>
              <a:t>., </a:t>
            </a:r>
            <a:r>
              <a:rPr lang="fr-FR" baseline="0" dirty="0" err="1" smtClean="0"/>
              <a:t>larva</a:t>
            </a:r>
            <a:r>
              <a:rPr lang="fr-FR" baseline="0" dirty="0" smtClean="0"/>
              <a:t>: 25mm </a:t>
            </a:r>
            <a:r>
              <a:rPr lang="fr-FR" baseline="0" dirty="0" err="1" smtClean="0"/>
              <a:t>Pinkish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brown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color</a:t>
            </a:r>
            <a:r>
              <a:rPr lang="fr-FR" baseline="0" dirty="0" smtClean="0"/>
              <a:t>, 4-6 </a:t>
            </a:r>
            <a:r>
              <a:rPr lang="fr-FR" baseline="0" dirty="0" err="1" smtClean="0"/>
              <a:t>generations</a:t>
            </a:r>
            <a:r>
              <a:rPr lang="fr-FR" baseline="0" dirty="0" smtClean="0"/>
              <a:t> per y. </a:t>
            </a:r>
          </a:p>
          <a:p>
            <a:r>
              <a:rPr lang="fr-FR" baseline="0" dirty="0" err="1" smtClean="0"/>
              <a:t>Larvae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feed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leaf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sheaths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 on bores in to central </a:t>
            </a:r>
            <a:r>
              <a:rPr lang="fr-FR" baseline="0" dirty="0" err="1" smtClean="0"/>
              <a:t>core</a:t>
            </a:r>
            <a:r>
              <a:rPr lang="fr-FR" baseline="0" dirty="0" smtClean="0"/>
              <a:t> of plant to </a:t>
            </a:r>
            <a:r>
              <a:rPr lang="fr-FR" baseline="0" dirty="0" err="1" smtClean="0"/>
              <a:t>produce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dead-heart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easily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pulled</a:t>
            </a:r>
            <a:r>
              <a:rPr lang="fr-FR" baseline="0" dirty="0" smtClean="0"/>
              <a:t> out)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feeds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rice</a:t>
            </a:r>
            <a:r>
              <a:rPr lang="fr-FR" baseline="0" dirty="0" smtClean="0"/>
              <a:t> grains in </a:t>
            </a:r>
            <a:r>
              <a:rPr lang="fr-FR" baseline="0" dirty="0" err="1" smtClean="0"/>
              <a:t>ears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well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Total life-cycle 6 to 7 </a:t>
            </a:r>
            <a:r>
              <a:rPr lang="fr-FR" baseline="0" dirty="0" err="1" smtClean="0"/>
              <a:t>weeks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4-6 </a:t>
            </a:r>
            <a:r>
              <a:rPr lang="fr-FR" baseline="0" dirty="0" err="1" smtClean="0"/>
              <a:t>generations</a:t>
            </a:r>
            <a:r>
              <a:rPr lang="fr-FR" baseline="0" dirty="0" smtClean="0"/>
              <a:t> per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Damage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more intense in </a:t>
            </a:r>
            <a:r>
              <a:rPr lang="fr-FR" baseline="0" dirty="0" err="1" smtClean="0"/>
              <a:t>pre</a:t>
            </a:r>
            <a:r>
              <a:rPr lang="fr-FR" baseline="0" dirty="0" smtClean="0"/>
              <a:t>-</a:t>
            </a:r>
            <a:r>
              <a:rPr lang="fr-FR" baseline="0" dirty="0" err="1" smtClean="0"/>
              <a:t>moonsoon</a:t>
            </a:r>
            <a:r>
              <a:rPr lang="fr-FR" baseline="0" dirty="0" smtClean="0"/>
              <a:t> (dry) </a:t>
            </a:r>
            <a:r>
              <a:rPr lang="fr-FR" baseline="0" dirty="0" err="1" smtClean="0"/>
              <a:t>season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produces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dead-hearts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attack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few grain formation.</a:t>
            </a:r>
          </a:p>
          <a:p>
            <a:r>
              <a:rPr lang="fr-FR" baseline="0" dirty="0" err="1" smtClean="0"/>
              <a:t>Polyphagous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found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sugarcane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rice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wheat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maize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sorghum</a:t>
            </a:r>
            <a:r>
              <a:rPr lang="fr-FR" baseline="0" dirty="0" smtClean="0"/>
              <a:t> etc. But damage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significant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rice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maize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Conntrol</a:t>
            </a:r>
            <a:r>
              <a:rPr lang="fr-FR" baseline="0" dirty="0" smtClean="0"/>
              <a:t>/management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yellow</a:t>
            </a:r>
            <a:r>
              <a:rPr lang="fr-FR" baseline="0" dirty="0" smtClean="0"/>
              <a:t> or white stem </a:t>
            </a:r>
            <a:r>
              <a:rPr lang="fr-FR" baseline="0" dirty="0" err="1" smtClean="0"/>
              <a:t>borer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rice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Adult</a:t>
            </a:r>
            <a:r>
              <a:rPr lang="fr-FR" dirty="0" smtClean="0"/>
              <a:t>: </a:t>
            </a:r>
            <a:r>
              <a:rPr lang="fr-FR" dirty="0" err="1" smtClean="0"/>
              <a:t>straw-colored</a:t>
            </a:r>
            <a:r>
              <a:rPr lang="fr-FR" dirty="0" smtClean="0"/>
              <a:t>, </a:t>
            </a:r>
            <a:r>
              <a:rPr lang="fr-FR" dirty="0" err="1" smtClean="0"/>
              <a:t>Larva</a:t>
            </a:r>
            <a:r>
              <a:rPr lang="fr-FR" dirty="0" smtClean="0"/>
              <a:t>: (25mm long)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Greenish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5 </a:t>
            </a:r>
            <a:r>
              <a:rPr lang="fr-FR" baseline="0" dirty="0" err="1" smtClean="0"/>
              <a:t>longit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Stripes</a:t>
            </a:r>
            <a:r>
              <a:rPr lang="fr-FR" baseline="0" dirty="0" smtClean="0"/>
              <a:t> on dorsal </a:t>
            </a:r>
            <a:r>
              <a:rPr lang="fr-FR" baseline="0" dirty="0" err="1" smtClean="0"/>
              <a:t>side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yellowish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head</a:t>
            </a:r>
            <a:r>
              <a:rPr lang="fr-FR" baseline="0" dirty="0" smtClean="0"/>
              <a:t> capsule.</a:t>
            </a:r>
          </a:p>
          <a:p>
            <a:r>
              <a:rPr lang="fr-FR" baseline="0" dirty="0" smtClean="0"/>
              <a:t>Cluster </a:t>
            </a:r>
            <a:r>
              <a:rPr lang="fr-FR" baseline="0" dirty="0" err="1" smtClean="0"/>
              <a:t>egg</a:t>
            </a:r>
            <a:r>
              <a:rPr lang="fr-FR" baseline="0" dirty="0" smtClean="0"/>
              <a:t>-</a:t>
            </a:r>
            <a:r>
              <a:rPr lang="fr-FR" baseline="0" dirty="0" err="1" smtClean="0"/>
              <a:t>laying</a:t>
            </a:r>
            <a:r>
              <a:rPr lang="fr-FR" baseline="0" dirty="0" smtClean="0"/>
              <a:t> (50-70 </a:t>
            </a:r>
            <a:r>
              <a:rPr lang="fr-FR" baseline="0" dirty="0" err="1" smtClean="0"/>
              <a:t>eggs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Active </a:t>
            </a:r>
            <a:r>
              <a:rPr lang="fr-FR" baseline="0" dirty="0" err="1" smtClean="0"/>
              <a:t>period</a:t>
            </a:r>
            <a:r>
              <a:rPr lang="fr-FR" baseline="0" dirty="0" smtClean="0"/>
              <a:t>: April-Oct., Maxi. Activity; Sept. Oct., 1-4 </a:t>
            </a:r>
            <a:r>
              <a:rPr lang="fr-FR" baseline="0" dirty="0" err="1" smtClean="0"/>
              <a:t>generations</a:t>
            </a:r>
            <a:r>
              <a:rPr lang="fr-FR" baseline="0" dirty="0" smtClean="0"/>
              <a:t> per y.; Maxi. Damage: 3rd and 4th </a:t>
            </a:r>
            <a:r>
              <a:rPr lang="fr-FR" baseline="0" dirty="0" err="1" smtClean="0"/>
              <a:t>generations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Cultural Control:</a:t>
            </a:r>
            <a:r>
              <a:rPr lang="fr-FR" baseline="0" dirty="0" smtClean="0"/>
              <a:t> Nursery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20th May, </a:t>
            </a:r>
            <a:r>
              <a:rPr lang="fr-FR" baseline="0" dirty="0" err="1" smtClean="0"/>
              <a:t>Transplaning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essentially</a:t>
            </a:r>
            <a:r>
              <a:rPr lang="fr-FR" baseline="0" dirty="0" smtClean="0"/>
              <a:t> in August Light </a:t>
            </a:r>
            <a:r>
              <a:rPr lang="fr-FR" baseline="0" dirty="0" err="1" smtClean="0"/>
              <a:t>traps</a:t>
            </a:r>
            <a:r>
              <a:rPr lang="fr-FR" baseline="0" dirty="0" smtClean="0"/>
              <a:t>, clean-</a:t>
            </a:r>
            <a:r>
              <a:rPr lang="fr-FR" baseline="0" dirty="0" err="1" smtClean="0"/>
              <a:t>cultivation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stubbles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removal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picking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destroying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egg</a:t>
            </a:r>
            <a:r>
              <a:rPr lang="fr-FR" baseline="0" dirty="0" smtClean="0"/>
              <a:t>-masses and </a:t>
            </a:r>
            <a:r>
              <a:rPr lang="fr-FR" baseline="0" dirty="0" err="1" smtClean="0"/>
              <a:t>dead-hearts</a:t>
            </a:r>
            <a:endParaRPr lang="fr-FR" baseline="0" dirty="0" smtClean="0"/>
          </a:p>
          <a:p>
            <a:r>
              <a:rPr lang="fr-FR" baseline="0" dirty="0" smtClean="0"/>
              <a:t>Egg </a:t>
            </a:r>
            <a:r>
              <a:rPr lang="fr-FR" baseline="0" dirty="0" err="1" smtClean="0"/>
              <a:t>parasitoids</a:t>
            </a:r>
            <a:r>
              <a:rPr lang="fr-FR" baseline="0" dirty="0" smtClean="0"/>
              <a:t> : </a:t>
            </a:r>
            <a:r>
              <a:rPr lang="fr-FR" baseline="0" dirty="0" err="1" smtClean="0"/>
              <a:t>Telenomus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Trichogramm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Chemical</a:t>
            </a:r>
            <a:r>
              <a:rPr lang="fr-FR" baseline="0" dirty="0" smtClean="0"/>
              <a:t> control: Carbamate insecticides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Carbofuran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Carbosulfan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Monomehypo</a:t>
            </a:r>
            <a:endParaRPr lang="fr-FR" baseline="0" dirty="0" smtClean="0"/>
          </a:p>
          <a:p>
            <a:r>
              <a:rPr lang="fr-FR" baseline="0" dirty="0" smtClean="0"/>
              <a:t>                          </a:t>
            </a:r>
            <a:r>
              <a:rPr lang="fr-FR" baseline="0" dirty="0" err="1" smtClean="0"/>
              <a:t>OPs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Chlorpyriphos, </a:t>
            </a:r>
            <a:r>
              <a:rPr lang="fr-FR" baseline="0" dirty="0" err="1" smtClean="0"/>
              <a:t>Diazinon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Methamidophos</a:t>
            </a:r>
            <a:r>
              <a:rPr lang="fr-FR" baseline="0" dirty="0" smtClean="0"/>
              <a:t>, Profenophos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1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7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2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1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3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2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BB16-AD04-48A7-B973-02F3C20AC8D6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C858-AE63-483D-8757-2F9B57EA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357724"/>
            <a:ext cx="9906000" cy="69865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</a:t>
            </a:r>
          </a:p>
          <a:p>
            <a:pPr algn="ct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Agricultural pests and their management</a:t>
            </a:r>
          </a:p>
          <a:p>
            <a:pPr algn="ctr"/>
            <a:endParaRPr lang="en-US" sz="28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Identification of important agricultural pests 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Their mode of damages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Control measures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By: 	Dr. Muhammad Zeeshan Majeed	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486400"/>
            <a:ext cx="7214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Major Insect Pests </a:t>
            </a:r>
            <a:r>
              <a:rPr lang="en-US" sz="3200" dirty="0" smtClean="0"/>
              <a:t>of Rice Crop in Pakistan</a:t>
            </a:r>
          </a:p>
        </p:txBody>
      </p:sp>
      <p:pic>
        <p:nvPicPr>
          <p:cNvPr id="3" name="Picture 2" descr="http://www.agricorner.com/wp-content/uploads/2011/01/rice-crop-sin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7056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2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787112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Rice		Yellow stem borer (</a:t>
            </a:r>
            <a:r>
              <a:rPr lang="en-US" i="1" dirty="0" err="1" smtClean="0"/>
              <a:t>Scirpophaga</a:t>
            </a:r>
            <a:r>
              <a:rPr lang="en-US" i="1" dirty="0" smtClean="0"/>
              <a:t> </a:t>
            </a:r>
            <a:r>
              <a:rPr lang="en-US" i="1" dirty="0" err="1" smtClean="0"/>
              <a:t>incertulus</a:t>
            </a:r>
            <a:r>
              <a:rPr lang="en-US" dirty="0" smtClean="0"/>
              <a:t>: </a:t>
            </a:r>
            <a:r>
              <a:rPr lang="en-US" dirty="0" err="1" smtClean="0"/>
              <a:t>Pyralidae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800600" cy="324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3250" name="Picture 2" descr="http://www.rkmp.co.in/sites/default/files/DSC_0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048000"/>
            <a:ext cx="2895600" cy="363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 descr="http://www.pinoyrkb.com/main/images/pests/ysb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914400"/>
            <a:ext cx="3505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9" name="Picture 11" descr="http://www.crida.in/naip/comp4/images/yellowstembor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10084"/>
            <a:ext cx="2743200" cy="291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34" name="Picture 2" descr="http://bugguide.net/images/raw/TKQ/KWK/TKQKWKHKUK0K9K0KDK1QVK7K6KLKVKUQDKUQRSMKAKRK9KGQNKGQB09QBKGKCKSKCK1QT00KCKN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5410200"/>
            <a:ext cx="1524000" cy="11293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04009" y="6550223"/>
            <a:ext cx="1839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Trichogramma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chilonis</a:t>
            </a:r>
            <a:endParaRPr lang="en-US" sz="1400" dirty="0"/>
          </a:p>
        </p:txBody>
      </p:sp>
      <p:pic>
        <p:nvPicPr>
          <p:cNvPr id="95236" name="Picture 4" descr="http://www.nbair.res.in/Featured_insects/images/trichogramma-chilonis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5334000"/>
            <a:ext cx="1524000" cy="12654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49380" y="5029200"/>
            <a:ext cx="329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Telenomus</a:t>
            </a:r>
            <a:r>
              <a:rPr lang="en-US" sz="1400" dirty="0" smtClean="0"/>
              <a:t> sp. (</a:t>
            </a:r>
            <a:r>
              <a:rPr lang="en-US" sz="1400" dirty="0" err="1" smtClean="0"/>
              <a:t>Scelionidae</a:t>
            </a:r>
            <a:r>
              <a:rPr lang="en-US" sz="1400" dirty="0" smtClean="0"/>
              <a:t>, Hymenoptera)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36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0"/>
            <a:ext cx="77193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Rice		White stem borer (</a:t>
            </a:r>
            <a:r>
              <a:rPr lang="en-US" i="1" dirty="0" err="1" smtClean="0"/>
              <a:t>Scirpophaga</a:t>
            </a:r>
            <a:r>
              <a:rPr lang="en-US" i="1" dirty="0" smtClean="0"/>
              <a:t> </a:t>
            </a:r>
            <a:r>
              <a:rPr lang="en-US" i="1" dirty="0" err="1" smtClean="0"/>
              <a:t>innotata</a:t>
            </a:r>
            <a:r>
              <a:rPr lang="en-US" dirty="0" smtClean="0"/>
              <a:t>: </a:t>
            </a:r>
            <a:r>
              <a:rPr lang="en-US" dirty="0" err="1" smtClean="0"/>
              <a:t>Pyralidae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2978"/>
            <a:ext cx="4419600" cy="33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2232" name="Picture 8" descr="http://diperta.jabarprov.go.id/assets/root/pupa-pengger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09999"/>
            <a:ext cx="4064000" cy="304800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66800"/>
            <a:ext cx="3810000" cy="284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2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2" y="609600"/>
            <a:ext cx="800078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Rice		Pink </a:t>
            </a:r>
            <a:r>
              <a:rPr lang="en-US" dirty="0" err="1" smtClean="0"/>
              <a:t>gramminous</a:t>
            </a:r>
            <a:r>
              <a:rPr lang="en-US" dirty="0" smtClean="0"/>
              <a:t> borer (</a:t>
            </a:r>
            <a:r>
              <a:rPr lang="en-US" i="1" dirty="0" smtClean="0"/>
              <a:t>Sesamia </a:t>
            </a:r>
            <a:r>
              <a:rPr lang="en-US" i="1" dirty="0" err="1" smtClean="0"/>
              <a:t>inferens</a:t>
            </a:r>
            <a:r>
              <a:rPr lang="en-US" dirty="0" smtClean="0"/>
              <a:t>: Noctuidae)</a:t>
            </a:r>
            <a:endParaRPr lang="en-US" dirty="0"/>
          </a:p>
        </p:txBody>
      </p:sp>
      <p:pic>
        <p:nvPicPr>
          <p:cNvPr id="51202" name="Picture 2" descr="http://www.crida.in/naip/comp4/images/pinkborer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1143000"/>
            <a:ext cx="429699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http://www.nbaii.res.in/Pestsofcrops/images/Sesamia-infer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4191001" cy="315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8" name="Picture 8" descr="http://keys.lucidcentral.org/keys/v3/eafrinet/maize_pests/key/maize_pests/Media/Html/images/Sesamia_calamistis_Hampson_1910_-_African_Pink_Stalkborer/sesamia_calamist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733800"/>
            <a:ext cx="4267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3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77084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Rice		Stripped Stem Borer (</a:t>
            </a:r>
            <a:r>
              <a:rPr lang="en-US" i="1" dirty="0" err="1" smtClean="0"/>
              <a:t>Chilo</a:t>
            </a:r>
            <a:r>
              <a:rPr lang="en-US" i="1" dirty="0" smtClean="0"/>
              <a:t> </a:t>
            </a:r>
            <a:r>
              <a:rPr lang="en-US" i="1" dirty="0" err="1" smtClean="0"/>
              <a:t>suppressalis</a:t>
            </a:r>
            <a:r>
              <a:rPr lang="en-US" dirty="0" smtClean="0"/>
              <a:t>: </a:t>
            </a:r>
            <a:r>
              <a:rPr lang="en-US" dirty="0" err="1" smtClean="0"/>
              <a:t>Noctuidae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0180" name="Picture 4" descr="http://koreacpa.org/new/jpg/20001112-J09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990601"/>
            <a:ext cx="4572000" cy="349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2" name="Picture 4" descr="http://www.biodiversidadvirtual.org/insectarium/data/media/14886/Chilo-suppressalis-(Walker-1863)-401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76600"/>
            <a:ext cx="4114800" cy="400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pathpiva.wifeo.com/images/c/chi/Chilo-suppressali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143000"/>
            <a:ext cx="4343400" cy="2316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4" name="Picture 6" descr="http://bch.6636.net/UploadFiles/ss-cgc-01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298156"/>
            <a:ext cx="3276600" cy="25598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409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533652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Rice		Damage of Stem Borers</a:t>
            </a:r>
            <a:endParaRPr lang="en-US" dirty="0"/>
          </a:p>
        </p:txBody>
      </p:sp>
      <p:pic>
        <p:nvPicPr>
          <p:cNvPr id="53257" name="Picture 9" descr="http://www.lsuagcenter.com/NR/rdonlyres/09641E2B-74D7-4238-9638-E249FB30A891/83225/mrb18_w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14400"/>
            <a:ext cx="2133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61" name="Picture 13" descr="http://www.crida.in/naip/comp4/images/deadhear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599"/>
            <a:ext cx="4267200" cy="323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http://www.knowledgebank.irri.org/RiceDoctor/images/stories/Seed_and_Grain_Symptoms/image1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5646" y="3762102"/>
            <a:ext cx="4167554" cy="309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6200" y="4343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Dead-heart</a:t>
            </a:r>
            <a:r>
              <a:rPr lang="fr-FR" b="1" dirty="0" smtClean="0"/>
              <a:t> formation</a:t>
            </a:r>
            <a:endParaRPr lang="fr-F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953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Milky</a:t>
            </a:r>
            <a:r>
              <a:rPr lang="fr-FR" b="1" dirty="0" smtClean="0"/>
              <a:t> or White-</a:t>
            </a:r>
            <a:r>
              <a:rPr lang="fr-FR" b="1" dirty="0" err="1" smtClean="0"/>
              <a:t>ear</a:t>
            </a:r>
            <a:r>
              <a:rPr lang="fr-FR" b="1" dirty="0" smtClean="0"/>
              <a:t> formation</a:t>
            </a:r>
            <a:endParaRPr lang="fr-FR" b="1" dirty="0"/>
          </a:p>
        </p:txBody>
      </p:sp>
      <p:pic>
        <p:nvPicPr>
          <p:cNvPr id="13" name="Picture 4" descr="http://www.crida.in/naip/comp4/images/whiteear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752600"/>
            <a:ext cx="34798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65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On-screen Show (4:3)</PresentationFormat>
  <Paragraphs>86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Abdul Ghafoor</dc:creator>
  <cp:lastModifiedBy>Hafiz Abdul Ghafoor</cp:lastModifiedBy>
  <cp:revision>1</cp:revision>
  <dcterms:created xsi:type="dcterms:W3CDTF">2020-05-02T07:15:15Z</dcterms:created>
  <dcterms:modified xsi:type="dcterms:W3CDTF">2020-05-02T07:15:45Z</dcterms:modified>
</cp:coreProperties>
</file>