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6" r:id="rId2"/>
    <p:sldId id="349" r:id="rId3"/>
    <p:sldId id="350" r:id="rId4"/>
    <p:sldId id="374" r:id="rId5"/>
    <p:sldId id="375" r:id="rId6"/>
    <p:sldId id="357" r:id="rId7"/>
    <p:sldId id="358" r:id="rId8"/>
    <p:sldId id="359" r:id="rId9"/>
    <p:sldId id="360" r:id="rId10"/>
    <p:sldId id="376" r:id="rId11"/>
    <p:sldId id="378" r:id="rId12"/>
    <p:sldId id="377" r:id="rId13"/>
    <p:sldId id="361" r:id="rId14"/>
    <p:sldId id="370" r:id="rId15"/>
    <p:sldId id="379" r:id="rId16"/>
    <p:sldId id="380" r:id="rId17"/>
    <p:sldId id="381" r:id="rId18"/>
    <p:sldId id="382" r:id="rId19"/>
    <p:sldId id="383" r:id="rId20"/>
    <p:sldId id="384" r:id="rId21"/>
    <p:sldId id="385" r:id="rId22"/>
    <p:sldId id="386" r:id="rId23"/>
    <p:sldId id="387" r:id="rId24"/>
    <p:sldId id="388" r:id="rId25"/>
    <p:sldId id="389" r:id="rId26"/>
    <p:sldId id="390" r:id="rId27"/>
    <p:sldId id="391" r:id="rId28"/>
    <p:sldId id="285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242" y="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45DAB6-5DD0-4FE5-9B2B-635882709A14}" type="datetimeFigureOut">
              <a:rPr lang="en-US" smtClean="0"/>
              <a:pPr/>
              <a:t>10/30/2020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23D511-9FDB-436E-8F71-F169E0BE2A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229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1D08D6-8DB7-4470-A314-9EF1B05FABAC}" type="datetimeFigureOut">
              <a:rPr lang="en-US" smtClean="0"/>
              <a:pPr/>
              <a:t>10/30/2020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62F0E2-1676-4D8C-BBCE-3086846D3D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1D08D6-8DB7-4470-A314-9EF1B05FABAC}" type="datetimeFigureOut">
              <a:rPr lang="en-US" smtClean="0"/>
              <a:pPr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62F0E2-1676-4D8C-BBCE-3086846D3D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1D08D6-8DB7-4470-A314-9EF1B05FABAC}" type="datetimeFigureOut">
              <a:rPr lang="en-US" smtClean="0"/>
              <a:pPr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62F0E2-1676-4D8C-BBCE-3086846D3D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1D08D6-8DB7-4470-A314-9EF1B05FABAC}" type="datetimeFigureOut">
              <a:rPr lang="en-US" smtClean="0"/>
              <a:pPr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62F0E2-1676-4D8C-BBCE-3086846D3D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1D08D6-8DB7-4470-A314-9EF1B05FABAC}" type="datetimeFigureOut">
              <a:rPr lang="en-US" smtClean="0"/>
              <a:pPr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62F0E2-1676-4D8C-BBCE-3086846D3D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1D08D6-8DB7-4470-A314-9EF1B05FABAC}" type="datetimeFigureOut">
              <a:rPr lang="en-US" smtClean="0"/>
              <a:pPr/>
              <a:t>10/30/2020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62F0E2-1676-4D8C-BBCE-3086846D3D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1D08D6-8DB7-4470-A314-9EF1B05FABAC}" type="datetimeFigureOut">
              <a:rPr lang="en-US" smtClean="0"/>
              <a:pPr/>
              <a:t>10/30/2020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62F0E2-1676-4D8C-BBCE-3086846D3D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1D08D6-8DB7-4470-A314-9EF1B05FABAC}" type="datetimeFigureOut">
              <a:rPr lang="en-US" smtClean="0"/>
              <a:pPr/>
              <a:t>10/30/2020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62F0E2-1676-4D8C-BBCE-3086846D3D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1D08D6-8DB7-4470-A314-9EF1B05FABAC}" type="datetimeFigureOut">
              <a:rPr lang="en-US" smtClean="0"/>
              <a:pPr/>
              <a:t>10/30/2020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62F0E2-1676-4D8C-BBCE-3086846D3D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1D08D6-8DB7-4470-A314-9EF1B05FABAC}" type="datetimeFigureOut">
              <a:rPr lang="en-US" smtClean="0"/>
              <a:pPr/>
              <a:t>10/30/2020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62F0E2-1676-4D8C-BBCE-3086846D3D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1D08D6-8DB7-4470-A314-9EF1B05FABAC}" type="datetimeFigureOut">
              <a:rPr lang="en-US" smtClean="0"/>
              <a:pPr/>
              <a:t>10/30/2020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62F0E2-1676-4D8C-BBCE-3086846D3D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8E1D08D6-8DB7-4470-A314-9EF1B05FABAC}" type="datetimeFigureOut">
              <a:rPr lang="en-US" smtClean="0"/>
              <a:pPr/>
              <a:t>10/30/2020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5F62F0E2-1676-4D8C-BBCE-3086846D3D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7800" y="1828800"/>
            <a:ext cx="7406640" cy="1472184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effectLst/>
                <a:latin typeface="Times New Roman" pitchFamily="18" charset="0"/>
                <a:cs typeface="Times New Roman" pitchFamily="18" charset="0"/>
              </a:rPr>
              <a:t>Input Devices</a:t>
            </a:r>
            <a:endParaRPr lang="en-US" sz="36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0" y="1752600"/>
            <a:ext cx="3632200" cy="332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219200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Mouse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66800" y="6488668"/>
            <a:ext cx="187423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http://microsoft.com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749808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effectLst/>
                <a:latin typeface="Times New Roman" pitchFamily="18" charset="0"/>
                <a:cs typeface="Times New Roman" pitchFamily="18" charset="0"/>
              </a:rPr>
              <a:t>Types of Mouse</a:t>
            </a:r>
            <a:endParaRPr lang="en-US" sz="32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447800"/>
            <a:ext cx="7498080" cy="4800600"/>
          </a:xfrm>
        </p:spPr>
        <p:txBody>
          <a:bodyPr>
            <a:noAutofit/>
          </a:bodyPr>
          <a:lstStyle/>
          <a:p>
            <a:pPr algn="just"/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Mechanical Mouse</a:t>
            </a:r>
          </a:p>
          <a:p>
            <a:pPr algn="just"/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Optical Mouse</a:t>
            </a:r>
          </a:p>
          <a:p>
            <a:pPr algn="just"/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Cordless Mouse</a:t>
            </a:r>
          </a:p>
          <a:p>
            <a:pPr algn="just"/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Air Mouse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2133600"/>
            <a:ext cx="3105150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3657600"/>
            <a:ext cx="3257550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990600" y="6488668"/>
            <a:ext cx="8077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https://techexplainer.wordpress.com/2012/03/23/different-types-of-computer-mice/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066800" y="274638"/>
            <a:ext cx="749808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Types of Mouse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749808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effectLst/>
                <a:latin typeface="Times New Roman" pitchFamily="18" charset="0"/>
                <a:cs typeface="Times New Roman" pitchFamily="18" charset="0"/>
              </a:rPr>
              <a:t>Trackball</a:t>
            </a:r>
            <a:endParaRPr lang="en-US" sz="32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447800"/>
            <a:ext cx="7498080" cy="1752600"/>
          </a:xfrm>
        </p:spPr>
        <p:txBody>
          <a:bodyPr>
            <a:noAutofit/>
          </a:bodyPr>
          <a:lstStyle/>
          <a:p>
            <a:pPr algn="just"/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Pointing input device</a:t>
            </a:r>
          </a:p>
          <a:p>
            <a:pPr algn="just"/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Like a mouse but it is a stationary pointing device with a ball on its top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14575" y="2971800"/>
            <a:ext cx="5076825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1066800" y="6488668"/>
            <a:ext cx="339894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https://en.wikipedia.org/wiki/Trackball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749808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effectLst/>
                <a:latin typeface="Times New Roman" pitchFamily="18" charset="0"/>
                <a:cs typeface="Times New Roman" pitchFamily="18" charset="0"/>
              </a:rPr>
              <a:t>Touchpad</a:t>
            </a:r>
            <a:endParaRPr lang="en-US" sz="32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447800"/>
            <a:ext cx="7498080" cy="1905000"/>
          </a:xfrm>
        </p:spPr>
        <p:txBody>
          <a:bodyPr>
            <a:noAutofit/>
          </a:bodyPr>
          <a:lstStyle/>
          <a:p>
            <a:pPr algn="just"/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Also known as track pad</a:t>
            </a:r>
          </a:p>
          <a:p>
            <a:pPr algn="just"/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Small, flat, rectangular, stationary pointing device</a:t>
            </a:r>
          </a:p>
          <a:p>
            <a:pPr algn="just"/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Sensitive surface of 1.5 or 2 inches</a:t>
            </a:r>
          </a:p>
          <a:p>
            <a:pPr algn="just"/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Mostly used in laptops</a:t>
            </a:r>
          </a:p>
          <a:p>
            <a:pPr algn="just"/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3505200"/>
            <a:ext cx="6410325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762000" y="6553200"/>
            <a:ext cx="8610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http://news.softpedia.com/news/how-to-toggle-or-disable-laptop-touchpad-in-windows-487428.shtml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749808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effectLst/>
                <a:latin typeface="Times New Roman" pitchFamily="18" charset="0"/>
                <a:cs typeface="Times New Roman" pitchFamily="18" charset="0"/>
              </a:rPr>
              <a:t>Joystick</a:t>
            </a:r>
            <a:endParaRPr lang="en-US" sz="32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371600"/>
            <a:ext cx="7498080" cy="2743200"/>
          </a:xfrm>
        </p:spPr>
        <p:txBody>
          <a:bodyPr>
            <a:noAutofit/>
          </a:bodyPr>
          <a:lstStyle/>
          <a:p>
            <a:pPr algn="just"/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Pointing input device</a:t>
            </a:r>
          </a:p>
          <a:p>
            <a:pPr algn="just"/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Small box with a moving handheld stick and buttons</a:t>
            </a:r>
          </a:p>
          <a:p>
            <a:pPr lvl="1" algn="just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Stick is used to control the movement of the pointer on the screen</a:t>
            </a:r>
          </a:p>
          <a:p>
            <a:pPr lvl="1" algn="just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Button is pressed to activate certain events</a:t>
            </a:r>
          </a:p>
          <a:p>
            <a:pPr lvl="1" algn="just">
              <a:buNone/>
            </a:pP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3924300"/>
            <a:ext cx="2876550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1066800" y="6273225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http://onlinemca.com/mca_course/kurukshetra_university/semester5/computergraphics/joy_stick.php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749808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effectLst/>
                <a:latin typeface="Times New Roman" pitchFamily="18" charset="0"/>
                <a:cs typeface="Times New Roman" pitchFamily="18" charset="0"/>
              </a:rPr>
              <a:t>Light Pen</a:t>
            </a:r>
            <a:endParaRPr lang="en-US" sz="32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600200"/>
            <a:ext cx="7498080" cy="4267200"/>
          </a:xfrm>
        </p:spPr>
        <p:txBody>
          <a:bodyPr>
            <a:noAutofit/>
          </a:bodyPr>
          <a:lstStyle/>
          <a:p>
            <a:pPr algn="just"/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Another input pointing device</a:t>
            </a:r>
          </a:p>
          <a:p>
            <a:pPr algn="just"/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Detect the presence of light</a:t>
            </a:r>
          </a:p>
          <a:p>
            <a:pPr algn="just"/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Handheld pen shaped device with a photocell mounted at its front end</a:t>
            </a:r>
          </a:p>
          <a:p>
            <a:pPr algn="just"/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Used by engineers, graphic designers etc</a:t>
            </a:r>
          </a:p>
          <a:p>
            <a:pPr algn="just"/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Used in PDA’s and other hand held computers</a:t>
            </a:r>
          </a:p>
          <a:p>
            <a:pPr algn="just"/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None/>
            </a:pP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749808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effectLst/>
                <a:latin typeface="Times New Roman" pitchFamily="18" charset="0"/>
                <a:cs typeface="Times New Roman" pitchFamily="18" charset="0"/>
              </a:rPr>
              <a:t>Light Pen</a:t>
            </a:r>
            <a:endParaRPr lang="en-US" sz="32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600200"/>
            <a:ext cx="2895600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1143000" y="4495800"/>
            <a:ext cx="345427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http://www.igcseict.info/theory/2/point/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3390900"/>
            <a:ext cx="2943225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4038600" y="6367046"/>
            <a:ext cx="4953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http://www.bluetrackpromo.com/diamondlightpens.html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749808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effectLst/>
                <a:latin typeface="Times New Roman" pitchFamily="18" charset="0"/>
                <a:cs typeface="Times New Roman" pitchFamily="18" charset="0"/>
              </a:rPr>
              <a:t>Electronic Pen</a:t>
            </a:r>
            <a:endParaRPr lang="en-US" sz="32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600200"/>
            <a:ext cx="7498080" cy="4267200"/>
          </a:xfrm>
        </p:spPr>
        <p:txBody>
          <a:bodyPr>
            <a:noAutofit/>
          </a:bodyPr>
          <a:lstStyle/>
          <a:p>
            <a:pPr algn="just"/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Also called stylus</a:t>
            </a:r>
          </a:p>
          <a:p>
            <a:pPr algn="just"/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Ballpoint like pen</a:t>
            </a:r>
          </a:p>
          <a:p>
            <a:pPr algn="just"/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To write texts and draw lines with the help of its pressure</a:t>
            </a:r>
          </a:p>
          <a:p>
            <a:pPr algn="just"/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Used in graphics application</a:t>
            </a:r>
          </a:p>
          <a:p>
            <a:pPr algn="just"/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None/>
            </a:pP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749808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effectLst/>
                <a:latin typeface="Times New Roman" pitchFamily="18" charset="0"/>
                <a:cs typeface="Times New Roman" pitchFamily="18" charset="0"/>
              </a:rPr>
              <a:t>Electronic Pen</a:t>
            </a:r>
            <a:endParaRPr lang="en-US" sz="32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371600"/>
            <a:ext cx="4038599" cy="368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1143000" y="5144869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http://www.yankodesign.com/2011/10/25/meter-pen/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3524250"/>
            <a:ext cx="2971800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2840495" y="6324600"/>
            <a:ext cx="287450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http:/techkidz.biz/products.html/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749808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effectLst/>
                <a:latin typeface="Times New Roman" pitchFamily="18" charset="0"/>
                <a:cs typeface="Times New Roman" pitchFamily="18" charset="0"/>
              </a:rPr>
              <a:t>Input</a:t>
            </a:r>
            <a:endParaRPr lang="en-US" sz="32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447800"/>
            <a:ext cx="7498080" cy="4800600"/>
          </a:xfrm>
        </p:spPr>
        <p:txBody>
          <a:bodyPr>
            <a:noAutofit/>
          </a:bodyPr>
          <a:lstStyle/>
          <a:p>
            <a:pPr algn="just"/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Input is any data or instructions entered into the computer in the form of signals</a:t>
            </a:r>
          </a:p>
          <a:p>
            <a:pPr algn="just"/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The input into the computer can be entered:</a:t>
            </a:r>
          </a:p>
          <a:p>
            <a:pPr lvl="1" algn="just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Through keyboard</a:t>
            </a:r>
          </a:p>
          <a:p>
            <a:pPr lvl="1" algn="just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By selecting commands on the screen and then clicking with mouse</a:t>
            </a:r>
          </a:p>
          <a:p>
            <a:pPr lvl="1" algn="just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By pressing finger on touch screen</a:t>
            </a:r>
          </a:p>
          <a:p>
            <a:pPr lvl="1" algn="just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By speaking into a microphone</a:t>
            </a:r>
          </a:p>
          <a:p>
            <a:pPr lvl="1" algn="just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By sending image through digital camera</a:t>
            </a:r>
          </a:p>
          <a:p>
            <a:pPr lvl="1" algn="just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By scanning data printed on paper through scanner</a:t>
            </a:r>
          </a:p>
          <a:p>
            <a:pPr lvl="1" algn="just"/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3299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749808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effectLst/>
                <a:latin typeface="Times New Roman" pitchFamily="18" charset="0"/>
                <a:cs typeface="Times New Roman" pitchFamily="18" charset="0"/>
              </a:rPr>
              <a:t>Digitizer</a:t>
            </a:r>
            <a:endParaRPr lang="en-US" sz="32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600200"/>
            <a:ext cx="7498080" cy="2514600"/>
          </a:xfrm>
        </p:spPr>
        <p:txBody>
          <a:bodyPr>
            <a:noAutofit/>
          </a:bodyPr>
          <a:lstStyle/>
          <a:p>
            <a:pPr algn="just"/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Flat, rectangular, electronic plastic board </a:t>
            </a:r>
          </a:p>
          <a:p>
            <a:pPr algn="just"/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Mainly used for drawing purposes in computer aided design applications</a:t>
            </a:r>
          </a:p>
          <a:p>
            <a:pPr algn="just"/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Makes easy to enter free-hand drawing in the computer</a:t>
            </a:r>
          </a:p>
          <a:p>
            <a:pPr lvl="1" algn="just">
              <a:buNone/>
            </a:pP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3810000"/>
            <a:ext cx="5105400" cy="272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1143000" y="6534834"/>
            <a:ext cx="7391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http://shaniqueeportfolio.weebly.com/digitizing-tablet.html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749808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effectLst/>
                <a:latin typeface="Times New Roman" pitchFamily="18" charset="0"/>
                <a:cs typeface="Times New Roman" pitchFamily="18" charset="0"/>
              </a:rPr>
              <a:t>Microphone</a:t>
            </a:r>
            <a:endParaRPr lang="en-US" sz="32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600200"/>
            <a:ext cx="7498080" cy="4267200"/>
          </a:xfrm>
        </p:spPr>
        <p:txBody>
          <a:bodyPr>
            <a:noAutofit/>
          </a:bodyPr>
          <a:lstStyle/>
          <a:p>
            <a:pPr algn="just"/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Input device used to enter the sound signals of user into the computer</a:t>
            </a:r>
          </a:p>
          <a:p>
            <a:pPr algn="just"/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Record the voice of the user in computer</a:t>
            </a:r>
          </a:p>
          <a:p>
            <a:pPr algn="just"/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Sound card translates the sound signals into digital signals for processing by computer</a:t>
            </a:r>
          </a:p>
          <a:p>
            <a:pPr algn="just"/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Also translates the sound digital signals back into the analog signals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None/>
            </a:pP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1676400"/>
            <a:ext cx="3886200" cy="43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990600" y="6488668"/>
            <a:ext cx="5486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http://www.crowriveraudio.com/mics/index.htm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219200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Microphone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749808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effectLst/>
                <a:latin typeface="Times New Roman" pitchFamily="18" charset="0"/>
                <a:cs typeface="Times New Roman" pitchFamily="18" charset="0"/>
              </a:rPr>
              <a:t>Digital Camera</a:t>
            </a:r>
            <a:endParaRPr lang="en-US" sz="32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600200"/>
            <a:ext cx="7498080" cy="1219200"/>
          </a:xfrm>
        </p:spPr>
        <p:txBody>
          <a:bodyPr>
            <a:noAutofit/>
          </a:bodyPr>
          <a:lstStyle/>
          <a:p>
            <a:pPr algn="just"/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Input device used to take pictures and to store directly into the computer in digital form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2667000"/>
            <a:ext cx="4810125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1143000" y="6488668"/>
            <a:ext cx="6858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http://www.sony-asia.com/local/product/dsc-w830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749808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effectLst/>
                <a:latin typeface="Times New Roman" pitchFamily="18" charset="0"/>
                <a:cs typeface="Times New Roman" pitchFamily="18" charset="0"/>
              </a:rPr>
              <a:t>Digital Scanner</a:t>
            </a:r>
            <a:endParaRPr lang="en-US" sz="32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447800"/>
            <a:ext cx="7498080" cy="2362200"/>
          </a:xfrm>
        </p:spPr>
        <p:txBody>
          <a:bodyPr>
            <a:noAutofit/>
          </a:bodyPr>
          <a:lstStyle/>
          <a:p>
            <a:pPr algn="just"/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Light sensing input device</a:t>
            </a:r>
          </a:p>
          <a:p>
            <a:pPr algn="just"/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Read images and text printed on paper and then translates into electronic form that can be processed and stored by the computer</a:t>
            </a:r>
          </a:p>
          <a:p>
            <a:pPr algn="just"/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Also called image scanner</a:t>
            </a:r>
          </a:p>
          <a:p>
            <a:pPr algn="just">
              <a:buNone/>
            </a:pP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6300" y="3810000"/>
            <a:ext cx="42291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1066800" y="6197025"/>
            <a:ext cx="3505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http://www.freefaxonline.org/how-to-scan-documents-without-scanner/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749808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effectLst/>
                <a:latin typeface="Times New Roman" pitchFamily="18" charset="0"/>
                <a:cs typeface="Times New Roman" pitchFamily="18" charset="0"/>
              </a:rPr>
              <a:t>Optical Reader</a:t>
            </a:r>
            <a:endParaRPr lang="en-US" sz="32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447800"/>
            <a:ext cx="7498080" cy="4724400"/>
          </a:xfrm>
        </p:spPr>
        <p:txBody>
          <a:bodyPr>
            <a:noAutofit/>
          </a:bodyPr>
          <a:lstStyle/>
          <a:p>
            <a:pPr algn="just"/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Device that uses a light source to read characters, marks printed on the paper etc</a:t>
            </a:r>
          </a:p>
          <a:p>
            <a:pPr algn="just"/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Converts them into the digital form that can be stored and processed in computer</a:t>
            </a:r>
          </a:p>
          <a:p>
            <a:pPr algn="just"/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Two main types of optical reader:</a:t>
            </a:r>
          </a:p>
          <a:p>
            <a:pPr lvl="1" algn="just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Bar Code Readers</a:t>
            </a:r>
          </a:p>
          <a:p>
            <a:pPr lvl="1" algn="just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Optical Character Recognition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749808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effectLst/>
                <a:latin typeface="Times New Roman" pitchFamily="18" charset="0"/>
                <a:cs typeface="Times New Roman" pitchFamily="18" charset="0"/>
              </a:rPr>
              <a:t>Optical Reader</a:t>
            </a:r>
            <a:endParaRPr lang="en-US" sz="32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828800"/>
            <a:ext cx="3419475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990600" y="6273225"/>
            <a:ext cx="7848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http://www.tutorialspoint.com/computer_fundamentals/computer_input_devices.htm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3638550"/>
            <a:ext cx="3362325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749808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effectLst/>
                <a:latin typeface="Times New Roman" pitchFamily="18" charset="0"/>
                <a:cs typeface="Times New Roman" pitchFamily="18" charset="0"/>
              </a:rPr>
              <a:t>Touch Screen</a:t>
            </a:r>
            <a:endParaRPr lang="en-US" sz="32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447800"/>
            <a:ext cx="7498080" cy="1752600"/>
          </a:xfrm>
        </p:spPr>
        <p:txBody>
          <a:bodyPr>
            <a:noAutofit/>
          </a:bodyPr>
          <a:lstStyle/>
          <a:p>
            <a:pPr algn="just"/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Sensitive display screen</a:t>
            </a:r>
          </a:p>
          <a:p>
            <a:pPr algn="just"/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Touch the different areas of screen with the finger tip just as you click different areas with the help of mouse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3200400"/>
            <a:ext cx="5514975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1066800" y="6477000"/>
            <a:ext cx="8534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http://www.slashgear.com/lg-et83-touchscreen-monitor-wants-your-windows-8-fingers-31254980/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effectLst/>
                <a:latin typeface="Times New Roman" pitchFamily="18" charset="0"/>
                <a:cs typeface="Times New Roman" pitchFamily="18" charset="0"/>
              </a:rPr>
              <a:t>References</a:t>
            </a:r>
            <a:endParaRPr lang="en-US" sz="32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600" i="1" dirty="0" smtClean="0">
                <a:latin typeface="Times New Roman" pitchFamily="18" charset="0"/>
                <a:cs typeface="Times New Roman" pitchFamily="18" charset="0"/>
              </a:rPr>
              <a:t>Introduction to Information Technology by </a:t>
            </a:r>
            <a:r>
              <a:rPr lang="en-US" sz="2600" i="1" dirty="0" err="1" smtClean="0">
                <a:latin typeface="Times New Roman" pitchFamily="18" charset="0"/>
                <a:cs typeface="Times New Roman" pitchFamily="18" charset="0"/>
              </a:rPr>
              <a:t>Riaz</a:t>
            </a:r>
            <a:r>
              <a:rPr lang="en-US" sz="2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 smtClean="0">
                <a:latin typeface="Times New Roman" pitchFamily="18" charset="0"/>
                <a:cs typeface="Times New Roman" pitchFamily="18" charset="0"/>
              </a:rPr>
              <a:t>Shahid</a:t>
            </a:r>
            <a:r>
              <a:rPr lang="en-US" sz="2600" i="1" dirty="0" smtClean="0">
                <a:latin typeface="Times New Roman" pitchFamily="18" charset="0"/>
                <a:cs typeface="Times New Roman" pitchFamily="18" charset="0"/>
              </a:rPr>
              <a:t>, CM </a:t>
            </a:r>
            <a:r>
              <a:rPr lang="en-US" sz="2600" i="1" dirty="0" err="1" smtClean="0">
                <a:latin typeface="Times New Roman" pitchFamily="18" charset="0"/>
                <a:cs typeface="Times New Roman" pitchFamily="18" charset="0"/>
              </a:rPr>
              <a:t>Aslam</a:t>
            </a:r>
            <a:r>
              <a:rPr lang="en-US" sz="2600" i="1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600" i="1" dirty="0" err="1" smtClean="0">
                <a:latin typeface="Times New Roman" pitchFamily="18" charset="0"/>
                <a:cs typeface="Times New Roman" pitchFamily="18" charset="0"/>
              </a:rPr>
              <a:t>Safia</a:t>
            </a:r>
            <a:r>
              <a:rPr lang="en-US" sz="2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 smtClean="0">
                <a:latin typeface="Times New Roman" pitchFamily="18" charset="0"/>
                <a:cs typeface="Times New Roman" pitchFamily="18" charset="0"/>
              </a:rPr>
              <a:t>Iftikhar</a:t>
            </a:r>
            <a:endParaRPr lang="en-US" sz="2600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600" i="1" dirty="0" smtClean="0">
                <a:latin typeface="Times New Roman" pitchFamily="18" charset="0"/>
                <a:cs typeface="Times New Roman" pitchFamily="18" charset="0"/>
              </a:rPr>
              <a:t>The Concepts of Information Technology by </a:t>
            </a:r>
            <a:r>
              <a:rPr lang="en-US" sz="2600" i="1" dirty="0" err="1" smtClean="0">
                <a:latin typeface="Times New Roman" pitchFamily="18" charset="0"/>
                <a:cs typeface="Times New Roman" pitchFamily="18" charset="0"/>
              </a:rPr>
              <a:t>Imran</a:t>
            </a:r>
            <a:r>
              <a:rPr lang="en-US" sz="2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 smtClean="0">
                <a:latin typeface="Times New Roman" pitchFamily="18" charset="0"/>
                <a:cs typeface="Times New Roman" pitchFamily="18" charset="0"/>
              </a:rPr>
              <a:t>Saeed</a:t>
            </a:r>
            <a:r>
              <a:rPr lang="en-US" sz="26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i="1" dirty="0" err="1" smtClean="0">
                <a:latin typeface="Times New Roman" pitchFamily="18" charset="0"/>
                <a:cs typeface="Times New Roman" pitchFamily="18" charset="0"/>
              </a:rPr>
              <a:t>Ahsan</a:t>
            </a:r>
            <a:r>
              <a:rPr lang="en-US" sz="2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 smtClean="0">
                <a:latin typeface="Times New Roman" pitchFamily="18" charset="0"/>
                <a:cs typeface="Times New Roman" pitchFamily="18" charset="0"/>
              </a:rPr>
              <a:t>Raza</a:t>
            </a:r>
            <a:r>
              <a:rPr lang="en-US" sz="2600" i="1" dirty="0" smtClean="0">
                <a:latin typeface="Times New Roman" pitchFamily="18" charset="0"/>
                <a:cs typeface="Times New Roman" pitchFamily="18" charset="0"/>
              </a:rPr>
              <a:t>, Tariq </a:t>
            </a:r>
            <a:r>
              <a:rPr lang="en-US" sz="2600" i="1" dirty="0" err="1" smtClean="0">
                <a:latin typeface="Times New Roman" pitchFamily="18" charset="0"/>
                <a:cs typeface="Times New Roman" pitchFamily="18" charset="0"/>
              </a:rPr>
              <a:t>Mehmood</a:t>
            </a:r>
            <a:r>
              <a:rPr lang="en-US" sz="2600" i="1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600" i="1" dirty="0" err="1" smtClean="0">
                <a:latin typeface="Times New Roman" pitchFamily="18" charset="0"/>
                <a:cs typeface="Times New Roman" pitchFamily="18" charset="0"/>
              </a:rPr>
              <a:t>Zafar</a:t>
            </a:r>
            <a:r>
              <a:rPr lang="en-US" sz="2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 smtClean="0">
                <a:latin typeface="Times New Roman" pitchFamily="18" charset="0"/>
                <a:cs typeface="Times New Roman" pitchFamily="18" charset="0"/>
              </a:rPr>
              <a:t>Hussain</a:t>
            </a: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749808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effectLst/>
                <a:latin typeface="Times New Roman" pitchFamily="18" charset="0"/>
                <a:cs typeface="Times New Roman" pitchFamily="18" charset="0"/>
              </a:rPr>
              <a:t>Input Devices</a:t>
            </a:r>
            <a:endParaRPr lang="en-US" sz="32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447800"/>
            <a:ext cx="7498080" cy="4800600"/>
          </a:xfrm>
        </p:spPr>
        <p:txBody>
          <a:bodyPr>
            <a:noAutofit/>
          </a:bodyPr>
          <a:lstStyle/>
          <a:p>
            <a:pPr algn="just"/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The devices that are used to enter data and instructions or commands into the computer</a:t>
            </a:r>
          </a:p>
          <a:p>
            <a:pPr algn="just"/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Eyes and ears of computer</a:t>
            </a:r>
          </a:p>
          <a:p>
            <a:pPr algn="just"/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Commonly used input devices are:</a:t>
            </a:r>
          </a:p>
          <a:p>
            <a:pPr lvl="1" algn="just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Keyboard</a:t>
            </a:r>
          </a:p>
          <a:p>
            <a:pPr lvl="1" algn="just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Mouse</a:t>
            </a:r>
          </a:p>
          <a:p>
            <a:pPr lvl="1" algn="just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Joystick</a:t>
            </a:r>
          </a:p>
          <a:p>
            <a:pPr lvl="1" algn="just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Light Pen</a:t>
            </a:r>
          </a:p>
          <a:p>
            <a:pPr lvl="1" algn="just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Digital Scanner</a:t>
            </a:r>
          </a:p>
          <a:p>
            <a:pPr algn="just"/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Floppy drives, hard disks and CD drives are used for both input and output devices</a:t>
            </a:r>
          </a:p>
        </p:txBody>
      </p:sp>
    </p:spTree>
    <p:extLst>
      <p:ext uri="{BB962C8B-B14F-4D97-AF65-F5344CB8AC3E}">
        <p14:creationId xmlns:p14="http://schemas.microsoft.com/office/powerpoint/2010/main" val="503299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749808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effectLst/>
                <a:latin typeface="Times New Roman" pitchFamily="18" charset="0"/>
                <a:cs typeface="Times New Roman" pitchFamily="18" charset="0"/>
              </a:rPr>
              <a:t>Keyboard</a:t>
            </a:r>
            <a:endParaRPr lang="en-US" sz="32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447800"/>
            <a:ext cx="7498080" cy="4572000"/>
          </a:xfrm>
        </p:spPr>
        <p:txBody>
          <a:bodyPr>
            <a:noAutofit/>
          </a:bodyPr>
          <a:lstStyle/>
          <a:p>
            <a:pPr algn="just"/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Most commonly used input device</a:t>
            </a:r>
          </a:p>
          <a:p>
            <a:pPr algn="just"/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Contain keys for each alphabetic characters, digits and special characters</a:t>
            </a:r>
          </a:p>
          <a:p>
            <a:pPr algn="just"/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Used to feed data and instructions into a computer by pressing related keys on the keyboard</a:t>
            </a:r>
          </a:p>
          <a:p>
            <a:pPr algn="just">
              <a:buNone/>
            </a:pP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329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749808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effectLst/>
                <a:latin typeface="Times New Roman" pitchFamily="18" charset="0"/>
                <a:cs typeface="Times New Roman" pitchFamily="18" charset="0"/>
              </a:rPr>
              <a:t>Keyboard</a:t>
            </a:r>
            <a:endParaRPr lang="en-US" sz="32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828800"/>
            <a:ext cx="691515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1066800" y="6488668"/>
            <a:ext cx="289534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http://menotek.com/101899.html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3299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749808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effectLst/>
                <a:latin typeface="Times New Roman" pitchFamily="18" charset="0"/>
                <a:cs typeface="Times New Roman" pitchFamily="18" charset="0"/>
              </a:rPr>
              <a:t>Keyboard</a:t>
            </a:r>
            <a:endParaRPr lang="en-US" sz="32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524000"/>
            <a:ext cx="6629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990600" y="6488668"/>
            <a:ext cx="7848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http://computerhws.blogspot.com/2011/08/parts-of-computer-keyboard.html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749808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effectLst/>
                <a:latin typeface="Times New Roman" pitchFamily="18" charset="0"/>
                <a:cs typeface="Times New Roman" pitchFamily="18" charset="0"/>
              </a:rPr>
              <a:t>Types of Keyboard</a:t>
            </a:r>
            <a:endParaRPr lang="en-US" sz="32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447800"/>
            <a:ext cx="7498080" cy="4800600"/>
          </a:xfrm>
        </p:spPr>
        <p:txBody>
          <a:bodyPr>
            <a:noAutofit/>
          </a:bodyPr>
          <a:lstStyle/>
          <a:p>
            <a:pPr algn="just"/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QWERTY</a:t>
            </a:r>
          </a:p>
          <a:p>
            <a:pPr algn="just"/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Enhanced Keyboard</a:t>
            </a:r>
          </a:p>
          <a:p>
            <a:pPr algn="just"/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Cordless Keyboard</a:t>
            </a:r>
          </a:p>
          <a:p>
            <a:pPr algn="just"/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Portable keyboard</a:t>
            </a:r>
          </a:p>
          <a:p>
            <a:pPr algn="just"/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Ergonomic keyboard</a:t>
            </a:r>
          </a:p>
          <a:p>
            <a:pPr algn="just"/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Gaming keyboard</a:t>
            </a:r>
          </a:p>
          <a:p>
            <a:pPr algn="just"/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Virtual keyboard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749808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effectLst/>
                <a:latin typeface="Times New Roman" pitchFamily="18" charset="0"/>
                <a:cs typeface="Times New Roman" pitchFamily="18" charset="0"/>
              </a:rPr>
              <a:t>Pointing Devices</a:t>
            </a:r>
            <a:endParaRPr lang="en-US" sz="32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447800"/>
            <a:ext cx="7498080" cy="4800600"/>
          </a:xfrm>
        </p:spPr>
        <p:txBody>
          <a:bodyPr>
            <a:noAutofit/>
          </a:bodyPr>
          <a:lstStyle/>
          <a:p>
            <a:pPr algn="just"/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A pointer represents a small symbol on the screen</a:t>
            </a:r>
          </a:p>
          <a:p>
            <a:pPr algn="just"/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Appears on the screen in Graphical User Interface</a:t>
            </a:r>
          </a:p>
          <a:p>
            <a:pPr lvl="1" algn="just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For example, an arrow appears on the screen in Windows environment</a:t>
            </a:r>
          </a:p>
          <a:p>
            <a:pPr algn="just"/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A pointing device is an input device that is used to control a pointer on the screen</a:t>
            </a:r>
          </a:p>
          <a:p>
            <a:pPr algn="just"/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Used to select item on the screen, to select commands from the command menu, to draw graphs etc</a:t>
            </a:r>
          </a:p>
          <a:p>
            <a:pPr algn="just"/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Mouse, Joystick, Trackball etc are examples of pointing devices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749808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effectLst/>
                <a:latin typeface="Times New Roman" pitchFamily="18" charset="0"/>
                <a:cs typeface="Times New Roman" pitchFamily="18" charset="0"/>
              </a:rPr>
              <a:t>Mouse</a:t>
            </a:r>
            <a:endParaRPr lang="en-US" sz="32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447800"/>
            <a:ext cx="7498080" cy="4800600"/>
          </a:xfrm>
        </p:spPr>
        <p:txBody>
          <a:bodyPr>
            <a:noAutofit/>
          </a:bodyPr>
          <a:lstStyle/>
          <a:p>
            <a:pPr algn="just"/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Pointing input device</a:t>
            </a:r>
          </a:p>
          <a:p>
            <a:pPr algn="just"/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Used to input instruction with a pointer on the screen</a:t>
            </a:r>
          </a:p>
          <a:p>
            <a:pPr algn="just"/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Moved on the flat surface to control the movement of the cursor or pointer on the screen</a:t>
            </a:r>
          </a:p>
          <a:p>
            <a:pPr algn="just"/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Has two or three buttons on the top of its body</a:t>
            </a:r>
          </a:p>
          <a:p>
            <a:pPr algn="just"/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Used to select any option from the group of options by pointing the mouse pointer on it and then clicking one of the mouse buttons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1662</TotalTime>
  <Words>758</Words>
  <Application>Microsoft Office PowerPoint</Application>
  <PresentationFormat>On-screen Show (4:3)</PresentationFormat>
  <Paragraphs>127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Solstice</vt:lpstr>
      <vt:lpstr>Input Devices</vt:lpstr>
      <vt:lpstr>Input</vt:lpstr>
      <vt:lpstr>Input Devices</vt:lpstr>
      <vt:lpstr>Keyboard</vt:lpstr>
      <vt:lpstr>Keyboard</vt:lpstr>
      <vt:lpstr>Keyboard</vt:lpstr>
      <vt:lpstr>Types of Keyboard</vt:lpstr>
      <vt:lpstr>Pointing Devices</vt:lpstr>
      <vt:lpstr>Mouse</vt:lpstr>
      <vt:lpstr>PowerPoint Presentation</vt:lpstr>
      <vt:lpstr>Types of Mouse</vt:lpstr>
      <vt:lpstr>PowerPoint Presentation</vt:lpstr>
      <vt:lpstr>Trackball</vt:lpstr>
      <vt:lpstr>Touchpad</vt:lpstr>
      <vt:lpstr>Joystick</vt:lpstr>
      <vt:lpstr>Light Pen</vt:lpstr>
      <vt:lpstr>Light Pen</vt:lpstr>
      <vt:lpstr>Electronic Pen</vt:lpstr>
      <vt:lpstr>Electronic Pen</vt:lpstr>
      <vt:lpstr>Digitizer</vt:lpstr>
      <vt:lpstr>Microphone</vt:lpstr>
      <vt:lpstr>PowerPoint Presentation</vt:lpstr>
      <vt:lpstr>Digital Camera</vt:lpstr>
      <vt:lpstr>Digital Scanner</vt:lpstr>
      <vt:lpstr>Optical Reader</vt:lpstr>
      <vt:lpstr>Optical Reader</vt:lpstr>
      <vt:lpstr>Touch Screen</vt:lpstr>
      <vt:lpstr>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Warehouse</dc:title>
  <dc:creator>Saqib</dc:creator>
  <cp:lastModifiedBy>Dr Riffat un Nisa</cp:lastModifiedBy>
  <cp:revision>563</cp:revision>
  <dcterms:created xsi:type="dcterms:W3CDTF">2015-09-13T05:42:29Z</dcterms:created>
  <dcterms:modified xsi:type="dcterms:W3CDTF">2020-10-30T05:04:34Z</dcterms:modified>
</cp:coreProperties>
</file>