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88D2F5-6290-4A4D-BC7C-640C89506358}" type="datetimeFigureOut">
              <a:rPr lang="en-US" smtClean="0"/>
              <a:t>5/2/2020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DF0F02-5C6B-47D1-A0F1-AB0CFDB08308}" type="slidenum">
              <a:rPr lang="en-US" smtClean="0"/>
              <a:t>‹#›</a:t>
            </a:fld>
            <a:endParaRPr lang="en-US"/>
          </a:p>
        </p:txBody>
      </p:sp>
    </p:spTree>
    <p:extLst>
      <p:ext uri="{BB962C8B-B14F-4D97-AF65-F5344CB8AC3E}">
        <p14:creationId xmlns:p14="http://schemas.microsoft.com/office/powerpoint/2010/main" val="3624420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lnSpcReduction="20000"/>
          </a:bodyPr>
          <a:lstStyle/>
          <a:p>
            <a:pPr eaLnBrk="1" fontAlgn="auto">
              <a:spcBef>
                <a:spcPts val="0"/>
              </a:spcBef>
              <a:spcAft>
                <a:spcPts val="0"/>
              </a:spcAft>
              <a:defRPr/>
            </a:pPr>
            <a:r>
              <a:rPr lang="en-US" b="1" u="sng" dirty="0"/>
              <a:t>Verbal Communication</a:t>
            </a:r>
          </a:p>
          <a:p>
            <a:pPr marL="171450" indent="-171450" eaLnBrk="1" fontAlgn="auto">
              <a:spcBef>
                <a:spcPts val="0"/>
              </a:spcBef>
              <a:spcAft>
                <a:spcPts val="0"/>
              </a:spcAft>
              <a:buFont typeface="Arial" pitchFamily="34" charset="0"/>
              <a:buChar char="•"/>
              <a:defRPr/>
            </a:pPr>
            <a:r>
              <a:rPr lang="en-US" dirty="0"/>
              <a:t>Verbal communication can take place face-to-face, via telephone, voicemail, or videoconferencing.</a:t>
            </a:r>
          </a:p>
          <a:p>
            <a:pPr marL="171450" indent="-171450" eaLnBrk="1" fontAlgn="auto">
              <a:spcBef>
                <a:spcPts val="0"/>
              </a:spcBef>
              <a:spcAft>
                <a:spcPts val="0"/>
              </a:spcAft>
              <a:buFont typeface="Arial" pitchFamily="34" charset="0"/>
              <a:buChar char="•"/>
              <a:defRPr/>
            </a:pPr>
            <a:r>
              <a:rPr lang="en-US" dirty="0"/>
              <a:t>Verbal communication provides a forum for discussion, clarification, understanding, and immediate feedback.</a:t>
            </a:r>
          </a:p>
          <a:p>
            <a:pPr marL="171450" indent="-171450" eaLnBrk="1" fontAlgn="auto">
              <a:spcBef>
                <a:spcPts val="0"/>
              </a:spcBef>
              <a:spcAft>
                <a:spcPts val="0"/>
              </a:spcAft>
              <a:buFont typeface="Arial" pitchFamily="34" charset="0"/>
              <a:buChar char="•"/>
              <a:defRPr/>
            </a:pPr>
            <a:r>
              <a:rPr lang="en-US" dirty="0"/>
              <a:t>Body language (in face-to-face communications) and tone (inflection and emotion of the voice) are important elements that enrich verbal communication.</a:t>
            </a:r>
          </a:p>
          <a:p>
            <a:pPr marL="628650" lvl="1" indent="-171450" eaLnBrk="1" fontAlgn="auto">
              <a:spcBef>
                <a:spcPts val="0"/>
              </a:spcBef>
              <a:spcAft>
                <a:spcPts val="0"/>
              </a:spcAft>
              <a:buFont typeface="Arial" pitchFamily="34" charset="0"/>
              <a:buChar char="•"/>
              <a:defRPr/>
            </a:pPr>
            <a:r>
              <a:rPr lang="en-US" dirty="0"/>
              <a:t>Body language can be used not only by the person talking, but also by the listener, as a way of providing feedback to the person talking. </a:t>
            </a:r>
          </a:p>
          <a:p>
            <a:pPr marL="628650" lvl="1" indent="-171450" eaLnBrk="1" fontAlgn="auto">
              <a:spcBef>
                <a:spcPts val="0"/>
              </a:spcBef>
              <a:spcAft>
                <a:spcPts val="0"/>
              </a:spcAft>
              <a:buFont typeface="Arial" pitchFamily="34" charset="0"/>
              <a:buChar char="•"/>
              <a:defRPr/>
            </a:pPr>
            <a:r>
              <a:rPr lang="en-US" dirty="0"/>
              <a:t>Positive body language can include direct eye contact, a smile, hand gestures, leaning forward, and nodding acknowledgment or agreement. </a:t>
            </a:r>
          </a:p>
          <a:p>
            <a:pPr marL="628650" lvl="1" indent="-171450" eaLnBrk="1" fontAlgn="auto">
              <a:spcBef>
                <a:spcPts val="0"/>
              </a:spcBef>
              <a:spcAft>
                <a:spcPts val="0"/>
              </a:spcAft>
              <a:buFont typeface="Arial" pitchFamily="34" charset="0"/>
              <a:buChar char="•"/>
              <a:defRPr/>
            </a:pPr>
            <a:r>
              <a:rPr lang="en-US" dirty="0"/>
              <a:t>Negative body language can be a frown, crossed arms, slouching, fidgeting, gazing or looking away, doodling, or yawning. </a:t>
            </a:r>
          </a:p>
          <a:p>
            <a:pPr marL="171450" indent="-171450" eaLnBrk="1" fontAlgn="auto">
              <a:spcBef>
                <a:spcPts val="0"/>
              </a:spcBef>
              <a:spcAft>
                <a:spcPts val="0"/>
              </a:spcAft>
              <a:buFont typeface="Arial" pitchFamily="34" charset="0"/>
              <a:buChar char="•"/>
              <a:defRPr/>
            </a:pPr>
            <a:r>
              <a:rPr lang="en-US" dirty="0"/>
              <a:t>When communicating with individuals from other cultures or countries, you need to be aware of their customs regarding greetings, gestures, eye contact, and proper protocol. </a:t>
            </a:r>
          </a:p>
          <a:p>
            <a:pPr marL="171450" indent="-171450" eaLnBrk="1" fontAlgn="auto">
              <a:spcBef>
                <a:spcPts val="0"/>
              </a:spcBef>
              <a:spcAft>
                <a:spcPts val="0"/>
              </a:spcAft>
              <a:buFont typeface="Arial" pitchFamily="34" charset="0"/>
              <a:buChar char="•"/>
              <a:defRPr/>
            </a:pPr>
            <a:r>
              <a:rPr lang="en-US" dirty="0"/>
              <a:t>When communicating verbally, a person must be careful not to use remarks, words, or phrases that can be construed to be sexist, racist, prejudicial, or offensive.</a:t>
            </a:r>
          </a:p>
          <a:p>
            <a:pPr marL="171450" indent="-171450" eaLnBrk="1" fontAlgn="auto">
              <a:spcBef>
                <a:spcPts val="0"/>
              </a:spcBef>
              <a:spcAft>
                <a:spcPts val="0"/>
              </a:spcAft>
              <a:buFont typeface="Arial" pitchFamily="34" charset="0"/>
              <a:buChar char="•"/>
              <a:defRPr/>
            </a:pPr>
            <a:r>
              <a:rPr lang="en-US" dirty="0"/>
              <a:t>A high degree of face-to-face communication is especially important early in a project to foster team building, develop good working relationships, and establish mutual expectations. </a:t>
            </a:r>
          </a:p>
          <a:p>
            <a:pPr marL="171450" indent="-171450" eaLnBrk="1" fontAlgn="auto">
              <a:spcBef>
                <a:spcPts val="0"/>
              </a:spcBef>
              <a:spcAft>
                <a:spcPts val="0"/>
              </a:spcAft>
              <a:buFont typeface="Arial" pitchFamily="34" charset="0"/>
              <a:buChar char="•"/>
              <a:defRPr/>
            </a:pPr>
            <a:r>
              <a:rPr lang="en-US" dirty="0"/>
              <a:t>Project team members need to be proactive in initiating timely communication with other team members and the project manager to get and give information. </a:t>
            </a:r>
          </a:p>
          <a:p>
            <a:pPr marL="171450" indent="-171450" eaLnBrk="1" fontAlgn="auto">
              <a:spcBef>
                <a:spcPts val="0"/>
              </a:spcBef>
              <a:spcAft>
                <a:spcPts val="0"/>
              </a:spcAft>
              <a:buFont typeface="Arial" pitchFamily="34" charset="0"/>
              <a:buChar char="•"/>
              <a:defRPr/>
            </a:pPr>
            <a:r>
              <a:rPr lang="en-US" dirty="0"/>
              <a:t>Verbal communication should be straightforward and unambiguous. </a:t>
            </a:r>
          </a:p>
          <a:p>
            <a:pPr marL="171450" indent="-171450" eaLnBrk="1" fontAlgn="auto">
              <a:spcBef>
                <a:spcPts val="0"/>
              </a:spcBef>
              <a:spcAft>
                <a:spcPts val="0"/>
              </a:spcAft>
              <a:buFont typeface="Arial" pitchFamily="34" charset="0"/>
              <a:buChar char="•"/>
              <a:defRPr/>
            </a:pPr>
            <a:r>
              <a:rPr lang="en-US" dirty="0"/>
              <a:t>The timing of verbal communication is very important. </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455B4E2-E3BE-441C-9187-628770C3EDFE}" type="slidenum">
              <a:rPr lang="en-US" smtClean="0"/>
              <a:pPr eaLnBrk="1" hangingPunct="1"/>
              <a:t>3</a:t>
            </a:fld>
            <a:endParaRPr lang="en-US"/>
          </a:p>
        </p:txBody>
      </p:sp>
    </p:spTree>
    <p:extLst>
      <p:ext uri="{BB962C8B-B14F-4D97-AF65-F5344CB8AC3E}">
        <p14:creationId xmlns:p14="http://schemas.microsoft.com/office/powerpoint/2010/main" val="2027717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55000" lnSpcReduction="20000"/>
          </a:bodyPr>
          <a:lstStyle/>
          <a:p>
            <a:pPr eaLnBrk="1" fontAlgn="auto">
              <a:spcBef>
                <a:spcPts val="0"/>
              </a:spcBef>
              <a:spcAft>
                <a:spcPts val="0"/>
              </a:spcAft>
              <a:defRPr/>
            </a:pPr>
            <a:r>
              <a:rPr lang="en-US" b="1" u="sng" dirty="0"/>
              <a:t>Presentations</a:t>
            </a:r>
          </a:p>
          <a:p>
            <a:pPr marL="171450" indent="-171450" eaLnBrk="1" fontAlgn="auto">
              <a:spcBef>
                <a:spcPts val="0"/>
              </a:spcBef>
              <a:spcAft>
                <a:spcPts val="0"/>
              </a:spcAft>
              <a:buFont typeface="Arial" pitchFamily="34" charset="0"/>
              <a:buChar char="•"/>
              <a:defRPr/>
            </a:pPr>
            <a:r>
              <a:rPr lang="en-US" dirty="0"/>
              <a:t>Often the project manager or members of the project team are called on to give a formal presentation. The audience may be representatives of the customer’s organization, the project organization’s upper management, or the project team itself.</a:t>
            </a:r>
          </a:p>
          <a:p>
            <a:pPr marL="171450" indent="-171450" eaLnBrk="1" fontAlgn="auto">
              <a:spcBef>
                <a:spcPts val="0"/>
              </a:spcBef>
              <a:spcAft>
                <a:spcPts val="0"/>
              </a:spcAft>
              <a:buFont typeface="Arial" pitchFamily="34" charset="0"/>
              <a:buChar char="•"/>
              <a:defRPr/>
            </a:pPr>
            <a:r>
              <a:rPr lang="en-US" dirty="0"/>
              <a:t>There are many steps that go into preparing for a presentation.</a:t>
            </a:r>
          </a:p>
          <a:p>
            <a:pPr marL="628650" lvl="1" indent="-171450" eaLnBrk="1" fontAlgn="auto">
              <a:spcBef>
                <a:spcPts val="0"/>
              </a:spcBef>
              <a:spcAft>
                <a:spcPts val="0"/>
              </a:spcAft>
              <a:buFont typeface="Arial" pitchFamily="34" charset="0"/>
              <a:buChar char="•"/>
              <a:defRPr/>
            </a:pPr>
            <a:r>
              <a:rPr lang="en-US" dirty="0"/>
              <a:t>Determine the purpose of the presentation. Is it to inform or to persuade? </a:t>
            </a:r>
          </a:p>
          <a:p>
            <a:pPr marL="628650" lvl="1" indent="-171450" eaLnBrk="1" fontAlgn="auto">
              <a:spcBef>
                <a:spcPts val="0"/>
              </a:spcBef>
              <a:spcAft>
                <a:spcPts val="0"/>
              </a:spcAft>
              <a:buFont typeface="Arial" pitchFamily="34" charset="0"/>
              <a:buChar char="•"/>
              <a:defRPr/>
            </a:pPr>
            <a:r>
              <a:rPr lang="en-US" dirty="0"/>
              <a:t>Know the audience. What is their level of knowledge or familiarity with the subject? </a:t>
            </a:r>
          </a:p>
          <a:p>
            <a:pPr marL="628650" lvl="1" indent="-171450" eaLnBrk="1" fontAlgn="auto">
              <a:spcBef>
                <a:spcPts val="0"/>
              </a:spcBef>
              <a:spcAft>
                <a:spcPts val="0"/>
              </a:spcAft>
              <a:buFont typeface="Arial" pitchFamily="34" charset="0"/>
              <a:buChar char="•"/>
              <a:defRPr/>
            </a:pPr>
            <a:r>
              <a:rPr lang="en-US" dirty="0"/>
              <a:t>Make an outline of the presentation. </a:t>
            </a:r>
          </a:p>
          <a:p>
            <a:pPr marL="628650" lvl="1" indent="-171450" eaLnBrk="1" fontAlgn="auto">
              <a:spcBef>
                <a:spcPts val="0"/>
              </a:spcBef>
              <a:spcAft>
                <a:spcPts val="0"/>
              </a:spcAft>
              <a:buFont typeface="Arial" pitchFamily="34" charset="0"/>
              <a:buChar char="•"/>
              <a:defRPr/>
            </a:pPr>
            <a:r>
              <a:rPr lang="en-US" dirty="0"/>
              <a:t>Use clear language that the audience will understand. </a:t>
            </a:r>
          </a:p>
          <a:p>
            <a:pPr marL="628650" lvl="1" indent="-171450" eaLnBrk="1" fontAlgn="auto">
              <a:spcBef>
                <a:spcPts val="0"/>
              </a:spcBef>
              <a:spcAft>
                <a:spcPts val="0"/>
              </a:spcAft>
              <a:buFont typeface="Arial" pitchFamily="34" charset="0"/>
              <a:buChar char="•"/>
              <a:defRPr/>
            </a:pPr>
            <a:r>
              <a:rPr lang="en-US" dirty="0"/>
              <a:t>Prepare notes or a final outline that you can refer to during your presentation. </a:t>
            </a:r>
          </a:p>
          <a:p>
            <a:pPr marL="628650" lvl="1" indent="-171450" eaLnBrk="1" fontAlgn="auto">
              <a:spcBef>
                <a:spcPts val="0"/>
              </a:spcBef>
              <a:spcAft>
                <a:spcPts val="0"/>
              </a:spcAft>
              <a:buFont typeface="Arial" pitchFamily="34" charset="0"/>
              <a:buChar char="•"/>
              <a:defRPr/>
            </a:pPr>
            <a:r>
              <a:rPr lang="en-US" dirty="0"/>
              <a:t>Prepare visual aids and test them. </a:t>
            </a:r>
          </a:p>
          <a:p>
            <a:pPr marL="628650" lvl="1" indent="-171450" eaLnBrk="1" fontAlgn="auto">
              <a:spcBef>
                <a:spcPts val="0"/>
              </a:spcBef>
              <a:spcAft>
                <a:spcPts val="0"/>
              </a:spcAft>
              <a:buFont typeface="Arial" pitchFamily="34" charset="0"/>
              <a:buChar char="•"/>
              <a:defRPr/>
            </a:pPr>
            <a:r>
              <a:rPr lang="en-US" dirty="0"/>
              <a:t>Make sure the visual aids are readable from the most distant seat in the room where the presentation will be given.  They should be simple and not too busy.</a:t>
            </a:r>
          </a:p>
          <a:p>
            <a:pPr marL="628650" lvl="1" indent="-171450" eaLnBrk="1" fontAlgn="auto">
              <a:spcBef>
                <a:spcPts val="0"/>
              </a:spcBef>
              <a:spcAft>
                <a:spcPts val="0"/>
              </a:spcAft>
              <a:buFont typeface="Arial" pitchFamily="34" charset="0"/>
              <a:buChar char="•"/>
              <a:defRPr/>
            </a:pPr>
            <a:r>
              <a:rPr lang="en-US" dirty="0"/>
              <a:t>Practice, practice, practice.</a:t>
            </a:r>
          </a:p>
          <a:p>
            <a:pPr marL="628650" lvl="1" indent="-171450" eaLnBrk="1" fontAlgn="auto">
              <a:spcBef>
                <a:spcPts val="0"/>
              </a:spcBef>
              <a:spcAft>
                <a:spcPts val="0"/>
              </a:spcAft>
              <a:buFont typeface="Arial" pitchFamily="34" charset="0"/>
              <a:buChar char="•"/>
              <a:defRPr/>
            </a:pPr>
            <a:r>
              <a:rPr lang="en-US" dirty="0"/>
              <a:t>Make copies of handout materials.</a:t>
            </a:r>
          </a:p>
          <a:p>
            <a:pPr marL="628650" lvl="1" indent="-171450" eaLnBrk="1" fontAlgn="auto">
              <a:spcBef>
                <a:spcPts val="0"/>
              </a:spcBef>
              <a:spcAft>
                <a:spcPts val="0"/>
              </a:spcAft>
              <a:buFont typeface="Arial" pitchFamily="34" charset="0"/>
              <a:buChar char="•"/>
              <a:defRPr/>
            </a:pPr>
            <a:r>
              <a:rPr lang="en-US" dirty="0"/>
              <a:t>Request the audiovisual equipment well in advance. </a:t>
            </a:r>
          </a:p>
          <a:p>
            <a:pPr marL="628650" lvl="1" indent="-171450" eaLnBrk="1" fontAlgn="auto">
              <a:spcBef>
                <a:spcPts val="0"/>
              </a:spcBef>
              <a:spcAft>
                <a:spcPts val="0"/>
              </a:spcAft>
              <a:buFont typeface="Arial" pitchFamily="34" charset="0"/>
              <a:buChar char="•"/>
              <a:defRPr/>
            </a:pPr>
            <a:r>
              <a:rPr lang="en-US" dirty="0"/>
              <a:t>Go into the meeting room when it is not in use and get a feel for your surroundings. </a:t>
            </a:r>
          </a:p>
          <a:p>
            <a:pPr marL="171450" indent="-171450" eaLnBrk="1" fontAlgn="auto">
              <a:spcBef>
                <a:spcPts val="0"/>
              </a:spcBef>
              <a:spcAft>
                <a:spcPts val="0"/>
              </a:spcAft>
              <a:buFont typeface="Arial" pitchFamily="34" charset="0"/>
              <a:buChar char="•"/>
              <a:defRPr/>
            </a:pPr>
            <a:r>
              <a:rPr lang="en-US" dirty="0"/>
              <a:t>This slide also lists some tips for delivering presentations</a:t>
            </a:r>
          </a:p>
          <a:p>
            <a:pPr marL="628650" lvl="1" indent="-171450" eaLnBrk="1" fontAlgn="auto">
              <a:spcBef>
                <a:spcPts val="0"/>
              </a:spcBef>
              <a:spcAft>
                <a:spcPts val="0"/>
              </a:spcAft>
              <a:buFont typeface="Arial" pitchFamily="34" charset="0"/>
              <a:buChar char="•"/>
              <a:defRPr/>
            </a:pPr>
            <a:r>
              <a:rPr lang="en-US" dirty="0"/>
              <a:t>Expect a bit of nervousness; all speakers experience it. </a:t>
            </a:r>
          </a:p>
          <a:p>
            <a:pPr marL="628650" lvl="1" indent="-171450" eaLnBrk="1" fontAlgn="auto">
              <a:spcBef>
                <a:spcPts val="0"/>
              </a:spcBef>
              <a:spcAft>
                <a:spcPts val="0"/>
              </a:spcAft>
              <a:buFont typeface="Arial" pitchFamily="34" charset="0"/>
              <a:buChar char="•"/>
              <a:defRPr/>
            </a:pPr>
            <a:r>
              <a:rPr lang="en-US" dirty="0"/>
              <a:t>Turn off your cell phone and other distractions and ask the audience to do the same.</a:t>
            </a:r>
          </a:p>
          <a:p>
            <a:pPr marL="628650" lvl="1" indent="-171450" eaLnBrk="1" fontAlgn="auto">
              <a:spcBef>
                <a:spcPts val="0"/>
              </a:spcBef>
              <a:spcAft>
                <a:spcPts val="0"/>
              </a:spcAft>
              <a:buFont typeface="Arial" pitchFamily="34" charset="0"/>
              <a:buChar char="•"/>
              <a:defRPr/>
            </a:pPr>
            <a:r>
              <a:rPr lang="en-US" dirty="0"/>
              <a:t>Memorize the first two or three sentences of your presentation. </a:t>
            </a:r>
          </a:p>
          <a:p>
            <a:pPr marL="628650" lvl="1" indent="-171450" eaLnBrk="1" fontAlgn="auto">
              <a:spcBef>
                <a:spcPts val="0"/>
              </a:spcBef>
              <a:spcAft>
                <a:spcPts val="0"/>
              </a:spcAft>
              <a:buFont typeface="Arial" pitchFamily="34" charset="0"/>
              <a:buChar char="•"/>
              <a:defRPr/>
            </a:pPr>
            <a:r>
              <a:rPr lang="en-US" dirty="0"/>
              <a:t>Use the 3-T approach in your presentation:</a:t>
            </a:r>
          </a:p>
          <a:p>
            <a:pPr marL="1085850" lvl="2" indent="-171450" eaLnBrk="1" fontAlgn="auto">
              <a:spcBef>
                <a:spcPts val="0"/>
              </a:spcBef>
              <a:spcAft>
                <a:spcPts val="0"/>
              </a:spcAft>
              <a:buFont typeface="Arial" pitchFamily="34" charset="0"/>
              <a:buChar char="•"/>
              <a:defRPr/>
            </a:pPr>
            <a:r>
              <a:rPr lang="en-US" dirty="0"/>
              <a:t>Tell them what you are going to tell them (your outline)</a:t>
            </a:r>
          </a:p>
          <a:p>
            <a:pPr marL="1085850" lvl="2" indent="-171450" eaLnBrk="1" fontAlgn="auto">
              <a:spcBef>
                <a:spcPts val="0"/>
              </a:spcBef>
              <a:spcAft>
                <a:spcPts val="0"/>
              </a:spcAft>
              <a:buFont typeface="Arial" pitchFamily="34" charset="0"/>
              <a:buChar char="•"/>
              <a:defRPr/>
            </a:pPr>
            <a:r>
              <a:rPr lang="en-US" dirty="0"/>
              <a:t>Tell them (the body of your presentation)</a:t>
            </a:r>
          </a:p>
          <a:p>
            <a:pPr marL="1085850" lvl="2" indent="-171450" eaLnBrk="1" fontAlgn="auto">
              <a:spcBef>
                <a:spcPts val="0"/>
              </a:spcBef>
              <a:spcAft>
                <a:spcPts val="0"/>
              </a:spcAft>
              <a:buFont typeface="Arial" pitchFamily="34" charset="0"/>
              <a:buChar char="•"/>
              <a:defRPr/>
            </a:pPr>
            <a:r>
              <a:rPr lang="en-US" dirty="0"/>
              <a:t>Tell them what you told them (your summary)</a:t>
            </a:r>
          </a:p>
          <a:p>
            <a:pPr marL="628650" lvl="1" indent="-171450" eaLnBrk="1" fontAlgn="auto">
              <a:spcBef>
                <a:spcPts val="0"/>
              </a:spcBef>
              <a:spcAft>
                <a:spcPts val="0"/>
              </a:spcAft>
              <a:buFont typeface="Arial" pitchFamily="34" charset="0"/>
              <a:buChar char="•"/>
              <a:defRPr/>
            </a:pPr>
            <a:r>
              <a:rPr lang="en-US" dirty="0"/>
              <a:t>Be professional</a:t>
            </a:r>
          </a:p>
          <a:p>
            <a:pPr marL="1085850" lvl="2" indent="-171450" eaLnBrk="1" fontAlgn="auto">
              <a:spcBef>
                <a:spcPts val="0"/>
              </a:spcBef>
              <a:spcAft>
                <a:spcPts val="0"/>
              </a:spcAft>
              <a:buFont typeface="Arial" pitchFamily="34" charset="0"/>
              <a:buChar char="•"/>
              <a:defRPr/>
            </a:pPr>
            <a:r>
              <a:rPr lang="en-US" dirty="0"/>
              <a:t>Talk </a:t>
            </a:r>
            <a:r>
              <a:rPr lang="en-US" i="1" dirty="0"/>
              <a:t>to</a:t>
            </a:r>
            <a:r>
              <a:rPr lang="en-US" dirty="0"/>
              <a:t> the audience, not at it.</a:t>
            </a:r>
          </a:p>
          <a:p>
            <a:pPr marL="1085850" lvl="2" indent="-171450" eaLnBrk="1" fontAlgn="auto">
              <a:spcBef>
                <a:spcPts val="0"/>
              </a:spcBef>
              <a:spcAft>
                <a:spcPts val="0"/>
              </a:spcAft>
              <a:buFont typeface="Arial" pitchFamily="34" charset="0"/>
              <a:buChar char="•"/>
              <a:defRPr/>
            </a:pPr>
            <a:r>
              <a:rPr lang="en-US" dirty="0"/>
              <a:t>Speak clearly and confidently. </a:t>
            </a:r>
          </a:p>
          <a:p>
            <a:pPr marL="1085850" lvl="2" indent="-171450" eaLnBrk="1" fontAlgn="auto">
              <a:spcBef>
                <a:spcPts val="0"/>
              </a:spcBef>
              <a:spcAft>
                <a:spcPts val="0"/>
              </a:spcAft>
              <a:buFont typeface="Arial" pitchFamily="34" charset="0"/>
              <a:buChar char="•"/>
              <a:defRPr/>
            </a:pPr>
            <a:r>
              <a:rPr lang="en-US" dirty="0"/>
              <a:t>Use appropriate gestures to help make a point. </a:t>
            </a:r>
          </a:p>
          <a:p>
            <a:pPr marL="1085850" lvl="2" indent="-171450" eaLnBrk="1" fontAlgn="auto">
              <a:spcBef>
                <a:spcPts val="0"/>
              </a:spcBef>
              <a:spcAft>
                <a:spcPts val="0"/>
              </a:spcAft>
              <a:buFont typeface="Arial" pitchFamily="34" charset="0"/>
              <a:buChar char="•"/>
              <a:defRPr/>
            </a:pPr>
            <a:r>
              <a:rPr lang="en-US" dirty="0"/>
              <a:t>Do not read the slides. Elaborate on the ideas illustrated on the slides.</a:t>
            </a:r>
          </a:p>
          <a:p>
            <a:pPr marL="1085850" lvl="2" indent="-171450" eaLnBrk="1" fontAlgn="auto">
              <a:spcBef>
                <a:spcPts val="0"/>
              </a:spcBef>
              <a:spcAft>
                <a:spcPts val="0"/>
              </a:spcAft>
              <a:buFont typeface="Arial" pitchFamily="34" charset="0"/>
              <a:buChar char="•"/>
              <a:defRPr/>
            </a:pPr>
            <a:r>
              <a:rPr lang="en-US" dirty="0"/>
              <a:t>Do not stand in front of your visual aids. </a:t>
            </a:r>
          </a:p>
          <a:p>
            <a:pPr marL="1085850" lvl="2" indent="-171450" eaLnBrk="1" fontAlgn="auto">
              <a:spcBef>
                <a:spcPts val="0"/>
              </a:spcBef>
              <a:spcAft>
                <a:spcPts val="0"/>
              </a:spcAft>
              <a:buFont typeface="Arial" pitchFamily="34" charset="0"/>
              <a:buChar char="•"/>
              <a:defRPr/>
            </a:pPr>
            <a:r>
              <a:rPr lang="en-US" dirty="0"/>
              <a:t>Build interest in your presentation.</a:t>
            </a:r>
          </a:p>
          <a:p>
            <a:pPr marL="1085850" lvl="2" indent="-171450" eaLnBrk="1" fontAlgn="auto">
              <a:spcBef>
                <a:spcPts val="0"/>
              </a:spcBef>
              <a:spcAft>
                <a:spcPts val="0"/>
              </a:spcAft>
              <a:buFont typeface="Arial" pitchFamily="34" charset="0"/>
              <a:buChar char="•"/>
              <a:defRPr/>
            </a:pPr>
            <a:r>
              <a:rPr lang="en-US" dirty="0"/>
              <a:t>Keep to the key points in your outline and explain to the audience why they are important.</a:t>
            </a:r>
          </a:p>
          <a:p>
            <a:pPr marL="628650" lvl="1" indent="-171450" eaLnBrk="1" fontAlgn="auto">
              <a:spcBef>
                <a:spcPts val="0"/>
              </a:spcBef>
              <a:spcAft>
                <a:spcPts val="0"/>
              </a:spcAft>
              <a:buFont typeface="Arial" pitchFamily="34" charset="0"/>
              <a:buChar char="•"/>
              <a:defRPr/>
            </a:pPr>
            <a:r>
              <a:rPr lang="en-US" dirty="0"/>
              <a:t>Sum up your points on a particular item before moving on to the next item on your outline.</a:t>
            </a:r>
          </a:p>
          <a:p>
            <a:pPr marL="628650" lvl="1" indent="-171450" eaLnBrk="1" fontAlgn="auto">
              <a:spcBef>
                <a:spcPts val="0"/>
              </a:spcBef>
              <a:spcAft>
                <a:spcPts val="0"/>
              </a:spcAft>
              <a:buFont typeface="Arial" pitchFamily="34" charset="0"/>
              <a:buChar char="•"/>
              <a:defRPr/>
            </a:pPr>
            <a:r>
              <a:rPr lang="en-US" dirty="0"/>
              <a:t>Know your closing lines. </a:t>
            </a:r>
          </a:p>
          <a:p>
            <a:pPr marL="628650" lvl="1" indent="-171450" eaLnBrk="1" fontAlgn="auto">
              <a:spcBef>
                <a:spcPts val="0"/>
              </a:spcBef>
              <a:spcAft>
                <a:spcPts val="0"/>
              </a:spcAft>
              <a:buFont typeface="Arial" pitchFamily="34" charset="0"/>
              <a:buChar char="•"/>
              <a:defRPr/>
            </a:pPr>
            <a:r>
              <a:rPr lang="en-US" dirty="0"/>
              <a:t>Allow time for interaction with the audience, if appropriate.</a:t>
            </a:r>
          </a:p>
          <a:p>
            <a:pPr marL="628650" lvl="1" indent="-171450" eaLnBrk="1" fontAlgn="auto">
              <a:spcBef>
                <a:spcPts val="0"/>
              </a:spcBef>
              <a:spcAft>
                <a:spcPts val="0"/>
              </a:spcAft>
              <a:buFont typeface="Arial" pitchFamily="34" charset="0"/>
              <a:buChar char="•"/>
              <a:defRPr/>
            </a:pPr>
            <a:r>
              <a:rPr lang="en-US" dirty="0"/>
              <a:t>When responding to questions, be sincere, candid, and confident. </a:t>
            </a: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229AABE-D133-4E03-A9B3-DCE100C0694C}" type="slidenum">
              <a:rPr lang="en-US" smtClean="0"/>
              <a:pPr eaLnBrk="1" hangingPunct="1"/>
              <a:t>4</a:t>
            </a:fld>
            <a:endParaRPr lang="en-US"/>
          </a:p>
        </p:txBody>
      </p:sp>
    </p:spTree>
    <p:extLst>
      <p:ext uri="{BB962C8B-B14F-4D97-AF65-F5344CB8AC3E}">
        <p14:creationId xmlns:p14="http://schemas.microsoft.com/office/powerpoint/2010/main" val="164339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E5BA94-1E9C-431D-8C27-8AA481C271D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EC07F-6CF7-42E0-AF55-8B08062B839D}" type="slidenum">
              <a:rPr lang="en-US" smtClean="0"/>
              <a:t>‹#›</a:t>
            </a:fld>
            <a:endParaRPr lang="en-US"/>
          </a:p>
        </p:txBody>
      </p:sp>
    </p:spTree>
    <p:extLst>
      <p:ext uri="{BB962C8B-B14F-4D97-AF65-F5344CB8AC3E}">
        <p14:creationId xmlns:p14="http://schemas.microsoft.com/office/powerpoint/2010/main" val="3987575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E5BA94-1E9C-431D-8C27-8AA481C271D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EC07F-6CF7-42E0-AF55-8B08062B839D}" type="slidenum">
              <a:rPr lang="en-US" smtClean="0"/>
              <a:t>‹#›</a:t>
            </a:fld>
            <a:endParaRPr lang="en-US"/>
          </a:p>
        </p:txBody>
      </p:sp>
    </p:spTree>
    <p:extLst>
      <p:ext uri="{BB962C8B-B14F-4D97-AF65-F5344CB8AC3E}">
        <p14:creationId xmlns:p14="http://schemas.microsoft.com/office/powerpoint/2010/main" val="2169611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E5BA94-1E9C-431D-8C27-8AA481C271D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EC07F-6CF7-42E0-AF55-8B08062B839D}" type="slidenum">
              <a:rPr lang="en-US" smtClean="0"/>
              <a:t>‹#›</a:t>
            </a:fld>
            <a:endParaRPr lang="en-US"/>
          </a:p>
        </p:txBody>
      </p:sp>
    </p:spTree>
    <p:extLst>
      <p:ext uri="{BB962C8B-B14F-4D97-AF65-F5344CB8AC3E}">
        <p14:creationId xmlns:p14="http://schemas.microsoft.com/office/powerpoint/2010/main" val="1014650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E5BA94-1E9C-431D-8C27-8AA481C271D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EC07F-6CF7-42E0-AF55-8B08062B839D}" type="slidenum">
              <a:rPr lang="en-US" smtClean="0"/>
              <a:t>‹#›</a:t>
            </a:fld>
            <a:endParaRPr lang="en-US"/>
          </a:p>
        </p:txBody>
      </p:sp>
    </p:spTree>
    <p:extLst>
      <p:ext uri="{BB962C8B-B14F-4D97-AF65-F5344CB8AC3E}">
        <p14:creationId xmlns:p14="http://schemas.microsoft.com/office/powerpoint/2010/main" val="2600215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6E5BA94-1E9C-431D-8C27-8AA481C271D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EC07F-6CF7-42E0-AF55-8B08062B839D}" type="slidenum">
              <a:rPr lang="en-US" smtClean="0"/>
              <a:t>‹#›</a:t>
            </a:fld>
            <a:endParaRPr lang="en-US"/>
          </a:p>
        </p:txBody>
      </p:sp>
    </p:spTree>
    <p:extLst>
      <p:ext uri="{BB962C8B-B14F-4D97-AF65-F5344CB8AC3E}">
        <p14:creationId xmlns:p14="http://schemas.microsoft.com/office/powerpoint/2010/main" val="2501492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E5BA94-1E9C-431D-8C27-8AA481C271D8}"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EC07F-6CF7-42E0-AF55-8B08062B839D}" type="slidenum">
              <a:rPr lang="en-US" smtClean="0"/>
              <a:t>‹#›</a:t>
            </a:fld>
            <a:endParaRPr lang="en-US"/>
          </a:p>
        </p:txBody>
      </p:sp>
    </p:spTree>
    <p:extLst>
      <p:ext uri="{BB962C8B-B14F-4D97-AF65-F5344CB8AC3E}">
        <p14:creationId xmlns:p14="http://schemas.microsoft.com/office/powerpoint/2010/main" val="3446977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E5BA94-1E9C-431D-8C27-8AA481C271D8}"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9EC07F-6CF7-42E0-AF55-8B08062B839D}" type="slidenum">
              <a:rPr lang="en-US" smtClean="0"/>
              <a:t>‹#›</a:t>
            </a:fld>
            <a:endParaRPr lang="en-US"/>
          </a:p>
        </p:txBody>
      </p:sp>
    </p:spTree>
    <p:extLst>
      <p:ext uri="{BB962C8B-B14F-4D97-AF65-F5344CB8AC3E}">
        <p14:creationId xmlns:p14="http://schemas.microsoft.com/office/powerpoint/2010/main" val="515585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E5BA94-1E9C-431D-8C27-8AA481C271D8}"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9EC07F-6CF7-42E0-AF55-8B08062B839D}" type="slidenum">
              <a:rPr lang="en-US" smtClean="0"/>
              <a:t>‹#›</a:t>
            </a:fld>
            <a:endParaRPr lang="en-US"/>
          </a:p>
        </p:txBody>
      </p:sp>
    </p:spTree>
    <p:extLst>
      <p:ext uri="{BB962C8B-B14F-4D97-AF65-F5344CB8AC3E}">
        <p14:creationId xmlns:p14="http://schemas.microsoft.com/office/powerpoint/2010/main" val="3931705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E5BA94-1E9C-431D-8C27-8AA481C271D8}"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9EC07F-6CF7-42E0-AF55-8B08062B839D}" type="slidenum">
              <a:rPr lang="en-US" smtClean="0"/>
              <a:t>‹#›</a:t>
            </a:fld>
            <a:endParaRPr lang="en-US"/>
          </a:p>
        </p:txBody>
      </p:sp>
    </p:spTree>
    <p:extLst>
      <p:ext uri="{BB962C8B-B14F-4D97-AF65-F5344CB8AC3E}">
        <p14:creationId xmlns:p14="http://schemas.microsoft.com/office/powerpoint/2010/main" val="2518471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6E5BA94-1E9C-431D-8C27-8AA481C271D8}"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EC07F-6CF7-42E0-AF55-8B08062B839D}" type="slidenum">
              <a:rPr lang="en-US" smtClean="0"/>
              <a:t>‹#›</a:t>
            </a:fld>
            <a:endParaRPr lang="en-US"/>
          </a:p>
        </p:txBody>
      </p:sp>
    </p:spTree>
    <p:extLst>
      <p:ext uri="{BB962C8B-B14F-4D97-AF65-F5344CB8AC3E}">
        <p14:creationId xmlns:p14="http://schemas.microsoft.com/office/powerpoint/2010/main" val="3674111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6E5BA94-1E9C-431D-8C27-8AA481C271D8}"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EC07F-6CF7-42E0-AF55-8B08062B839D}" type="slidenum">
              <a:rPr lang="en-US" smtClean="0"/>
              <a:t>‹#›</a:t>
            </a:fld>
            <a:endParaRPr lang="en-US"/>
          </a:p>
        </p:txBody>
      </p:sp>
    </p:spTree>
    <p:extLst>
      <p:ext uri="{BB962C8B-B14F-4D97-AF65-F5344CB8AC3E}">
        <p14:creationId xmlns:p14="http://schemas.microsoft.com/office/powerpoint/2010/main" val="1538078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E5BA94-1E9C-431D-8C27-8AA481C271D8}" type="datetimeFigureOut">
              <a:rPr lang="en-US" smtClean="0"/>
              <a:t>5/2/2020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9EC07F-6CF7-42E0-AF55-8B08062B839D}" type="slidenum">
              <a:rPr lang="en-US" smtClean="0"/>
              <a:t>‹#›</a:t>
            </a:fld>
            <a:endParaRPr lang="en-US"/>
          </a:p>
        </p:txBody>
      </p:sp>
    </p:spTree>
    <p:extLst>
      <p:ext uri="{BB962C8B-B14F-4D97-AF65-F5344CB8AC3E}">
        <p14:creationId xmlns:p14="http://schemas.microsoft.com/office/powerpoint/2010/main" val="819751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file:///E:\aee%20402\How%20to%20Deliver%20Effective%20Presentations%20%2013%20Steps%20(with%20Pictures)_files\670px-Deliver-Effective-Presentations-Step-7.jpg" TargetMode="External"/><Relationship Id="rId2" Type="http://schemas.openxmlformats.org/officeDocument/2006/relationships/hyperlink" Target="http://www.wikihow.com/Image:Deliver-Effective-Presentations-Step-7.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file:///E:\aee%20402\How%20to%20Deliver%20Effective%20Presentations%20%2013%20Steps%20(with%20Pictures)_files\670px-Deliver-Effective-Presentations-Step-9-Version-2.jpg" TargetMode="External"/><Relationship Id="rId2" Type="http://schemas.openxmlformats.org/officeDocument/2006/relationships/hyperlink" Target="http://www.wikihow.com/Image:Deliver-Effective-Presentations-Step-9-Version-2.jp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file:///E:\aee%20402\How%20to%20Deliver%20Effective%20Presentations%20%2013%20Steps%20(with%20Pictures)_files\670px-Deliver-Effective-Presentations-Step-1.jpg" TargetMode="External"/><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file:///E:\aee%20402\How%20to%20Deliver%20Effective%20Presentations%20%2013%20Steps%20(with%20Pictures)_files\670px-Deliver-Effective-Presentations-Step-2.jpg" TargetMode="External"/><Relationship Id="rId2" Type="http://schemas.openxmlformats.org/officeDocument/2006/relationships/hyperlink" Target="http://www.wikihow.com/Image:Deliver-Effective-Presentations-Step-2.jpg" TargetMode="External"/><Relationship Id="rId1" Type="http://schemas.openxmlformats.org/officeDocument/2006/relationships/slideLayout" Target="../slideLayouts/slideLayout2.xml"/><Relationship Id="rId4" Type="http://schemas.openxmlformats.org/officeDocument/2006/relationships/hyperlink" Target="http://www.wikihow.com/Get-Started-With-a-Research-Project"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file:///E:\aee%20402\How%20to%20Deliver%20Effective%20Presentations%20%2013%20Steps%20(with%20Pictures)_files\670px-Deliver-Effective-Presentations-Step-3.jpg" TargetMode="External"/><Relationship Id="rId2" Type="http://schemas.openxmlformats.org/officeDocument/2006/relationships/hyperlink" Target="http://www.wikihow.com/Image:Deliver-Effective-Presentations-Step-3.jpg" TargetMode="External"/><Relationship Id="rId1" Type="http://schemas.openxmlformats.org/officeDocument/2006/relationships/slideLayout" Target="../slideLayouts/slideLayout2.xml"/><Relationship Id="rId4" Type="http://schemas.openxmlformats.org/officeDocument/2006/relationships/hyperlink" Target="http://www.wikihow.com/Cite-a-Websit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wikihow.com/Image:Deliver-Effective-Presentations-Step-4.jpg" TargetMode="External"/><Relationship Id="rId2" Type="http://schemas.openxmlformats.org/officeDocument/2006/relationships/hyperlink" Target="http://www.wikihow.com/Write-a-Speech" TargetMode="External"/><Relationship Id="rId1" Type="http://schemas.openxmlformats.org/officeDocument/2006/relationships/slideLayout" Target="../slideLayouts/slideLayout2.xml"/><Relationship Id="rId4" Type="http://schemas.openxmlformats.org/officeDocument/2006/relationships/image" Target="file:///E:\aee%20402\How%20to%20Deliver%20Effective%20Presentations%20%2013%20Steps%20(with%20Pictures)_files\670px-Deliver-Effective-Presentations-Step-4.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file:///E:\aee%20402\How%20to%20Deliver%20Effective%20Presentations%20%2013%20Steps%20(with%20Pictures)_files\670px-Deliver-Effective-Presentations-Step-5.jpg" TargetMode="External"/><Relationship Id="rId2" Type="http://schemas.openxmlformats.org/officeDocument/2006/relationships/hyperlink" Target="http://www.wikihow.com/Image:Deliver-Effective-Presentations-Step-5.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Communication skills	</a:t>
            </a:r>
            <a:br>
              <a:rPr lang="en-GB" dirty="0"/>
            </a:br>
            <a:endParaRPr lang="en-GB" dirty="0"/>
          </a:p>
        </p:txBody>
      </p:sp>
      <p:sp>
        <p:nvSpPr>
          <p:cNvPr id="3" name="Content Placeholder 2"/>
          <p:cNvSpPr>
            <a:spLocks noGrp="1"/>
          </p:cNvSpPr>
          <p:nvPr>
            <p:ph idx="1"/>
          </p:nvPr>
        </p:nvSpPr>
        <p:spPr/>
        <p:txBody>
          <a:bodyPr/>
          <a:lstStyle/>
          <a:p>
            <a:r>
              <a:rPr lang="en-GB" dirty="0"/>
              <a:t>Speaking</a:t>
            </a:r>
          </a:p>
          <a:p>
            <a:r>
              <a:rPr lang="en-GB" dirty="0"/>
              <a:t>Writing</a:t>
            </a:r>
          </a:p>
          <a:p>
            <a:r>
              <a:rPr lang="en-GB" dirty="0"/>
              <a:t>listening</a:t>
            </a:r>
          </a:p>
          <a:p>
            <a:r>
              <a:rPr lang="en-GB" dirty="0"/>
              <a:t>Reading</a:t>
            </a:r>
          </a:p>
        </p:txBody>
      </p:sp>
      <p:sp>
        <p:nvSpPr>
          <p:cNvPr id="9" name="Right Arrow 8"/>
          <p:cNvSpPr/>
          <p:nvPr/>
        </p:nvSpPr>
        <p:spPr>
          <a:xfrm>
            <a:off x="4439816" y="3212976"/>
            <a:ext cx="2088232"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a:off x="4295800" y="1844824"/>
            <a:ext cx="2376264" cy="9361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Action Button: Help 11">
            <a:hlinkClick r:id="" action="ppaction://noaction" highlightClick="1"/>
          </p:cNvPr>
          <p:cNvSpPr/>
          <p:nvPr/>
        </p:nvSpPr>
        <p:spPr>
          <a:xfrm>
            <a:off x="7536160" y="1988840"/>
            <a:ext cx="1944216" cy="1872208"/>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59223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Rehearse alone</a:t>
            </a:r>
          </a:p>
        </p:txBody>
      </p:sp>
    </p:spTree>
    <p:extLst>
      <p:ext uri="{BB962C8B-B14F-4D97-AF65-F5344CB8AC3E}">
        <p14:creationId xmlns:p14="http://schemas.microsoft.com/office/powerpoint/2010/main" val="3731956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t>Do a dress rehearsal.</a:t>
            </a:r>
            <a:r>
              <a:rPr lang="en-GB" sz="2400" dirty="0"/>
              <a:t> Enlist some people that you trust to give honest opinions.</a:t>
            </a:r>
          </a:p>
        </p:txBody>
      </p:sp>
      <p:pic>
        <p:nvPicPr>
          <p:cNvPr id="4" name="Content Placeholder 3" descr="Deliver Effective Presentations Step 7.jpg">
            <a:hlinkClick r:id="rId2"/>
          </p:cNvPr>
          <p:cNvPicPr>
            <a:picLocks noGrp="1"/>
          </p:cNvPicPr>
          <p:nvPr>
            <p:ph idx="1"/>
          </p:nvPr>
        </p:nvPicPr>
        <p:blipFill>
          <a:blip r:link="rId3">
            <a:extLst>
              <a:ext uri="{28A0092B-C50C-407E-A947-70E740481C1C}">
                <a14:useLocalDpi xmlns:a14="http://schemas.microsoft.com/office/drawing/2010/main" val="0"/>
              </a:ext>
            </a:extLst>
          </a:blip>
          <a:stretch>
            <a:fillRect/>
          </a:stretch>
        </p:blipFill>
        <p:spPr bwMode="auto">
          <a:xfrm>
            <a:off x="3197992" y="1825625"/>
            <a:ext cx="5796016" cy="4351338"/>
          </a:xfrm>
          <a:prstGeom prst="rect">
            <a:avLst/>
          </a:prstGeom>
          <a:noFill/>
          <a:ln>
            <a:noFill/>
          </a:ln>
        </p:spPr>
      </p:pic>
    </p:spTree>
    <p:extLst>
      <p:ext uri="{BB962C8B-B14F-4D97-AF65-F5344CB8AC3E}">
        <p14:creationId xmlns:p14="http://schemas.microsoft.com/office/powerpoint/2010/main" val="445516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4968"/>
            <a:ext cx="8229600" cy="1840813"/>
          </a:xfrm>
        </p:spPr>
        <p:txBody>
          <a:bodyPr>
            <a:normAutofit/>
          </a:bodyPr>
          <a:lstStyle/>
          <a:p>
            <a:r>
              <a:rPr lang="en-GB" sz="2000" b="1" dirty="0"/>
              <a:t>Tweak the presentation.</a:t>
            </a:r>
            <a:r>
              <a:rPr lang="en-GB" sz="2000" dirty="0"/>
              <a:t> Take what you learned in the dress rehearsal and make modifications. Try to put yourself in the audience when you do this. What will they hear when the slides are on the screen?</a:t>
            </a:r>
            <a:r>
              <a:rPr lang="en-GB" dirty="0"/>
              <a:t/>
            </a:r>
            <a:br>
              <a:rPr lang="en-GB" dirty="0"/>
            </a:br>
            <a:endParaRPr lang="en-GB" dirty="0"/>
          </a:p>
        </p:txBody>
      </p:sp>
      <p:pic>
        <p:nvPicPr>
          <p:cNvPr id="4" name="Content Placeholder 3" descr="Deliver Effective Presentations Step 9 Version 2.jpg">
            <a:hlinkClick r:id="rId2"/>
          </p:cNvPr>
          <p:cNvPicPr>
            <a:picLocks noGrp="1"/>
          </p:cNvPicPr>
          <p:nvPr>
            <p:ph idx="1"/>
          </p:nvPr>
        </p:nvPicPr>
        <p:blipFill>
          <a:blip r:link="rId3">
            <a:extLst>
              <a:ext uri="{28A0092B-C50C-407E-A947-70E740481C1C}">
                <a14:useLocalDpi xmlns:a14="http://schemas.microsoft.com/office/drawing/2010/main" val="0"/>
              </a:ext>
            </a:extLst>
          </a:blip>
          <a:stretch>
            <a:fillRect/>
          </a:stretch>
        </p:blipFill>
        <p:spPr bwMode="auto">
          <a:xfrm>
            <a:off x="3197992" y="1825625"/>
            <a:ext cx="5796016" cy="4351338"/>
          </a:xfrm>
          <a:prstGeom prst="rect">
            <a:avLst/>
          </a:prstGeom>
          <a:noFill/>
          <a:ln>
            <a:noFill/>
          </a:ln>
        </p:spPr>
      </p:pic>
    </p:spTree>
    <p:extLst>
      <p:ext uri="{BB962C8B-B14F-4D97-AF65-F5344CB8AC3E}">
        <p14:creationId xmlns:p14="http://schemas.microsoft.com/office/powerpoint/2010/main" val="518277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Think about possible questions</a:t>
            </a:r>
          </a:p>
        </p:txBody>
      </p:sp>
      <p:sp>
        <p:nvSpPr>
          <p:cNvPr id="4" name="Action Button: Help 3">
            <a:hlinkClick r:id="" action="ppaction://noaction" highlightClick="1"/>
          </p:cNvPr>
          <p:cNvSpPr/>
          <p:nvPr/>
        </p:nvSpPr>
        <p:spPr>
          <a:xfrm>
            <a:off x="4511824" y="2420888"/>
            <a:ext cx="3672408" cy="2880320"/>
          </a:xfrm>
          <a:prstGeom prst="actionButtonHelp">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49151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1504" y="116632"/>
            <a:ext cx="8928992" cy="548640"/>
          </a:xfrm>
          <a:solidFill>
            <a:schemeClr val="accent1">
              <a:lumMod val="20000"/>
              <a:lumOff val="80000"/>
            </a:schemeClr>
          </a:solidFill>
        </p:spPr>
        <p:txBody>
          <a:bodyPr>
            <a:normAutofit fontScale="90000"/>
          </a:bodyPr>
          <a:lstStyle/>
          <a:p>
            <a:pPr algn="ctr"/>
            <a:r>
              <a:rPr lang="en-GB" dirty="0"/>
              <a:t>Delivery of speech</a:t>
            </a:r>
          </a:p>
        </p:txBody>
      </p:sp>
      <p:sp>
        <p:nvSpPr>
          <p:cNvPr id="3" name="Content Placeholder 2"/>
          <p:cNvSpPr>
            <a:spLocks noGrp="1"/>
          </p:cNvSpPr>
          <p:nvPr>
            <p:ph idx="1"/>
          </p:nvPr>
        </p:nvSpPr>
        <p:spPr>
          <a:xfrm>
            <a:off x="1631504" y="914400"/>
            <a:ext cx="8928992" cy="5943600"/>
          </a:xfrm>
        </p:spPr>
        <p:txBody>
          <a:bodyPr>
            <a:noAutofit/>
          </a:bodyPr>
          <a:lstStyle/>
          <a:p>
            <a:pPr>
              <a:lnSpc>
                <a:spcPct val="150000"/>
              </a:lnSpc>
            </a:pPr>
            <a:r>
              <a:rPr lang="en-GB" dirty="0">
                <a:latin typeface="Times New Roman" pitchFamily="18" charset="0"/>
                <a:cs typeface="Times New Roman" pitchFamily="18" charset="0"/>
              </a:rPr>
              <a:t>Self confidence</a:t>
            </a:r>
          </a:p>
          <a:p>
            <a:pPr>
              <a:lnSpc>
                <a:spcPct val="150000"/>
              </a:lnSpc>
            </a:pPr>
            <a:r>
              <a:rPr lang="en-GB" dirty="0">
                <a:latin typeface="Times New Roman" pitchFamily="18" charset="0"/>
                <a:cs typeface="Times New Roman" pitchFamily="18" charset="0"/>
              </a:rPr>
              <a:t>Positive attitude towards audience and topic</a:t>
            </a:r>
          </a:p>
          <a:p>
            <a:pPr>
              <a:lnSpc>
                <a:spcPct val="150000"/>
              </a:lnSpc>
            </a:pPr>
            <a:r>
              <a:rPr lang="en-GB" dirty="0">
                <a:latin typeface="Times New Roman" pitchFamily="18" charset="0"/>
                <a:cs typeface="Times New Roman" pitchFamily="18" charset="0"/>
              </a:rPr>
              <a:t>Start should be good and within  low pitch</a:t>
            </a:r>
          </a:p>
          <a:p>
            <a:pPr>
              <a:lnSpc>
                <a:spcPct val="150000"/>
              </a:lnSpc>
            </a:pPr>
            <a:r>
              <a:rPr lang="en-GB" dirty="0">
                <a:latin typeface="Times New Roman" pitchFamily="18" charset="0"/>
                <a:cs typeface="Times New Roman" pitchFamily="18" charset="0"/>
              </a:rPr>
              <a:t>Pleasant language and voice</a:t>
            </a:r>
          </a:p>
          <a:p>
            <a:pPr>
              <a:lnSpc>
                <a:spcPct val="150000"/>
              </a:lnSpc>
            </a:pPr>
            <a:r>
              <a:rPr lang="en-GB" dirty="0">
                <a:latin typeface="Times New Roman" pitchFamily="18" charset="0"/>
                <a:cs typeface="Times New Roman" pitchFamily="18" charset="0"/>
              </a:rPr>
              <a:t>Consider pitch to keep audience alert</a:t>
            </a:r>
          </a:p>
          <a:p>
            <a:pPr>
              <a:lnSpc>
                <a:spcPct val="150000"/>
              </a:lnSpc>
            </a:pPr>
            <a:r>
              <a:rPr lang="en-GB" dirty="0">
                <a:latin typeface="Times New Roman" pitchFamily="18" charset="0"/>
                <a:cs typeface="Times New Roman" pitchFamily="18" charset="0"/>
              </a:rPr>
              <a:t>Consider loudness</a:t>
            </a:r>
          </a:p>
          <a:p>
            <a:pPr>
              <a:lnSpc>
                <a:spcPct val="150000"/>
              </a:lnSpc>
            </a:pPr>
            <a:r>
              <a:rPr lang="en-GB" dirty="0">
                <a:latin typeface="Times New Roman" pitchFamily="18" charset="0"/>
                <a:cs typeface="Times New Roman" pitchFamily="18" charset="0"/>
              </a:rPr>
              <a:t>Words should be clear and distinct</a:t>
            </a:r>
          </a:p>
          <a:p>
            <a:pPr>
              <a:lnSpc>
                <a:spcPct val="150000"/>
              </a:lnSpc>
            </a:pPr>
            <a:r>
              <a:rPr lang="en-GB" dirty="0">
                <a:latin typeface="Times New Roman" pitchFamily="18" charset="0"/>
                <a:cs typeface="Times New Roman" pitchFamily="18" charset="0"/>
              </a:rPr>
              <a:t>Consider nonverbal communication</a:t>
            </a:r>
          </a:p>
          <a:p>
            <a:pPr>
              <a:lnSpc>
                <a:spcPct val="200000"/>
              </a:lnSpc>
            </a:pPr>
            <a:endParaRPr lang="en-GB" sz="1800" dirty="0">
              <a:latin typeface="Times New Roman" pitchFamily="18" charset="0"/>
              <a:cs typeface="Times New Roman" pitchFamily="18" charset="0"/>
            </a:endParaRPr>
          </a:p>
          <a:p>
            <a:pPr>
              <a:lnSpc>
                <a:spcPct val="200000"/>
              </a:lnSpc>
            </a:pPr>
            <a:endParaRPr lang="en-GB" sz="1800" dirty="0">
              <a:latin typeface="Times New Roman" pitchFamily="18" charset="0"/>
              <a:cs typeface="Times New Roman" pitchFamily="18" charset="0"/>
            </a:endParaRPr>
          </a:p>
        </p:txBody>
      </p:sp>
    </p:spTree>
    <p:extLst>
      <p:ext uri="{BB962C8B-B14F-4D97-AF65-F5344CB8AC3E}">
        <p14:creationId xmlns:p14="http://schemas.microsoft.com/office/powerpoint/2010/main" val="2965921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1504" y="0"/>
            <a:ext cx="8856984" cy="6858000"/>
          </a:xfrm>
        </p:spPr>
        <p:txBody>
          <a:bodyPr>
            <a:normAutofit/>
          </a:bodyPr>
          <a:lstStyle/>
          <a:p>
            <a:pPr>
              <a:lnSpc>
                <a:spcPct val="200000"/>
              </a:lnSpc>
            </a:pPr>
            <a:r>
              <a:rPr lang="en-GB" sz="3200" dirty="0">
                <a:latin typeface="Times New Roman" pitchFamily="18" charset="0"/>
                <a:cs typeface="Times New Roman" pitchFamily="18" charset="0"/>
              </a:rPr>
              <a:t>Run with audience and ask questions</a:t>
            </a:r>
          </a:p>
          <a:p>
            <a:pPr>
              <a:lnSpc>
                <a:spcPct val="200000"/>
              </a:lnSpc>
            </a:pPr>
            <a:r>
              <a:rPr lang="en-GB" sz="3200" dirty="0">
                <a:latin typeface="Times New Roman" pitchFamily="18" charset="0"/>
                <a:cs typeface="Times New Roman" pitchFamily="18" charset="0"/>
              </a:rPr>
              <a:t>Be alert to feedback and react accordingly</a:t>
            </a:r>
          </a:p>
          <a:p>
            <a:pPr>
              <a:lnSpc>
                <a:spcPct val="200000"/>
              </a:lnSpc>
            </a:pPr>
            <a:r>
              <a:rPr lang="en-GB" sz="3200" dirty="0">
                <a:latin typeface="Times New Roman" pitchFamily="18" charset="0"/>
                <a:cs typeface="Times New Roman" pitchFamily="18" charset="0"/>
              </a:rPr>
              <a:t>Eye to eye contact</a:t>
            </a:r>
          </a:p>
          <a:p>
            <a:pPr>
              <a:lnSpc>
                <a:spcPct val="200000"/>
              </a:lnSpc>
            </a:pPr>
            <a:r>
              <a:rPr lang="en-GB" sz="3200" dirty="0">
                <a:latin typeface="Times New Roman" pitchFamily="18" charset="0"/>
                <a:cs typeface="Times New Roman" pitchFamily="18" charset="0"/>
              </a:rPr>
              <a:t>Use visual aids and humour</a:t>
            </a:r>
            <a:r>
              <a:rPr lang="en-GB" sz="3200">
                <a:latin typeface="Times New Roman" pitchFamily="18" charset="0"/>
                <a:cs typeface="Times New Roman" pitchFamily="18" charset="0"/>
              </a:rPr>
              <a:t>( if needed)</a:t>
            </a:r>
            <a:endParaRPr lang="en-GB" sz="3200" dirty="0">
              <a:latin typeface="Times New Roman" pitchFamily="18" charset="0"/>
              <a:cs typeface="Times New Roman" pitchFamily="18" charset="0"/>
            </a:endParaRPr>
          </a:p>
          <a:p>
            <a:pPr>
              <a:lnSpc>
                <a:spcPct val="200000"/>
              </a:lnSpc>
            </a:pPr>
            <a:r>
              <a:rPr lang="en-GB" sz="3200" dirty="0">
                <a:latin typeface="Times New Roman" pitchFamily="18" charset="0"/>
                <a:cs typeface="Times New Roman" pitchFamily="18" charset="0"/>
              </a:rPr>
              <a:t>Respect your audience</a:t>
            </a:r>
          </a:p>
          <a:p>
            <a:pPr>
              <a:lnSpc>
                <a:spcPct val="200000"/>
              </a:lnSpc>
            </a:pPr>
            <a:r>
              <a:rPr lang="en-GB" sz="3200" dirty="0">
                <a:latin typeface="Times New Roman" pitchFamily="18" charset="0"/>
                <a:cs typeface="Times New Roman" pitchFamily="18" charset="0"/>
              </a:rPr>
              <a:t>Pay thanks.</a:t>
            </a:r>
          </a:p>
        </p:txBody>
      </p:sp>
    </p:spTree>
    <p:extLst>
      <p:ext uri="{BB962C8B-B14F-4D97-AF65-F5344CB8AC3E}">
        <p14:creationId xmlns:p14="http://schemas.microsoft.com/office/powerpoint/2010/main" val="3373069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about people/you/me </a:t>
            </a:r>
          </a:p>
        </p:txBody>
      </p:sp>
      <p:sp>
        <p:nvSpPr>
          <p:cNvPr id="3" name="Content Placeholder 2"/>
          <p:cNvSpPr>
            <a:spLocks noGrp="1"/>
          </p:cNvSpPr>
          <p:nvPr>
            <p:ph idx="1"/>
          </p:nvPr>
        </p:nvSpPr>
        <p:spPr/>
        <p:txBody>
          <a:bodyPr/>
          <a:lstStyle/>
          <a:p>
            <a:pPr lvl="0"/>
            <a:r>
              <a:rPr lang="en-GB" dirty="0"/>
              <a:t>10% of what they read</a:t>
            </a:r>
          </a:p>
          <a:p>
            <a:pPr lvl="0"/>
            <a:r>
              <a:rPr lang="en-GB" dirty="0"/>
              <a:t>20% of what they hear</a:t>
            </a:r>
          </a:p>
          <a:p>
            <a:pPr lvl="0"/>
            <a:r>
              <a:rPr lang="en-GB" dirty="0"/>
              <a:t>30% of what they see</a:t>
            </a:r>
          </a:p>
          <a:p>
            <a:pPr lvl="0"/>
            <a:r>
              <a:rPr lang="en-GB" dirty="0"/>
              <a:t>40% of what they hear and see</a:t>
            </a:r>
          </a:p>
          <a:p>
            <a:endParaRPr lang="en-GB" dirty="0"/>
          </a:p>
        </p:txBody>
      </p:sp>
    </p:spTree>
    <p:extLst>
      <p:ext uri="{BB962C8B-B14F-4D97-AF65-F5344CB8AC3E}">
        <p14:creationId xmlns:p14="http://schemas.microsoft.com/office/powerpoint/2010/main" val="2020723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a:t>Oral Communication/speaking</a:t>
            </a:r>
          </a:p>
        </p:txBody>
      </p:sp>
      <p:sp>
        <p:nvSpPr>
          <p:cNvPr id="18435" name="Content Placeholder 2"/>
          <p:cNvSpPr>
            <a:spLocks noGrp="1"/>
          </p:cNvSpPr>
          <p:nvPr>
            <p:ph idx="1"/>
          </p:nvPr>
        </p:nvSpPr>
        <p:spPr/>
        <p:txBody>
          <a:bodyPr>
            <a:normAutofit lnSpcReduction="10000"/>
          </a:bodyPr>
          <a:lstStyle/>
          <a:p>
            <a:pPr>
              <a:buFontTx/>
              <a:buBlip>
                <a:blip r:embed="rId3"/>
              </a:buBlip>
            </a:pPr>
            <a:r>
              <a:rPr lang="en-US" dirty="0"/>
              <a:t>How it takes place</a:t>
            </a:r>
          </a:p>
          <a:p>
            <a:pPr lvl="1"/>
            <a:r>
              <a:rPr lang="en-US" dirty="0"/>
              <a:t>Face-to-face, via telephone, voicemail, videoconferencing</a:t>
            </a:r>
          </a:p>
          <a:p>
            <a:pPr>
              <a:buFontTx/>
              <a:buBlip>
                <a:blip r:embed="rId3"/>
              </a:buBlip>
            </a:pPr>
            <a:r>
              <a:rPr lang="en-US" dirty="0"/>
              <a:t>What provides</a:t>
            </a:r>
          </a:p>
          <a:p>
            <a:pPr lvl="1"/>
            <a:r>
              <a:rPr lang="en-US" dirty="0"/>
              <a:t>Discussion, clarification, understanding, immediate feedback</a:t>
            </a:r>
          </a:p>
          <a:p>
            <a:pPr>
              <a:buFontTx/>
              <a:buBlip>
                <a:blip r:embed="rId3"/>
              </a:buBlip>
            </a:pPr>
            <a:r>
              <a:rPr lang="en-US" dirty="0"/>
              <a:t>Elements affecting communication</a:t>
            </a:r>
          </a:p>
          <a:p>
            <a:pPr lvl="1"/>
            <a:r>
              <a:rPr lang="en-US" dirty="0"/>
              <a:t>Body language</a:t>
            </a:r>
          </a:p>
          <a:p>
            <a:pPr lvl="1"/>
            <a:r>
              <a:rPr lang="en-US" dirty="0"/>
              <a:t>Cultural differences</a:t>
            </a:r>
          </a:p>
          <a:p>
            <a:pPr>
              <a:buFontTx/>
              <a:buBlip>
                <a:blip r:embed="rId3"/>
              </a:buBlip>
            </a:pPr>
            <a:r>
              <a:rPr lang="en-US" dirty="0"/>
              <a:t>When to use</a:t>
            </a:r>
          </a:p>
          <a:p>
            <a:pPr lvl="1"/>
            <a:r>
              <a:rPr lang="en-US" dirty="0"/>
              <a:t>Early , especially face-to-face</a:t>
            </a:r>
          </a:p>
          <a:p>
            <a:pPr lvl="1"/>
            <a:r>
              <a:rPr lang="en-US" dirty="0"/>
              <a:t>Provide timely communications</a:t>
            </a:r>
          </a:p>
          <a:p>
            <a:pPr lvl="1"/>
            <a:endParaRPr lang="en-US" dirty="0"/>
          </a:p>
        </p:txBody>
      </p:sp>
    </p:spTree>
    <p:extLst>
      <p:ext uri="{BB962C8B-B14F-4D97-AF65-F5344CB8AC3E}">
        <p14:creationId xmlns:p14="http://schemas.microsoft.com/office/powerpoint/2010/main" val="699325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3"/>
          <p:cNvSpPr>
            <a:spLocks noGrp="1"/>
          </p:cNvSpPr>
          <p:nvPr>
            <p:ph type="title"/>
          </p:nvPr>
        </p:nvSpPr>
        <p:spPr/>
        <p:txBody>
          <a:bodyPr/>
          <a:lstStyle/>
          <a:p>
            <a:pPr eaLnBrk="1" hangingPunct="1"/>
            <a:r>
              <a:rPr lang="en-US"/>
              <a:t>Presentations</a:t>
            </a:r>
          </a:p>
        </p:txBody>
      </p:sp>
      <p:sp>
        <p:nvSpPr>
          <p:cNvPr id="28675" name="Text Placeholder 3"/>
          <p:cNvSpPr>
            <a:spLocks noGrp="1"/>
          </p:cNvSpPr>
          <p:nvPr>
            <p:ph type="body" idx="1"/>
          </p:nvPr>
        </p:nvSpPr>
        <p:spPr/>
        <p:txBody>
          <a:bodyPr/>
          <a:lstStyle/>
          <a:p>
            <a:r>
              <a:rPr lang="en-US"/>
              <a:t>Prepare</a:t>
            </a:r>
          </a:p>
        </p:txBody>
      </p:sp>
      <p:sp>
        <p:nvSpPr>
          <p:cNvPr id="28676" name="Content Placeholder 4"/>
          <p:cNvSpPr>
            <a:spLocks noGrp="1"/>
          </p:cNvSpPr>
          <p:nvPr>
            <p:ph sz="half" idx="2"/>
          </p:nvPr>
        </p:nvSpPr>
        <p:spPr/>
        <p:txBody>
          <a:bodyPr>
            <a:normAutofit fontScale="92500" lnSpcReduction="20000"/>
          </a:bodyPr>
          <a:lstStyle/>
          <a:p>
            <a:pPr eaLnBrk="1" hangingPunct="1">
              <a:buFontTx/>
              <a:buBlip>
                <a:blip r:embed="rId3"/>
              </a:buBlip>
            </a:pPr>
            <a:r>
              <a:rPr lang="en-US" dirty="0"/>
              <a:t>What is the purpose?</a:t>
            </a:r>
          </a:p>
          <a:p>
            <a:pPr eaLnBrk="1" hangingPunct="1">
              <a:buFontTx/>
              <a:buBlip>
                <a:blip r:embed="rId3"/>
              </a:buBlip>
            </a:pPr>
            <a:r>
              <a:rPr lang="en-US" dirty="0"/>
              <a:t>Know the audience</a:t>
            </a:r>
          </a:p>
          <a:p>
            <a:pPr eaLnBrk="1" hangingPunct="1">
              <a:buFontTx/>
              <a:buBlip>
                <a:blip r:embed="rId3"/>
              </a:buBlip>
            </a:pPr>
            <a:r>
              <a:rPr lang="en-US" dirty="0"/>
              <a:t>Make outline</a:t>
            </a:r>
          </a:p>
          <a:p>
            <a:pPr eaLnBrk="1" hangingPunct="1">
              <a:buFontTx/>
              <a:buBlip>
                <a:blip r:embed="rId3"/>
              </a:buBlip>
            </a:pPr>
            <a:r>
              <a:rPr lang="en-US" dirty="0"/>
              <a:t>Use clear language</a:t>
            </a:r>
          </a:p>
          <a:p>
            <a:pPr eaLnBrk="1" hangingPunct="1">
              <a:buFontTx/>
              <a:buBlip>
                <a:blip r:embed="rId3"/>
              </a:buBlip>
            </a:pPr>
            <a:r>
              <a:rPr lang="en-US" dirty="0"/>
              <a:t>Prepare notes and materials</a:t>
            </a:r>
          </a:p>
          <a:p>
            <a:pPr eaLnBrk="1" hangingPunct="1">
              <a:buFontTx/>
              <a:buBlip>
                <a:blip r:embed="rId3"/>
              </a:buBlip>
            </a:pPr>
            <a:r>
              <a:rPr lang="en-US" dirty="0"/>
              <a:t>Practice, practice, practice</a:t>
            </a:r>
          </a:p>
          <a:p>
            <a:pPr eaLnBrk="1" hangingPunct="1">
              <a:buFontTx/>
              <a:buBlip>
                <a:blip r:embed="rId3"/>
              </a:buBlip>
            </a:pPr>
            <a:r>
              <a:rPr lang="en-US" dirty="0"/>
              <a:t>Copy handouts</a:t>
            </a:r>
          </a:p>
          <a:p>
            <a:pPr eaLnBrk="1" hangingPunct="1">
              <a:buFontTx/>
              <a:buBlip>
                <a:blip r:embed="rId3"/>
              </a:buBlip>
            </a:pPr>
            <a:r>
              <a:rPr lang="en-US" dirty="0"/>
              <a:t>Request audiovisuals</a:t>
            </a:r>
          </a:p>
          <a:p>
            <a:pPr eaLnBrk="1" hangingPunct="1">
              <a:buFontTx/>
              <a:buBlip>
                <a:blip r:embed="rId3"/>
              </a:buBlip>
            </a:pPr>
            <a:r>
              <a:rPr lang="en-US" dirty="0"/>
              <a:t>Visit intended room</a:t>
            </a:r>
          </a:p>
        </p:txBody>
      </p:sp>
      <p:sp>
        <p:nvSpPr>
          <p:cNvPr id="28677" name="Text Placeholder 4"/>
          <p:cNvSpPr>
            <a:spLocks noGrp="1"/>
          </p:cNvSpPr>
          <p:nvPr>
            <p:ph type="body" sz="quarter" idx="3"/>
          </p:nvPr>
        </p:nvSpPr>
        <p:spPr/>
        <p:txBody>
          <a:bodyPr/>
          <a:lstStyle/>
          <a:p>
            <a:r>
              <a:rPr lang="en-US"/>
              <a:t>Deliver</a:t>
            </a:r>
          </a:p>
        </p:txBody>
      </p:sp>
      <p:sp>
        <p:nvSpPr>
          <p:cNvPr id="28678" name="Content Placeholder 5"/>
          <p:cNvSpPr>
            <a:spLocks noGrp="1"/>
          </p:cNvSpPr>
          <p:nvPr>
            <p:ph sz="quarter" idx="4"/>
          </p:nvPr>
        </p:nvSpPr>
        <p:spPr/>
        <p:txBody>
          <a:bodyPr/>
          <a:lstStyle/>
          <a:p>
            <a:pPr>
              <a:buFontTx/>
              <a:buBlip>
                <a:blip r:embed="rId3"/>
              </a:buBlip>
            </a:pPr>
            <a:r>
              <a:rPr lang="en-US" dirty="0"/>
              <a:t>Expect nervousness</a:t>
            </a:r>
          </a:p>
          <a:p>
            <a:pPr>
              <a:buFontTx/>
              <a:buBlip>
                <a:blip r:embed="rId3"/>
              </a:buBlip>
            </a:pPr>
            <a:r>
              <a:rPr lang="en-US" dirty="0"/>
              <a:t>Remove distractions</a:t>
            </a:r>
          </a:p>
          <a:p>
            <a:pPr>
              <a:buFontTx/>
              <a:buBlip>
                <a:blip r:embed="rId3"/>
              </a:buBlip>
            </a:pPr>
            <a:r>
              <a:rPr lang="en-US" dirty="0"/>
              <a:t>Memorize opening lines</a:t>
            </a:r>
          </a:p>
          <a:p>
            <a:pPr>
              <a:buFontTx/>
              <a:buBlip>
                <a:blip r:embed="rId3"/>
              </a:buBlip>
            </a:pPr>
            <a:r>
              <a:rPr lang="en-US" dirty="0"/>
              <a:t>Present accordingly</a:t>
            </a:r>
          </a:p>
          <a:p>
            <a:pPr>
              <a:buFontTx/>
              <a:buBlip>
                <a:blip r:embed="rId3"/>
              </a:buBlip>
            </a:pPr>
            <a:r>
              <a:rPr lang="en-US" dirty="0"/>
              <a:t>Summarize points</a:t>
            </a:r>
          </a:p>
          <a:p>
            <a:pPr>
              <a:buFontTx/>
              <a:buBlip>
                <a:blip r:embed="rId3"/>
              </a:buBlip>
            </a:pPr>
            <a:r>
              <a:rPr lang="en-US" dirty="0"/>
              <a:t>Memorize closing lines</a:t>
            </a:r>
          </a:p>
          <a:p>
            <a:pPr>
              <a:buFontTx/>
              <a:buBlip>
                <a:blip r:embed="rId3"/>
              </a:buBlip>
            </a:pPr>
            <a:r>
              <a:rPr lang="en-US" dirty="0"/>
              <a:t>Interact with audience </a:t>
            </a:r>
          </a:p>
        </p:txBody>
      </p:sp>
    </p:spTree>
    <p:extLst>
      <p:ext uri="{BB962C8B-B14F-4D97-AF65-F5344CB8AC3E}">
        <p14:creationId xmlns:p14="http://schemas.microsoft.com/office/powerpoint/2010/main" val="4662732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678">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67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67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678">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678">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8678">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67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build="p"/>
      <p:bldP spid="2867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1524000" y="118374"/>
            <a:ext cx="230063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b="1" dirty="0">
                <a:latin typeface="Arial" pitchFamily="34" charset="0"/>
                <a:ea typeface="Times New Roman" pitchFamily="18" charset="0"/>
                <a:cs typeface="Arial" pitchFamily="34" charset="0"/>
              </a:rPr>
              <a:t>Preparatory Steps </a:t>
            </a:r>
            <a:endParaRPr lang="en-GB" b="1" dirty="0">
              <a:latin typeface="Arial" pitchFamily="34" charset="0"/>
              <a:ea typeface="Times New Roman" pitchFamily="18" charset="0"/>
              <a:cs typeface="Arial" pitchFamily="34" charset="0"/>
            </a:endParaRPr>
          </a:p>
          <a:p>
            <a:pPr eaLnBrk="0" fontAlgn="base" hangingPunct="0">
              <a:spcBef>
                <a:spcPct val="0"/>
              </a:spcBef>
              <a:spcAft>
                <a:spcPct val="0"/>
              </a:spcAft>
            </a:pPr>
            <a:endParaRPr lang="en-GB" dirty="0">
              <a:latin typeface="Arial" pitchFamily="34" charset="0"/>
              <a:cs typeface="Arial" pitchFamily="34" charset="0"/>
            </a:endParaRPr>
          </a:p>
        </p:txBody>
      </p:sp>
      <p:pic>
        <p:nvPicPr>
          <p:cNvPr id="9217" name="Picture 1" descr="Description: Deliver Effective Presentations Step 1.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535464" y="1216553"/>
            <a:ext cx="4358822" cy="327236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p:cNvSpPr>
            <a:spLocks noChangeArrowheads="1"/>
          </p:cNvSpPr>
          <p:nvPr/>
        </p:nvSpPr>
        <p:spPr bwMode="auto">
          <a:xfrm>
            <a:off x="1981200" y="4771223"/>
            <a:ext cx="911659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tabLst>
                <a:tab pos="457200" algn="l"/>
              </a:tabLst>
            </a:pPr>
            <a:r>
              <a:rPr lang="en-US" sz="1400" dirty="0">
                <a:latin typeface="Arial" pitchFamily="34" charset="0"/>
                <a:ea typeface="Times New Roman" pitchFamily="18" charset="0"/>
                <a:cs typeface="Arial" pitchFamily="34" charset="0"/>
              </a:rPr>
              <a:t>1</a:t>
            </a:r>
            <a:endParaRPr lang="en-GB" sz="800" dirty="0">
              <a:latin typeface="Arial" pitchFamily="34" charset="0"/>
              <a:cs typeface="Arial" pitchFamily="34" charset="0"/>
            </a:endParaRPr>
          </a:p>
          <a:p>
            <a:pPr eaLnBrk="0" fontAlgn="base" hangingPunct="0">
              <a:spcBef>
                <a:spcPct val="0"/>
              </a:spcBef>
              <a:spcAft>
                <a:spcPct val="0"/>
              </a:spcAft>
              <a:tabLst>
                <a:tab pos="457200" algn="l"/>
              </a:tabLst>
            </a:pPr>
            <a:r>
              <a:rPr lang="en-US" sz="1400" b="1" dirty="0">
                <a:latin typeface="Arial" pitchFamily="34" charset="0"/>
                <a:ea typeface="Times New Roman" pitchFamily="18" charset="0"/>
                <a:cs typeface="Arial" pitchFamily="34" charset="0"/>
              </a:rPr>
              <a:t>Know your audience and understand its perspective.</a:t>
            </a:r>
            <a:r>
              <a:rPr lang="en-US" sz="1400" dirty="0">
                <a:latin typeface="Arial" pitchFamily="34" charset="0"/>
                <a:ea typeface="Times New Roman" pitchFamily="18" charset="0"/>
                <a:cs typeface="Arial" pitchFamily="34" charset="0"/>
              </a:rPr>
              <a:t> Whether your goal is persuasion, or simply to inform,</a:t>
            </a:r>
          </a:p>
          <a:p>
            <a:pPr eaLnBrk="0" fontAlgn="base" hangingPunct="0">
              <a:spcBef>
                <a:spcPct val="0"/>
              </a:spcBef>
              <a:spcAft>
                <a:spcPct val="0"/>
              </a:spcAft>
              <a:tabLst>
                <a:tab pos="457200" algn="l"/>
              </a:tabLst>
            </a:pPr>
            <a:r>
              <a:rPr lang="en-US" sz="1400" dirty="0">
                <a:latin typeface="Arial" pitchFamily="34" charset="0"/>
                <a:ea typeface="Times New Roman" pitchFamily="18" charset="0"/>
                <a:cs typeface="Arial" pitchFamily="34" charset="0"/>
              </a:rPr>
              <a:t> you need to understand your  audience its level of expertise and how your message will resonate. </a:t>
            </a:r>
          </a:p>
          <a:p>
            <a:pPr eaLnBrk="0" fontAlgn="base" hangingPunct="0">
              <a:spcBef>
                <a:spcPct val="0"/>
              </a:spcBef>
              <a:spcAft>
                <a:spcPct val="0"/>
              </a:spcAft>
              <a:tabLst>
                <a:tab pos="457200" algn="l"/>
              </a:tabLst>
            </a:pPr>
            <a:r>
              <a:rPr lang="en-US" sz="1400" dirty="0">
                <a:latin typeface="Arial" pitchFamily="34" charset="0"/>
                <a:ea typeface="Times New Roman" pitchFamily="18" charset="0"/>
                <a:cs typeface="Arial" pitchFamily="34" charset="0"/>
              </a:rPr>
              <a:t> </a:t>
            </a:r>
            <a:endParaRPr lang="en-US" dirty="0">
              <a:latin typeface="Arial" pitchFamily="34" charset="0"/>
              <a:cs typeface="Arial" pitchFamily="34" charset="0"/>
            </a:endParaRPr>
          </a:p>
        </p:txBody>
      </p:sp>
    </p:spTree>
    <p:extLst>
      <p:ext uri="{BB962C8B-B14F-4D97-AF65-F5344CB8AC3E}">
        <p14:creationId xmlns:p14="http://schemas.microsoft.com/office/powerpoint/2010/main" val="1350833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Deliver Effective Presentations Step 2.jpg">
            <a:hlinkClick r:id="rId2"/>
          </p:cNvPr>
          <p:cNvPicPr/>
          <p:nvPr/>
        </p:nvPicPr>
        <p:blipFill>
          <a:blip r:link="rId3">
            <a:extLst>
              <a:ext uri="{28A0092B-C50C-407E-A947-70E740481C1C}">
                <a14:useLocalDpi xmlns:a14="http://schemas.microsoft.com/office/drawing/2010/main" val="0"/>
              </a:ext>
            </a:extLst>
          </a:blip>
          <a:srcRect/>
          <a:stretch>
            <a:fillRect/>
          </a:stretch>
        </p:blipFill>
        <p:spPr bwMode="auto">
          <a:xfrm>
            <a:off x="2905125" y="1734270"/>
            <a:ext cx="6381750" cy="4791075"/>
          </a:xfrm>
          <a:prstGeom prst="rect">
            <a:avLst/>
          </a:prstGeom>
          <a:noFill/>
          <a:ln>
            <a:noFill/>
          </a:ln>
        </p:spPr>
      </p:pic>
      <p:sp>
        <p:nvSpPr>
          <p:cNvPr id="9" name="Rectangle 2"/>
          <p:cNvSpPr>
            <a:spLocks noChangeArrowheads="1"/>
          </p:cNvSpPr>
          <p:nvPr/>
        </p:nvSpPr>
        <p:spPr bwMode="auto">
          <a:xfrm>
            <a:off x="1524000" y="15589"/>
            <a:ext cx="954376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sz="1600" b="1" dirty="0">
                <a:solidFill>
                  <a:srgbClr val="008080"/>
                </a:solidFill>
                <a:latin typeface="Arial" pitchFamily="34" charset="0"/>
                <a:ea typeface="Times New Roman" pitchFamily="18" charset="0"/>
                <a:cs typeface="Arial" pitchFamily="34" charset="0"/>
                <a:hlinkClick r:id="rId4" tooltip="Get Started With a Research Project"/>
              </a:rPr>
              <a:t>2- Research thoroughly.</a:t>
            </a:r>
            <a:endParaRPr lang="en-US" sz="1600" b="1" dirty="0">
              <a:solidFill>
                <a:srgbClr val="008080"/>
              </a:solidFill>
              <a:latin typeface="Arial" pitchFamily="34" charset="0"/>
              <a:ea typeface="Times New Roman" pitchFamily="18" charset="0"/>
              <a:cs typeface="Arial" pitchFamily="34" charset="0"/>
            </a:endParaRPr>
          </a:p>
          <a:p>
            <a:pPr fontAlgn="base">
              <a:spcBef>
                <a:spcPct val="0"/>
              </a:spcBef>
              <a:spcAft>
                <a:spcPct val="0"/>
              </a:spcAft>
            </a:pPr>
            <a:r>
              <a:rPr lang="en-US" sz="1600" dirty="0">
                <a:solidFill>
                  <a:srgbClr val="008080"/>
                </a:solidFill>
                <a:latin typeface="Arial" pitchFamily="34" charset="0"/>
                <a:ea typeface="Times New Roman" pitchFamily="18" charset="0"/>
                <a:cs typeface="Arial" pitchFamily="34" charset="0"/>
              </a:rPr>
              <a:t> You absolutely must be an expert on the subject. Okay, you don’t have to be the world’s </a:t>
            </a:r>
          </a:p>
          <a:p>
            <a:pPr fontAlgn="base">
              <a:spcBef>
                <a:spcPct val="0"/>
              </a:spcBef>
              <a:spcAft>
                <a:spcPct val="0"/>
              </a:spcAft>
            </a:pPr>
            <a:r>
              <a:rPr lang="en-US" sz="1600" dirty="0">
                <a:solidFill>
                  <a:srgbClr val="008080"/>
                </a:solidFill>
                <a:latin typeface="Arial" pitchFamily="34" charset="0"/>
                <a:ea typeface="Times New Roman" pitchFamily="18" charset="0"/>
                <a:cs typeface="Arial" pitchFamily="34" charset="0"/>
              </a:rPr>
              <a:t>leading authority, but you have to know the critical facts as well as much of the little-known information</a:t>
            </a:r>
            <a:r>
              <a:rPr lang="en-US" sz="1400" dirty="0">
                <a:solidFill>
                  <a:srgbClr val="008080"/>
                </a:solidFill>
                <a:latin typeface="Arial" pitchFamily="34" charset="0"/>
                <a:ea typeface="Times New Roman" pitchFamily="18" charset="0"/>
                <a:cs typeface="Arial" pitchFamily="34" charset="0"/>
              </a:rPr>
              <a:t>. </a:t>
            </a:r>
            <a:endParaRPr lang="en-US" dirty="0">
              <a:latin typeface="Arial" pitchFamily="34" charset="0"/>
              <a:cs typeface="Arial" pitchFamily="34" charset="0"/>
            </a:endParaRPr>
          </a:p>
        </p:txBody>
      </p:sp>
    </p:spTree>
    <p:extLst>
      <p:ext uri="{BB962C8B-B14F-4D97-AF65-F5344CB8AC3E}">
        <p14:creationId xmlns:p14="http://schemas.microsoft.com/office/powerpoint/2010/main" val="3614239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eliver Effective Presentations Step 3.jpg">
            <a:hlinkClick r:id="rId2"/>
          </p:cNvPr>
          <p:cNvPicPr>
            <a:picLocks noGrp="1"/>
          </p:cNvPicPr>
          <p:nvPr>
            <p:ph idx="1"/>
          </p:nvPr>
        </p:nvPicPr>
        <p:blipFill>
          <a:blip r:link="rId3">
            <a:extLst>
              <a:ext uri="{28A0092B-C50C-407E-A947-70E740481C1C}">
                <a14:useLocalDpi xmlns:a14="http://schemas.microsoft.com/office/drawing/2010/main" val="0"/>
              </a:ext>
            </a:extLst>
          </a:blip>
          <a:stretch>
            <a:fillRect/>
          </a:stretch>
        </p:blipFill>
        <p:spPr bwMode="auto">
          <a:xfrm>
            <a:off x="3197992" y="1825625"/>
            <a:ext cx="5796016" cy="4351338"/>
          </a:xfrm>
          <a:prstGeom prst="rect">
            <a:avLst/>
          </a:prstGeom>
          <a:noFill/>
          <a:ln>
            <a:noFill/>
          </a:ln>
        </p:spPr>
      </p:pic>
      <p:sp>
        <p:nvSpPr>
          <p:cNvPr id="5" name="Rectangle 4"/>
          <p:cNvSpPr/>
          <p:nvPr/>
        </p:nvSpPr>
        <p:spPr>
          <a:xfrm>
            <a:off x="1740840" y="134630"/>
            <a:ext cx="8099577" cy="1754326"/>
          </a:xfrm>
          <a:prstGeom prst="rect">
            <a:avLst/>
          </a:prstGeom>
        </p:spPr>
        <p:txBody>
          <a:bodyPr>
            <a:spAutoFit/>
          </a:bodyPr>
          <a:lstStyle/>
          <a:p>
            <a:r>
              <a:rPr lang="en-GB" u="sng" dirty="0"/>
              <a:t>3</a:t>
            </a:r>
            <a:endParaRPr lang="en-GB" dirty="0"/>
          </a:p>
          <a:p>
            <a:r>
              <a:rPr lang="en-GB" b="1" u="sng" dirty="0">
                <a:hlinkClick r:id="rId4" tooltip="Cite a Website"/>
              </a:rPr>
              <a:t>Document your sources</a:t>
            </a:r>
            <a:r>
              <a:rPr lang="en-GB" u="sng" dirty="0"/>
              <a:t>. </a:t>
            </a:r>
            <a:r>
              <a:rPr lang="en-GB" dirty="0"/>
              <a:t>Where you get your information is as important as the information itself. Without solid, peer-reviewed data, you’re just a person with an opinion. The audience, in this exercise, is expecting facts and projections. Your personal opinion may very well be important but it must not be the only thing you present. you do want to be able to give citations when asked. </a:t>
            </a:r>
          </a:p>
        </p:txBody>
      </p:sp>
    </p:spTree>
    <p:extLst>
      <p:ext uri="{BB962C8B-B14F-4D97-AF65-F5344CB8AC3E}">
        <p14:creationId xmlns:p14="http://schemas.microsoft.com/office/powerpoint/2010/main" val="3386463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991544" y="188640"/>
            <a:ext cx="8229600" cy="1673466"/>
          </a:xfrm>
        </p:spPr>
        <p:txBody>
          <a:bodyPr>
            <a:noAutofit/>
          </a:bodyPr>
          <a:lstStyle/>
          <a:p>
            <a:r>
              <a:rPr lang="en-GB" sz="1800" b="1" dirty="0">
                <a:hlinkClick r:id="rId2" tooltip="Write a Speech"/>
              </a:rPr>
              <a:t>Write your speech</a:t>
            </a:r>
            <a:r>
              <a:rPr lang="en-GB" sz="1800" dirty="0"/>
              <a:t>.  </a:t>
            </a:r>
          </a:p>
        </p:txBody>
      </p:sp>
      <p:sp>
        <p:nvSpPr>
          <p:cNvPr id="3" name="Content Placeholder 2"/>
          <p:cNvSpPr>
            <a:spLocks noGrp="1"/>
          </p:cNvSpPr>
          <p:nvPr>
            <p:ph idx="1"/>
          </p:nvPr>
        </p:nvSpPr>
        <p:spPr>
          <a:xfrm>
            <a:off x="1981200" y="404665"/>
            <a:ext cx="8229600" cy="4525963"/>
          </a:xfrm>
        </p:spPr>
        <p:txBody>
          <a:bodyPr>
            <a:normAutofit/>
          </a:bodyPr>
          <a:lstStyle/>
          <a:p>
            <a:endParaRPr lang="en-GB" dirty="0"/>
          </a:p>
          <a:p>
            <a:endParaRPr lang="en-GB" dirty="0"/>
          </a:p>
        </p:txBody>
      </p:sp>
      <p:pic>
        <p:nvPicPr>
          <p:cNvPr id="4" name="Picture 3" descr="Deliver Effective Presentations Step 4.jpg">
            <a:hlinkClick r:id="rId3"/>
          </p:cNvPr>
          <p:cNvPicPr/>
          <p:nvPr/>
        </p:nvPicPr>
        <p:blipFill>
          <a:blip r:link="rId4">
            <a:extLst>
              <a:ext uri="{28A0092B-C50C-407E-A947-70E740481C1C}">
                <a14:useLocalDpi xmlns:a14="http://schemas.microsoft.com/office/drawing/2010/main" val="0"/>
              </a:ext>
            </a:extLst>
          </a:blip>
          <a:srcRect/>
          <a:stretch>
            <a:fillRect/>
          </a:stretch>
        </p:blipFill>
        <p:spPr bwMode="auto">
          <a:xfrm>
            <a:off x="3170634" y="1988840"/>
            <a:ext cx="6381750" cy="2458578"/>
          </a:xfrm>
          <a:prstGeom prst="rect">
            <a:avLst/>
          </a:prstGeom>
          <a:noFill/>
          <a:ln>
            <a:noFill/>
          </a:ln>
        </p:spPr>
      </p:pic>
    </p:spTree>
    <p:extLst>
      <p:ext uri="{BB962C8B-B14F-4D97-AF65-F5344CB8AC3E}">
        <p14:creationId xmlns:p14="http://schemas.microsoft.com/office/powerpoint/2010/main" val="1205749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GB" sz="1600" dirty="0"/>
              <a:t>Prepare slides</a:t>
            </a:r>
          </a:p>
        </p:txBody>
      </p:sp>
      <p:pic>
        <p:nvPicPr>
          <p:cNvPr id="4" name="Content Placeholder 3" descr="Deliver Effective Presentations Step 5.jpg">
            <a:hlinkClick r:id="rId2"/>
          </p:cNvPr>
          <p:cNvPicPr>
            <a:picLocks noGrp="1"/>
          </p:cNvPicPr>
          <p:nvPr>
            <p:ph idx="1"/>
          </p:nvPr>
        </p:nvPicPr>
        <p:blipFill>
          <a:blip r:link="rId3">
            <a:extLst>
              <a:ext uri="{28A0092B-C50C-407E-A947-70E740481C1C}">
                <a14:useLocalDpi xmlns:a14="http://schemas.microsoft.com/office/drawing/2010/main" val="0"/>
              </a:ext>
            </a:extLst>
          </a:blip>
          <a:stretch>
            <a:fillRect/>
          </a:stretch>
        </p:blipFill>
        <p:spPr bwMode="auto">
          <a:xfrm>
            <a:off x="3197992" y="1825625"/>
            <a:ext cx="5796016" cy="4351338"/>
          </a:xfrm>
          <a:prstGeom prst="rect">
            <a:avLst/>
          </a:prstGeom>
          <a:noFill/>
          <a:ln>
            <a:noFill/>
          </a:ln>
        </p:spPr>
      </p:pic>
    </p:spTree>
    <p:extLst>
      <p:ext uri="{BB962C8B-B14F-4D97-AF65-F5344CB8AC3E}">
        <p14:creationId xmlns:p14="http://schemas.microsoft.com/office/powerpoint/2010/main" val="172217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1099</Words>
  <Application>Microsoft Office PowerPoint</Application>
  <PresentationFormat>Widescreen</PresentationFormat>
  <Paragraphs>120</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Communication skills  </vt:lpstr>
      <vt:lpstr>about people/you/me </vt:lpstr>
      <vt:lpstr>Oral Communication/speaking</vt:lpstr>
      <vt:lpstr>Presentations</vt:lpstr>
      <vt:lpstr>PowerPoint Presentation</vt:lpstr>
      <vt:lpstr>PowerPoint Presentation</vt:lpstr>
      <vt:lpstr>PowerPoint Presentation</vt:lpstr>
      <vt:lpstr>Write your speech.  </vt:lpstr>
      <vt:lpstr>Prepare slides</vt:lpstr>
      <vt:lpstr>Rehearse alone</vt:lpstr>
      <vt:lpstr>Do a dress rehearsal. Enlist some people that you trust to give honest opinions.</vt:lpstr>
      <vt:lpstr>Tweak the presentation. Take what you learned in the dress rehearsal and make modifications. Try to put yourself in the audience when you do this. What will they hear when the slides are on the screen? </vt:lpstr>
      <vt:lpstr>PowerPoint Presentation</vt:lpstr>
      <vt:lpstr>Delivery of speech</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skills  </dc:title>
  <dc:creator>Saima</dc:creator>
  <cp:lastModifiedBy>Saima</cp:lastModifiedBy>
  <cp:revision>1</cp:revision>
  <dcterms:created xsi:type="dcterms:W3CDTF">2020-05-02T15:49:04Z</dcterms:created>
  <dcterms:modified xsi:type="dcterms:W3CDTF">2020-05-02T15:49:34Z</dcterms:modified>
</cp:coreProperties>
</file>