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104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7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6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492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576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49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84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31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97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78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800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F60F4-8CF5-408C-9E75-10DF2A273C95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35EB4-6277-4951-872C-9309B02ACF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1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Legumes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96031"/>
          </a:xfrm>
        </p:spPr>
        <p:txBody>
          <a:bodyPr/>
          <a:lstStyle/>
          <a:p>
            <a:r>
              <a:rPr lang="en-US" b="1" u="sng" dirty="0"/>
              <a:t>Forage Legumes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2558"/>
            <a:ext cx="12192000" cy="6285442"/>
          </a:xfrm>
        </p:spPr>
        <p:txBody>
          <a:bodyPr>
            <a:normAutofit/>
          </a:bodyPr>
          <a:lstStyle/>
          <a:p>
            <a:r>
              <a:rPr lang="en-US" b="1" dirty="0"/>
              <a:t>The need for forage crops arose with the domestication of animals.  </a:t>
            </a:r>
            <a:endParaRPr lang="en-US" b="1" dirty="0" smtClean="0"/>
          </a:p>
          <a:p>
            <a:r>
              <a:rPr lang="en-US" b="1" dirty="0" smtClean="0"/>
              <a:t>Initially </a:t>
            </a:r>
            <a:r>
              <a:rPr lang="en-US" b="1" dirty="0"/>
              <a:t>wild grasses probably were used, but other sources were then sought.  </a:t>
            </a:r>
            <a:endParaRPr lang="en-US" b="1" dirty="0" smtClean="0"/>
          </a:p>
          <a:p>
            <a:r>
              <a:rPr lang="en-US" b="1" dirty="0" smtClean="0"/>
              <a:t>These </a:t>
            </a:r>
            <a:r>
              <a:rPr lang="en-US" b="1" dirty="0"/>
              <a:t>gradually became more numerous and more varied.  </a:t>
            </a:r>
            <a:endParaRPr lang="en-US" b="1" dirty="0" smtClean="0"/>
          </a:p>
          <a:p>
            <a:r>
              <a:rPr lang="en-US" b="1" dirty="0" smtClean="0"/>
              <a:t>Today </a:t>
            </a:r>
            <a:r>
              <a:rPr lang="en-US" b="1" dirty="0"/>
              <a:t>the extensive cultivation of grasses and legumes as forage crops is principally the product of European and American civilizations.  </a:t>
            </a:r>
            <a:endParaRPr lang="en-US" b="1" dirty="0" smtClean="0"/>
          </a:p>
          <a:p>
            <a:r>
              <a:rPr lang="en-US" b="1" dirty="0" smtClean="0"/>
              <a:t>In </a:t>
            </a:r>
            <a:r>
              <a:rPr lang="en-US" b="1" dirty="0"/>
              <a:t>addition to various cereal grasses and food legumes, many other species have been grown entirely as forage crops with little or no value as human food.  </a:t>
            </a:r>
            <a:endParaRPr lang="en-US" b="1" dirty="0" smtClean="0"/>
          </a:p>
          <a:p>
            <a:r>
              <a:rPr lang="en-US" b="1" dirty="0" smtClean="0"/>
              <a:t>Included </a:t>
            </a:r>
            <a:r>
              <a:rPr lang="en-US" b="1" dirty="0"/>
              <a:t>are such grasses as Timothy, </a:t>
            </a:r>
            <a:r>
              <a:rPr lang="en-US" b="1" i="1" dirty="0" err="1"/>
              <a:t>Phleum</a:t>
            </a:r>
            <a:r>
              <a:rPr lang="en-US" b="1" i="1" dirty="0"/>
              <a:t> </a:t>
            </a:r>
            <a:r>
              <a:rPr lang="en-US" b="1" i="1" dirty="0" err="1"/>
              <a:t>pratense</a:t>
            </a:r>
            <a:r>
              <a:rPr lang="en-US" b="1" dirty="0"/>
              <a:t>, Orchard Grass, </a:t>
            </a:r>
            <a:r>
              <a:rPr lang="en-US" b="1" i="1" dirty="0" err="1"/>
              <a:t>Dactylis</a:t>
            </a:r>
            <a:r>
              <a:rPr lang="en-US" b="1" i="1" dirty="0"/>
              <a:t> </a:t>
            </a:r>
            <a:r>
              <a:rPr lang="en-US" b="1" i="1" dirty="0" err="1"/>
              <a:t>glomerata</a:t>
            </a:r>
            <a:r>
              <a:rPr lang="en-US" b="1" dirty="0"/>
              <a:t>, Redtop, </a:t>
            </a:r>
            <a:r>
              <a:rPr lang="en-US" b="1" i="1" dirty="0" err="1"/>
              <a:t>Agrostis</a:t>
            </a:r>
            <a:r>
              <a:rPr lang="en-US" b="1" i="1" dirty="0"/>
              <a:t> alba</a:t>
            </a:r>
            <a:r>
              <a:rPr lang="en-US" b="1" dirty="0"/>
              <a:t>, </a:t>
            </a:r>
            <a:r>
              <a:rPr lang="en-US" b="1" dirty="0" err="1"/>
              <a:t>Brom</a:t>
            </a:r>
            <a:r>
              <a:rPr lang="en-US" b="1" dirty="0"/>
              <a:t> Grass, </a:t>
            </a:r>
            <a:r>
              <a:rPr lang="en-US" b="1" i="1" dirty="0" err="1"/>
              <a:t>Bromus</a:t>
            </a:r>
            <a:r>
              <a:rPr lang="en-US" b="1" i="1" dirty="0"/>
              <a:t> </a:t>
            </a:r>
            <a:r>
              <a:rPr lang="en-US" b="1" i="1" dirty="0" err="1"/>
              <a:t>inermis</a:t>
            </a:r>
            <a:r>
              <a:rPr lang="en-US" b="1" dirty="0"/>
              <a:t>, Johnson Grass, </a:t>
            </a:r>
            <a:r>
              <a:rPr lang="en-US" b="1" i="1" dirty="0"/>
              <a:t>Sorghum </a:t>
            </a:r>
            <a:r>
              <a:rPr lang="en-US" b="1" i="1" dirty="0" err="1"/>
              <a:t>halepense</a:t>
            </a:r>
            <a:r>
              <a:rPr lang="en-US" b="1" dirty="0"/>
              <a:t>, Tunis Grass, </a:t>
            </a:r>
            <a:r>
              <a:rPr lang="en-US" b="1" i="1" dirty="0"/>
              <a:t>Sorghum</a:t>
            </a:r>
            <a:r>
              <a:rPr lang="en-US" b="1" dirty="0"/>
              <a:t> </a:t>
            </a:r>
            <a:r>
              <a:rPr lang="en-US" b="1" i="1" dirty="0" err="1"/>
              <a:t>virgatum</a:t>
            </a:r>
            <a:r>
              <a:rPr lang="en-US" b="1" dirty="0"/>
              <a:t>, and Sudan Grass, </a:t>
            </a:r>
            <a:r>
              <a:rPr lang="en-US" b="1" i="1" dirty="0"/>
              <a:t>Sorghum </a:t>
            </a:r>
            <a:r>
              <a:rPr lang="en-US" b="1" i="1" dirty="0" err="1"/>
              <a:t>vulgare</a:t>
            </a:r>
            <a:r>
              <a:rPr lang="en-US" b="1" i="1" dirty="0"/>
              <a:t> var. </a:t>
            </a:r>
            <a:r>
              <a:rPr lang="en-US" b="1" i="1" dirty="0" err="1"/>
              <a:t>sudanense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8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795010" cy="19431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Alfalfa, </a:t>
            </a:r>
            <a:r>
              <a:rPr lang="en-US" b="1" i="1" dirty="0" err="1"/>
              <a:t>Medicago</a:t>
            </a:r>
            <a:r>
              <a:rPr lang="en-US" b="1" i="1" dirty="0"/>
              <a:t> sativa</a:t>
            </a:r>
            <a:r>
              <a:rPr lang="en-US" b="1" dirty="0"/>
              <a:t>, native to Southwestern Asia, may have been the first cultivated forage plant.  </a:t>
            </a:r>
            <a:endParaRPr lang="en-US" b="1" dirty="0" smtClean="0"/>
          </a:p>
          <a:p>
            <a:r>
              <a:rPr lang="en-US" b="1" dirty="0" smtClean="0"/>
              <a:t>Alfalfa </a:t>
            </a:r>
            <a:r>
              <a:rPr lang="en-US" b="1" dirty="0"/>
              <a:t>is useful for pasture, hay and silage and for improving the soil.  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5412"/>
            <a:ext cx="5440680" cy="4652588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795010" y="0"/>
            <a:ext cx="6396990" cy="979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/>
              <a:t>Other species of </a:t>
            </a:r>
            <a:r>
              <a:rPr lang="en-US" b="1" i="1" smtClean="0"/>
              <a:t>Medicago</a:t>
            </a:r>
            <a:r>
              <a:rPr lang="en-US" b="1" smtClean="0"/>
              <a:t> include Bur Clover, </a:t>
            </a:r>
            <a:r>
              <a:rPr lang="en-US" b="1" i="1" smtClean="0"/>
              <a:t>M. hispida</a:t>
            </a:r>
            <a:r>
              <a:rPr lang="en-US" b="1" smtClean="0"/>
              <a:t> and Medic, </a:t>
            </a:r>
            <a:r>
              <a:rPr lang="en-US" b="1" i="1" smtClean="0"/>
              <a:t>M. lupulina</a:t>
            </a:r>
            <a:r>
              <a:rPr lang="en-US" b="1" smtClean="0"/>
              <a:t>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010" y="971550"/>
            <a:ext cx="3314700" cy="3228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980" y="3685055"/>
            <a:ext cx="4268800" cy="31729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9279" y="1148975"/>
            <a:ext cx="2440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Medicago</a:t>
            </a:r>
            <a:r>
              <a:rPr lang="en-US" sz="2400" b="1" i="1" dirty="0"/>
              <a:t> </a:t>
            </a:r>
            <a:r>
              <a:rPr lang="en-US" sz="2400" b="1" i="1" dirty="0" err="1"/>
              <a:t>hispida</a:t>
            </a:r>
            <a:endParaRPr lang="en-US" sz="2400" b="1" i="1" dirty="0"/>
          </a:p>
        </p:txBody>
      </p:sp>
      <p:sp>
        <p:nvSpPr>
          <p:cNvPr id="10" name="Rectangle 9"/>
          <p:cNvSpPr/>
          <p:nvPr/>
        </p:nvSpPr>
        <p:spPr>
          <a:xfrm>
            <a:off x="6770341" y="6274483"/>
            <a:ext cx="25442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Medicago</a:t>
            </a:r>
            <a:r>
              <a:rPr lang="en-US" sz="2400" b="1" i="1" dirty="0"/>
              <a:t> </a:t>
            </a:r>
            <a:r>
              <a:rPr lang="en-US" sz="2400" b="1" i="1" dirty="0" err="1"/>
              <a:t>lupulina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6610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218" y="4184802"/>
            <a:ext cx="3227201" cy="267319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1897380"/>
          </a:xfrm>
        </p:spPr>
        <p:txBody>
          <a:bodyPr/>
          <a:lstStyle/>
          <a:p>
            <a:r>
              <a:rPr lang="en-US" b="1" dirty="0"/>
              <a:t>Clover, </a:t>
            </a:r>
            <a:r>
              <a:rPr lang="en-US" b="1" i="1" dirty="0" err="1"/>
              <a:t>Trifolium</a:t>
            </a:r>
            <a:r>
              <a:rPr lang="en-US" b="1" dirty="0"/>
              <a:t> spp., is grown particularly in the Northeastern and North Central united States.  </a:t>
            </a:r>
            <a:endParaRPr lang="en-US" b="1" dirty="0" smtClean="0"/>
          </a:p>
          <a:p>
            <a:r>
              <a:rPr lang="en-US" b="1" dirty="0" smtClean="0"/>
              <a:t>Important </a:t>
            </a:r>
            <a:r>
              <a:rPr lang="en-US" b="1" dirty="0"/>
              <a:t>species are Red Clover, </a:t>
            </a:r>
            <a:r>
              <a:rPr lang="en-US" b="1" i="1" dirty="0" err="1"/>
              <a:t>Trifolium</a:t>
            </a:r>
            <a:r>
              <a:rPr lang="en-US" b="1" i="1" dirty="0"/>
              <a:t> </a:t>
            </a:r>
            <a:r>
              <a:rPr lang="en-US" b="1" i="1" dirty="0" err="1"/>
              <a:t>pratense</a:t>
            </a:r>
            <a:r>
              <a:rPr lang="en-US" b="1" dirty="0"/>
              <a:t>, Alsike Clover, </a:t>
            </a:r>
            <a:r>
              <a:rPr lang="en-US" b="1" i="1" dirty="0"/>
              <a:t>T. </a:t>
            </a:r>
            <a:r>
              <a:rPr lang="en-US" b="1" i="1" dirty="0" err="1"/>
              <a:t>hybridum</a:t>
            </a:r>
            <a:r>
              <a:rPr lang="en-US" b="1" dirty="0"/>
              <a:t>, Ladino or White Clover, </a:t>
            </a:r>
            <a:r>
              <a:rPr lang="en-US" b="1" i="1" dirty="0"/>
              <a:t>T. </a:t>
            </a:r>
            <a:r>
              <a:rPr lang="en-US" b="1" i="1" dirty="0" err="1"/>
              <a:t>repens</a:t>
            </a:r>
            <a:r>
              <a:rPr lang="en-US" b="1" dirty="0"/>
              <a:t>, and Crimson Clover, </a:t>
            </a:r>
            <a:r>
              <a:rPr lang="en-US" b="1" i="1" dirty="0"/>
              <a:t>T. </a:t>
            </a:r>
            <a:r>
              <a:rPr lang="en-US" b="1" i="1" dirty="0" err="1"/>
              <a:t>incarnatum</a:t>
            </a:r>
            <a:r>
              <a:rPr lang="en-US" b="1" dirty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0257"/>
            <a:ext cx="3018230" cy="2709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6650" y="1711409"/>
            <a:ext cx="2519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Trifolium</a:t>
            </a:r>
            <a:r>
              <a:rPr lang="en-US" sz="2400" b="1" i="1" dirty="0"/>
              <a:t> </a:t>
            </a:r>
            <a:r>
              <a:rPr lang="en-US" sz="2400" b="1" i="1" dirty="0" err="1"/>
              <a:t>pratense</a:t>
            </a:r>
            <a:endParaRPr lang="en-US" sz="24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781" y="1660065"/>
            <a:ext cx="2519031" cy="31232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60983" y="4792580"/>
            <a:ext cx="2614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Trifolium</a:t>
            </a:r>
            <a:r>
              <a:rPr lang="en-US" sz="2400" b="1" i="1" dirty="0"/>
              <a:t> </a:t>
            </a:r>
            <a:r>
              <a:rPr lang="en-US" sz="2400" b="1" i="1" dirty="0" err="1"/>
              <a:t>hybridum</a:t>
            </a:r>
            <a:endParaRPr lang="en-US" sz="2400" b="1" i="1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45284"/>
            <a:ext cx="3169074" cy="21127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342590"/>
            <a:ext cx="31529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Trifolium</a:t>
            </a:r>
            <a:r>
              <a:rPr lang="en-US" sz="2400" b="1" i="1" dirty="0"/>
              <a:t> </a:t>
            </a:r>
            <a:r>
              <a:rPr lang="en-US" sz="2400" b="1" i="1" dirty="0" err="1"/>
              <a:t>alexandrinum</a:t>
            </a:r>
            <a:endParaRPr lang="en-US" sz="2400" b="1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978" y="2711012"/>
            <a:ext cx="2253617" cy="32631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561607" y="6069479"/>
            <a:ext cx="2977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Trifolium</a:t>
            </a:r>
            <a:r>
              <a:rPr lang="en-US" sz="2400" b="1" i="1" dirty="0"/>
              <a:t> </a:t>
            </a:r>
            <a:r>
              <a:rPr lang="en-US" sz="2400" b="1" i="1" dirty="0" err="1" smtClean="0"/>
              <a:t>incarrnatum</a:t>
            </a:r>
            <a:endParaRPr lang="en-US" sz="2400" b="1" i="1" dirty="0"/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761" y="1886202"/>
            <a:ext cx="2549095" cy="25833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255761" y="1680262"/>
            <a:ext cx="226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Trifolium</a:t>
            </a:r>
            <a:r>
              <a:rPr lang="en-US" sz="2400" b="1" i="1" dirty="0"/>
              <a:t> </a:t>
            </a:r>
            <a:r>
              <a:rPr lang="en-US" sz="2400" b="1" i="1" dirty="0" err="1"/>
              <a:t>repens</a:t>
            </a:r>
            <a:endParaRPr lang="en-US" sz="2400" b="1" i="1" dirty="0"/>
          </a:p>
        </p:txBody>
      </p:sp>
      <p:sp>
        <p:nvSpPr>
          <p:cNvPr id="15" name="Rectangle 14"/>
          <p:cNvSpPr/>
          <p:nvPr/>
        </p:nvSpPr>
        <p:spPr>
          <a:xfrm>
            <a:off x="8965801" y="6216511"/>
            <a:ext cx="3025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Trifolium</a:t>
            </a:r>
            <a:r>
              <a:rPr lang="en-US" sz="2400" b="1" i="1" dirty="0"/>
              <a:t> </a:t>
            </a:r>
            <a:r>
              <a:rPr lang="en-US" sz="2400" b="1" i="1" dirty="0" err="1"/>
              <a:t>resupinatum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32464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9897"/>
          </a:xfrm>
        </p:spPr>
        <p:txBody>
          <a:bodyPr/>
          <a:lstStyle/>
          <a:p>
            <a:r>
              <a:rPr lang="en-US" b="1" u="sng" dirty="0"/>
              <a:t>Sweet Clover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29897"/>
            <a:ext cx="12192000" cy="2366072"/>
          </a:xfrm>
        </p:spPr>
        <p:txBody>
          <a:bodyPr/>
          <a:lstStyle/>
          <a:p>
            <a:r>
              <a:rPr lang="en-US" b="1" dirty="0"/>
              <a:t>Sweet clovers, </a:t>
            </a:r>
            <a:r>
              <a:rPr lang="en-US" b="1" i="1" dirty="0" err="1"/>
              <a:t>Melilotus</a:t>
            </a:r>
            <a:r>
              <a:rPr lang="en-US" b="1" i="1" dirty="0"/>
              <a:t> spp</a:t>
            </a:r>
            <a:r>
              <a:rPr lang="en-US" b="1" dirty="0"/>
              <a:t>., have become important forage crops since the beginning of the 20th Century.  </a:t>
            </a:r>
            <a:endParaRPr lang="en-US" b="1" dirty="0" smtClean="0"/>
          </a:p>
          <a:p>
            <a:r>
              <a:rPr lang="en-US" b="1" dirty="0" smtClean="0"/>
              <a:t>Most </a:t>
            </a:r>
            <a:r>
              <a:rPr lang="en-US" b="1" dirty="0"/>
              <a:t>production is centered in the Corn Belt of the United States.  </a:t>
            </a:r>
            <a:endParaRPr lang="en-US" b="1" dirty="0" smtClean="0"/>
          </a:p>
          <a:p>
            <a:r>
              <a:rPr lang="en-US" b="1" dirty="0" smtClean="0"/>
              <a:t>Both </a:t>
            </a:r>
            <a:r>
              <a:rPr lang="en-US" b="1" dirty="0"/>
              <a:t>White Sweet Clover, </a:t>
            </a:r>
            <a:r>
              <a:rPr lang="en-US" b="1" i="1" dirty="0" err="1"/>
              <a:t>Melilotus</a:t>
            </a:r>
            <a:r>
              <a:rPr lang="en-US" b="1" i="1" dirty="0"/>
              <a:t> alba</a:t>
            </a:r>
            <a:r>
              <a:rPr lang="en-US" b="1" dirty="0"/>
              <a:t>, and Yellow Sweet Clover, </a:t>
            </a:r>
            <a:r>
              <a:rPr lang="en-US" b="1" i="1" dirty="0"/>
              <a:t>M. </a:t>
            </a:r>
            <a:r>
              <a:rPr lang="en-US" b="1" i="1" dirty="0" err="1"/>
              <a:t>officinalis</a:t>
            </a:r>
            <a:r>
              <a:rPr lang="en-US" b="1" dirty="0"/>
              <a:t>, are grown.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415" y="3095968"/>
            <a:ext cx="5637922" cy="3762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964" y="3095969"/>
            <a:ext cx="2754489" cy="376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224451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Kudzu Bean, </a:t>
            </a:r>
            <a:r>
              <a:rPr lang="en-US" b="1" i="1" dirty="0" err="1"/>
              <a:t>Pueraria</a:t>
            </a:r>
            <a:r>
              <a:rPr lang="en-US" b="1" i="1" dirty="0"/>
              <a:t> </a:t>
            </a:r>
            <a:r>
              <a:rPr lang="en-US" b="1" i="1" dirty="0" err="1"/>
              <a:t>lobata</a:t>
            </a:r>
            <a:r>
              <a:rPr lang="en-US" b="1" dirty="0"/>
              <a:t>, is a drought-tolerant perennial legume indigenous to Japan and Eastern Asia.  </a:t>
            </a:r>
            <a:endParaRPr lang="en-US" b="1" dirty="0" smtClean="0"/>
          </a:p>
          <a:p>
            <a:r>
              <a:rPr lang="en-US" b="1" dirty="0" smtClean="0"/>
              <a:t>It </a:t>
            </a:r>
            <a:r>
              <a:rPr lang="en-US" b="1" dirty="0"/>
              <a:t>was introduced into the Southeastern United States in the middle 20th Century.  </a:t>
            </a:r>
            <a:endParaRPr lang="en-US" b="1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pods can be used and a valuable starch is obtained form the large roots.  </a:t>
            </a: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7989"/>
          <a:stretch/>
        </p:blipFill>
        <p:spPr>
          <a:xfrm>
            <a:off x="0" y="2386142"/>
            <a:ext cx="4954171" cy="4471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009" y="2708476"/>
            <a:ext cx="6226717" cy="414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37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1432282"/>
          </a:xfrm>
        </p:spPr>
        <p:txBody>
          <a:bodyPr/>
          <a:lstStyle/>
          <a:p>
            <a:r>
              <a:rPr lang="en-US" b="1" dirty="0" err="1" smtClean="0"/>
              <a:t>Lespedas</a:t>
            </a:r>
            <a:r>
              <a:rPr lang="en-US" b="1" dirty="0" smtClean="0"/>
              <a:t>: Three </a:t>
            </a:r>
            <a:r>
              <a:rPr lang="en-US" b="1" dirty="0"/>
              <a:t>species of Lespedeza of some importance in the Southeastern United States are the annual Common Lespedeza, </a:t>
            </a:r>
            <a:r>
              <a:rPr lang="en-US" b="1" i="1" dirty="0"/>
              <a:t>Lespedeza</a:t>
            </a:r>
            <a:r>
              <a:rPr lang="en-US" b="1" dirty="0"/>
              <a:t> </a:t>
            </a:r>
            <a:r>
              <a:rPr lang="en-US" b="1" i="1" dirty="0" err="1"/>
              <a:t>striata</a:t>
            </a:r>
            <a:r>
              <a:rPr lang="en-US" b="1" dirty="0"/>
              <a:t>, a Korean species, </a:t>
            </a:r>
            <a:r>
              <a:rPr lang="en-US" b="1" i="1" dirty="0"/>
              <a:t>L. </a:t>
            </a:r>
            <a:r>
              <a:rPr lang="en-US" b="1" i="1" dirty="0" err="1"/>
              <a:t>stipulacea</a:t>
            </a:r>
            <a:r>
              <a:rPr lang="en-US" b="1" dirty="0"/>
              <a:t> and a perennial from China, </a:t>
            </a:r>
            <a:r>
              <a:rPr lang="en-US" b="1" i="1" dirty="0"/>
              <a:t>L. </a:t>
            </a:r>
            <a:r>
              <a:rPr lang="en-US" b="1" i="1" dirty="0" err="1"/>
              <a:t>cuneata</a:t>
            </a:r>
            <a:r>
              <a:rPr lang="en-US" b="1" dirty="0"/>
              <a:t>.  </a:t>
            </a:r>
            <a:endParaRPr lang="en-US" b="1" dirty="0" smtClean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4" y="3095439"/>
            <a:ext cx="3973689" cy="29802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603" y="6235890"/>
            <a:ext cx="2388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Lespedeza </a:t>
            </a:r>
            <a:r>
              <a:rPr lang="en-US" sz="2400" b="1" i="1" dirty="0" err="1"/>
              <a:t>striata</a:t>
            </a:r>
            <a:endParaRPr lang="en-US" sz="2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4234075" y="4152972"/>
            <a:ext cx="286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Lespedeza </a:t>
            </a:r>
            <a:r>
              <a:rPr lang="en-US" sz="2400" b="1" i="1" dirty="0" err="1"/>
              <a:t>stipulacea</a:t>
            </a:r>
            <a:endParaRPr lang="en-US" sz="24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533" y="1252495"/>
            <a:ext cx="4080933" cy="27206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242" y="3495554"/>
            <a:ext cx="3866444" cy="25964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44040" y="6235889"/>
            <a:ext cx="2590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/>
              <a:t>Lespedeza </a:t>
            </a:r>
            <a:r>
              <a:rPr lang="en-US" sz="2400" b="1" i="1" dirty="0" err="1"/>
              <a:t>cuneata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1706507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1967696"/>
          </a:xfrm>
        </p:spPr>
        <p:txBody>
          <a:bodyPr/>
          <a:lstStyle/>
          <a:p>
            <a:r>
              <a:rPr lang="en-US" b="1" dirty="0" smtClean="0"/>
              <a:t>Vetches: There </a:t>
            </a:r>
            <a:r>
              <a:rPr lang="en-US" b="1" dirty="0"/>
              <a:t>are a number of </a:t>
            </a:r>
            <a:r>
              <a:rPr lang="en-US" b="1" i="1" dirty="0" err="1"/>
              <a:t>Vicia</a:t>
            </a:r>
            <a:r>
              <a:rPr lang="en-US" b="1" i="1" dirty="0"/>
              <a:t> </a:t>
            </a:r>
            <a:r>
              <a:rPr lang="en-US" b="1" i="1" dirty="0" err="1"/>
              <a:t>spp</a:t>
            </a:r>
            <a:r>
              <a:rPr lang="en-US" b="1" dirty="0"/>
              <a:t>, both native and introduced, that are used for forage, especially in the coastal areas of the United States.  </a:t>
            </a:r>
            <a:endParaRPr lang="en-US" b="1" dirty="0" smtClean="0"/>
          </a:p>
          <a:p>
            <a:r>
              <a:rPr lang="en-US" b="1" dirty="0" smtClean="0"/>
              <a:t>Two </a:t>
            </a:r>
            <a:r>
              <a:rPr lang="en-US" b="1" dirty="0"/>
              <a:t>species of importance are Common Vetch, </a:t>
            </a:r>
            <a:r>
              <a:rPr lang="en-US" b="1" i="1" dirty="0" err="1"/>
              <a:t>Vicia</a:t>
            </a:r>
            <a:r>
              <a:rPr lang="en-US" b="1" i="1" dirty="0"/>
              <a:t> sativa</a:t>
            </a:r>
            <a:r>
              <a:rPr lang="en-US" b="1" dirty="0"/>
              <a:t>, and Hairy Vetch, </a:t>
            </a:r>
            <a:r>
              <a:rPr lang="en-US" b="1" i="1" dirty="0"/>
              <a:t>V. </a:t>
            </a:r>
            <a:r>
              <a:rPr lang="en-US" b="1" i="1" dirty="0" err="1"/>
              <a:t>villosa</a:t>
            </a:r>
            <a:r>
              <a:rPr lang="en-US" b="1" dirty="0"/>
              <a:t>. </a:t>
            </a:r>
            <a:endParaRPr lang="en-US" b="1" dirty="0" smtClean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473" y="1491478"/>
            <a:ext cx="4097867" cy="3073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5975" y="4987897"/>
            <a:ext cx="1648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Vicia</a:t>
            </a:r>
            <a:r>
              <a:rPr lang="en-US" sz="2400" b="1" i="1" dirty="0"/>
              <a:t> sativa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23" y="2833511"/>
            <a:ext cx="2468197" cy="3462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306" y="1334581"/>
            <a:ext cx="4307063" cy="3230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24341" y="6296246"/>
            <a:ext cx="1680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err="1"/>
              <a:t>Vicia</a:t>
            </a:r>
            <a:r>
              <a:rPr lang="en-US" sz="2400" b="1" i="1" dirty="0"/>
              <a:t> </a:t>
            </a:r>
            <a:r>
              <a:rPr lang="en-US" sz="2400" b="1" i="1" dirty="0" err="1"/>
              <a:t>villosa</a:t>
            </a:r>
            <a:endParaRPr lang="en-US" sz="24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415" y="4125560"/>
            <a:ext cx="4526844" cy="218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79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457</Words>
  <Application>Microsoft Office PowerPoint</Application>
  <PresentationFormat>Widescreen</PresentationFormat>
  <Paragraphs>36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Legumes</vt:lpstr>
      <vt:lpstr>Forage Legumes</vt:lpstr>
      <vt:lpstr>PowerPoint Presentation</vt:lpstr>
      <vt:lpstr>PowerPoint Presentation</vt:lpstr>
      <vt:lpstr>Sweet Clover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Forage Legumes</dc:title>
  <dc:creator>Dr. Iftikhar Ahmad</dc:creator>
  <cp:lastModifiedBy>Dr. Iftikhar Ahmad</cp:lastModifiedBy>
  <cp:revision>5</cp:revision>
  <dcterms:created xsi:type="dcterms:W3CDTF">2020-04-20T05:07:06Z</dcterms:created>
  <dcterms:modified xsi:type="dcterms:W3CDTF">2020-05-03T07:33:51Z</dcterms:modified>
</cp:coreProperties>
</file>