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20FB90-22B0-4758-8CA0-4DD697B926C0}"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1937552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20FB90-22B0-4758-8CA0-4DD697B926C0}"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1501483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20FB90-22B0-4758-8CA0-4DD697B926C0}"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1216879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20FB90-22B0-4758-8CA0-4DD697B926C0}"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191606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20FB90-22B0-4758-8CA0-4DD697B926C0}"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236961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20FB90-22B0-4758-8CA0-4DD697B926C0}"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115536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20FB90-22B0-4758-8CA0-4DD697B926C0}" type="datetimeFigureOut">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3126084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20FB90-22B0-4758-8CA0-4DD697B926C0}" type="datetimeFigureOut">
              <a:rPr lang="en-US" smtClean="0"/>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4066337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20FB90-22B0-4758-8CA0-4DD697B926C0}" type="datetimeFigureOut">
              <a:rPr lang="en-US" smtClean="0"/>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42452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20FB90-22B0-4758-8CA0-4DD697B926C0}"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38196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020FB90-22B0-4758-8CA0-4DD697B926C0}"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3802F4-64EB-4A0A-A97B-5B5D7A378BB4}" type="slidenum">
              <a:rPr lang="en-US" smtClean="0"/>
              <a:t>‹#›</a:t>
            </a:fld>
            <a:endParaRPr lang="en-US"/>
          </a:p>
        </p:txBody>
      </p:sp>
    </p:spTree>
    <p:extLst>
      <p:ext uri="{BB962C8B-B14F-4D97-AF65-F5344CB8AC3E}">
        <p14:creationId xmlns:p14="http://schemas.microsoft.com/office/powerpoint/2010/main" val="2368416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0FB90-22B0-4758-8CA0-4DD697B926C0}" type="datetimeFigureOut">
              <a:rPr lang="en-US" smtClean="0"/>
              <a:t>12/2/2020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802F4-64EB-4A0A-A97B-5B5D7A378BB4}" type="slidenum">
              <a:rPr lang="en-US" smtClean="0"/>
              <a:t>‹#›</a:t>
            </a:fld>
            <a:endParaRPr lang="en-US"/>
          </a:p>
        </p:txBody>
      </p:sp>
    </p:spTree>
    <p:extLst>
      <p:ext uri="{BB962C8B-B14F-4D97-AF65-F5344CB8AC3E}">
        <p14:creationId xmlns:p14="http://schemas.microsoft.com/office/powerpoint/2010/main" val="1823599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23B54B8A-2A2E-4382-A32B-153BE9B78B4B}" type="slidenum">
              <a:rPr lang="en-US" altLang="en-US" sz="1400"/>
              <a:pPr>
                <a:spcBef>
                  <a:spcPct val="0"/>
                </a:spcBef>
                <a:buClrTx/>
                <a:buFontTx/>
                <a:buNone/>
              </a:pPr>
              <a:t>1</a:t>
            </a:fld>
            <a:endParaRPr lang="en-US" altLang="en-US" sz="1400"/>
          </a:p>
        </p:txBody>
      </p:sp>
      <p:sp>
        <p:nvSpPr>
          <p:cNvPr id="67587" name="Rectangle 2"/>
          <p:cNvSpPr>
            <a:spLocks noGrp="1" noChangeArrowheads="1"/>
          </p:cNvSpPr>
          <p:nvPr>
            <p:ph type="body" idx="1"/>
          </p:nvPr>
        </p:nvSpPr>
        <p:spPr>
          <a:xfrm>
            <a:off x="1981200" y="2667000"/>
            <a:ext cx="8686800" cy="1981200"/>
          </a:xfrm>
        </p:spPr>
        <p:txBody>
          <a:bodyPr/>
          <a:lstStyle/>
          <a:p>
            <a:pPr algn="just" eaLnBrk="1" hangingPunct="1">
              <a:buFontTx/>
              <a:buNone/>
            </a:pPr>
            <a:r>
              <a:rPr lang="en-US" altLang="en-US" sz="3600" b="1">
                <a:solidFill>
                  <a:srgbClr val="552EFA"/>
                </a:solidFill>
                <a:latin typeface="Times New Roman" panose="02020603050405020304" pitchFamily="18" charset="0"/>
              </a:rPr>
              <a:t>Wheat Grain Structure &amp; Composition</a:t>
            </a:r>
          </a:p>
        </p:txBody>
      </p:sp>
      <p:sp>
        <p:nvSpPr>
          <p:cNvPr id="67588" name="Slide Number Placeholder 2"/>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6340817A-A382-4D62-953C-62228884D8EB}" type="slidenum">
              <a:rPr lang="en-US" altLang="en-US" sz="1400"/>
              <a:pPr algn="r" eaLnBrk="1" hangingPunct="1">
                <a:spcBef>
                  <a:spcPct val="0"/>
                </a:spcBef>
                <a:buClrTx/>
                <a:buFontTx/>
                <a:buNone/>
              </a:pPr>
              <a:t>1</a:t>
            </a:fld>
            <a:endParaRPr lang="en-US" altLang="en-US" sz="1400"/>
          </a:p>
        </p:txBody>
      </p:sp>
    </p:spTree>
    <p:extLst>
      <p:ext uri="{BB962C8B-B14F-4D97-AF65-F5344CB8AC3E}">
        <p14:creationId xmlns:p14="http://schemas.microsoft.com/office/powerpoint/2010/main" val="2458688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228600"/>
            <a:ext cx="8229600" cy="6096000"/>
          </a:xfrm>
        </p:spPr>
        <p:txBody>
          <a:bodyPr/>
          <a:lstStyle/>
          <a:p>
            <a:pPr marL="0" indent="0">
              <a:buNone/>
              <a:defRPr/>
            </a:pPr>
            <a:r>
              <a:rPr lang="en-US" dirty="0" smtClean="0">
                <a:solidFill>
                  <a:srgbClr val="552EFA"/>
                </a:solidFill>
              </a:rPr>
              <a:t>2.	Naked caryopsis</a:t>
            </a:r>
          </a:p>
          <a:p>
            <a:pPr marL="0" indent="0">
              <a:buNone/>
              <a:defRPr/>
            </a:pPr>
            <a:r>
              <a:rPr lang="en-US" dirty="0" smtClean="0"/>
              <a:t>Hull or husk is removed during harvesting examples are wheat, maize</a:t>
            </a:r>
          </a:p>
          <a:p>
            <a:pPr marL="0" indent="0">
              <a:buNone/>
              <a:defRPr/>
            </a:pPr>
            <a:endParaRPr lang="en-US" dirty="0" smtClean="0">
              <a:solidFill>
                <a:srgbClr val="552EFA"/>
              </a:solidFill>
            </a:endParaRPr>
          </a:p>
          <a:p>
            <a:pPr marL="0" indent="0">
              <a:buNone/>
              <a:defRPr/>
            </a:pPr>
            <a:r>
              <a:rPr lang="en-US" dirty="0" smtClean="0">
                <a:solidFill>
                  <a:srgbClr val="552EFA"/>
                </a:solidFill>
              </a:rPr>
              <a:t>Covered caryopsis has</a:t>
            </a:r>
          </a:p>
          <a:p>
            <a:pPr>
              <a:defRPr/>
            </a:pPr>
            <a:r>
              <a:rPr lang="en-US" dirty="0" smtClean="0"/>
              <a:t>Higher Ash</a:t>
            </a:r>
          </a:p>
          <a:p>
            <a:pPr>
              <a:defRPr/>
            </a:pPr>
            <a:r>
              <a:rPr lang="en-US" dirty="0" smtClean="0"/>
              <a:t>Higher Fiber</a:t>
            </a:r>
          </a:p>
          <a:p>
            <a:pPr>
              <a:defRPr/>
            </a:pPr>
            <a:r>
              <a:rPr lang="en-US" dirty="0" smtClean="0"/>
              <a:t>Higher minerals content</a:t>
            </a:r>
          </a:p>
          <a:p>
            <a:pPr>
              <a:defRPr/>
            </a:pPr>
            <a:endParaRPr lang="en-US" dirty="0"/>
          </a:p>
        </p:txBody>
      </p:sp>
      <p:sp>
        <p:nvSpPr>
          <p:cNvPr id="768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9342850D-72FA-47D0-837D-F6F977C45660}" type="slidenum">
              <a:rPr lang="en-US" altLang="en-US" sz="1400"/>
              <a:pPr>
                <a:spcBef>
                  <a:spcPct val="0"/>
                </a:spcBef>
                <a:buClrTx/>
                <a:buFontTx/>
                <a:buNone/>
              </a:pPr>
              <a:t>10</a:t>
            </a:fld>
            <a:endParaRPr lang="en-US" altLang="en-US" sz="1400"/>
          </a:p>
        </p:txBody>
      </p:sp>
    </p:spTree>
    <p:extLst>
      <p:ext uri="{BB962C8B-B14F-4D97-AF65-F5344CB8AC3E}">
        <p14:creationId xmlns:p14="http://schemas.microsoft.com/office/powerpoint/2010/main" val="39273604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D4DDFB52-C4AA-4EEC-B4EF-2F802485013A}" type="slidenum">
              <a:rPr lang="en-US" altLang="en-US" sz="1400"/>
              <a:pPr>
                <a:spcBef>
                  <a:spcPct val="0"/>
                </a:spcBef>
                <a:buClrTx/>
                <a:buFontTx/>
                <a:buNone/>
              </a:pPr>
              <a:t>11</a:t>
            </a:fld>
            <a:endParaRPr lang="en-US" altLang="en-US" sz="1400"/>
          </a:p>
        </p:txBody>
      </p:sp>
      <p:sp>
        <p:nvSpPr>
          <p:cNvPr id="77827" name="Rectangle 2"/>
          <p:cNvSpPr>
            <a:spLocks noGrp="1" noChangeArrowheads="1"/>
          </p:cNvSpPr>
          <p:nvPr>
            <p:ph type="body" idx="1"/>
          </p:nvPr>
        </p:nvSpPr>
        <p:spPr>
          <a:xfrm>
            <a:off x="1981200" y="914400"/>
            <a:ext cx="8229600" cy="5791200"/>
          </a:xfrm>
        </p:spPr>
        <p:txBody>
          <a:bodyPr/>
          <a:lstStyle/>
          <a:p>
            <a:pPr algn="just" eaLnBrk="1" hangingPunct="1">
              <a:buFontTx/>
              <a:buNone/>
            </a:pPr>
            <a:r>
              <a:rPr lang="en-US" altLang="en-US" b="1" smtClean="0">
                <a:latin typeface="Times New Roman" panose="02020603050405020304" pitchFamily="18" charset="0"/>
              </a:rPr>
              <a:t>2- </a:t>
            </a:r>
            <a:r>
              <a:rPr lang="en-US" altLang="en-US" b="1" smtClean="0">
                <a:solidFill>
                  <a:srgbClr val="552EFA"/>
                </a:solidFill>
                <a:latin typeface="Times New Roman" panose="02020603050405020304" pitchFamily="18" charset="0"/>
              </a:rPr>
              <a:t>Endosperm</a:t>
            </a:r>
          </a:p>
          <a:p>
            <a:pPr algn="just" eaLnBrk="1" hangingPunct="1">
              <a:buClr>
                <a:srgbClr val="552EFA"/>
              </a:buClr>
              <a:buFontTx/>
              <a:buChar char="o"/>
            </a:pPr>
            <a:r>
              <a:rPr lang="en-US" altLang="en-US" smtClean="0">
                <a:latin typeface="Times New Roman" panose="02020603050405020304" pitchFamily="18" charset="0"/>
              </a:rPr>
              <a:t>83% of whole grain</a:t>
            </a:r>
          </a:p>
          <a:p>
            <a:pPr algn="just" eaLnBrk="1" hangingPunct="1">
              <a:buClr>
                <a:srgbClr val="552EFA"/>
              </a:buClr>
              <a:buFontTx/>
              <a:buChar char="o"/>
            </a:pPr>
            <a:r>
              <a:rPr lang="en-US" altLang="en-US" smtClean="0">
                <a:latin typeface="Times New Roman" panose="02020603050405020304" pitchFamily="18" charset="0"/>
              </a:rPr>
              <a:t>High in starch</a:t>
            </a:r>
          </a:p>
          <a:p>
            <a:pPr algn="just" eaLnBrk="1" hangingPunct="1">
              <a:buClr>
                <a:srgbClr val="552EFA"/>
              </a:buClr>
              <a:buFontTx/>
              <a:buChar char="o"/>
            </a:pPr>
            <a:r>
              <a:rPr lang="en-US" altLang="en-US" smtClean="0">
                <a:latin typeface="Times New Roman" panose="02020603050405020304" pitchFamily="18" charset="0"/>
              </a:rPr>
              <a:t>Low in fiber</a:t>
            </a:r>
          </a:p>
          <a:p>
            <a:pPr algn="just" eaLnBrk="1" hangingPunct="1">
              <a:buClr>
                <a:srgbClr val="552EFA"/>
              </a:buClr>
              <a:buFontTx/>
              <a:buChar char="o"/>
            </a:pPr>
            <a:r>
              <a:rPr lang="en-US" altLang="en-US" smtClean="0">
                <a:latin typeface="Times New Roman" panose="02020603050405020304" pitchFamily="18" charset="0"/>
              </a:rPr>
              <a:t>Low in ash</a:t>
            </a:r>
          </a:p>
          <a:p>
            <a:pPr algn="just" eaLnBrk="1" hangingPunct="1">
              <a:buClr>
                <a:srgbClr val="552EFA"/>
              </a:buClr>
              <a:buFontTx/>
              <a:buChar char="o"/>
            </a:pPr>
            <a:r>
              <a:rPr lang="en-US" altLang="en-US" smtClean="0">
                <a:latin typeface="Times New Roman" panose="02020603050405020304" pitchFamily="18" charset="0"/>
              </a:rPr>
              <a:t>Low in lipids except oat</a:t>
            </a:r>
          </a:p>
          <a:p>
            <a:pPr algn="just" eaLnBrk="1" hangingPunct="1">
              <a:buClr>
                <a:srgbClr val="552EFA"/>
              </a:buClr>
              <a:buFontTx/>
              <a:buChar char="o"/>
            </a:pPr>
            <a:r>
              <a:rPr lang="en-US" altLang="en-US" smtClean="0">
                <a:latin typeface="Times New Roman" panose="02020603050405020304" pitchFamily="18" charset="0"/>
              </a:rPr>
              <a:t>Low in proteins</a:t>
            </a:r>
          </a:p>
          <a:p>
            <a:pPr algn="just" eaLnBrk="1" hangingPunct="1">
              <a:buFontTx/>
              <a:buNone/>
            </a:pPr>
            <a:endParaRPr lang="en-US" altLang="en-US" smtClean="0">
              <a:solidFill>
                <a:srgbClr val="000099"/>
              </a:solidFill>
              <a:latin typeface="Times New Roman" panose="02020603050405020304" pitchFamily="18" charset="0"/>
            </a:endParaRPr>
          </a:p>
        </p:txBody>
      </p:sp>
      <p:sp>
        <p:nvSpPr>
          <p:cNvPr id="77828" name="Slide Number Placeholder 6"/>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EEEE45B0-B3F9-4301-8E66-B80A4C904798}" type="slidenum">
              <a:rPr lang="en-US" altLang="en-US" sz="1400"/>
              <a:pPr algn="r" eaLnBrk="1" hangingPunct="1">
                <a:spcBef>
                  <a:spcPct val="0"/>
                </a:spcBef>
                <a:buClrTx/>
                <a:buFontTx/>
                <a:buNone/>
              </a:pPr>
              <a:t>11</a:t>
            </a:fld>
            <a:endParaRPr lang="en-US" altLang="en-US" sz="1400"/>
          </a:p>
        </p:txBody>
      </p:sp>
      <p:pic>
        <p:nvPicPr>
          <p:cNvPr id="7782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1676400"/>
            <a:ext cx="38100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61089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FB646BDD-D5EE-460D-9D23-EC61D1070DEA}" type="slidenum">
              <a:rPr lang="en-US" altLang="en-US" sz="1400"/>
              <a:pPr>
                <a:spcBef>
                  <a:spcPct val="0"/>
                </a:spcBef>
                <a:buClrTx/>
                <a:buFontTx/>
                <a:buNone/>
              </a:pPr>
              <a:t>12</a:t>
            </a:fld>
            <a:endParaRPr lang="en-US" altLang="en-US" sz="1400"/>
          </a:p>
        </p:txBody>
      </p:sp>
      <p:sp>
        <p:nvSpPr>
          <p:cNvPr id="78851" name="Rectangle 2"/>
          <p:cNvSpPr>
            <a:spLocks noGrp="1" noChangeArrowheads="1"/>
          </p:cNvSpPr>
          <p:nvPr>
            <p:ph type="body" idx="1"/>
          </p:nvPr>
        </p:nvSpPr>
        <p:spPr>
          <a:xfrm>
            <a:off x="1981200" y="609600"/>
            <a:ext cx="8686800" cy="5715000"/>
          </a:xfrm>
        </p:spPr>
        <p:txBody>
          <a:bodyPr/>
          <a:lstStyle/>
          <a:p>
            <a:pPr algn="just" eaLnBrk="1" hangingPunct="1">
              <a:buFontTx/>
              <a:buNone/>
            </a:pPr>
            <a:r>
              <a:rPr lang="en-US" altLang="en-US" b="1" smtClean="0">
                <a:latin typeface="Times New Roman" panose="02020603050405020304" pitchFamily="18" charset="0"/>
              </a:rPr>
              <a:t> 3- </a:t>
            </a:r>
            <a:r>
              <a:rPr lang="en-US" altLang="en-US" b="1" smtClean="0">
                <a:solidFill>
                  <a:srgbClr val="552EFA"/>
                </a:solidFill>
                <a:latin typeface="Times New Roman" panose="02020603050405020304" pitchFamily="18" charset="0"/>
              </a:rPr>
              <a:t>Germ</a:t>
            </a:r>
          </a:p>
          <a:p>
            <a:pPr algn="just" eaLnBrk="1" hangingPunct="1">
              <a:buClr>
                <a:srgbClr val="552EFA"/>
              </a:buClr>
              <a:buFontTx/>
              <a:buChar char="o"/>
            </a:pPr>
            <a:r>
              <a:rPr lang="en-US" altLang="en-US" smtClean="0">
                <a:latin typeface="Times New Roman" panose="02020603050405020304" pitchFamily="18" charset="0"/>
              </a:rPr>
              <a:t>2-3% of whole grain</a:t>
            </a:r>
          </a:p>
          <a:p>
            <a:pPr algn="just" eaLnBrk="1" hangingPunct="1">
              <a:buClr>
                <a:srgbClr val="552EFA"/>
              </a:buClr>
              <a:buFontTx/>
              <a:buChar char="o"/>
            </a:pPr>
            <a:r>
              <a:rPr lang="en-US" altLang="en-US" smtClean="0">
                <a:latin typeface="Times New Roman" panose="02020603050405020304" pitchFamily="18" charset="0"/>
              </a:rPr>
              <a:t>Reproductive part</a:t>
            </a:r>
          </a:p>
          <a:p>
            <a:pPr algn="just" eaLnBrk="1" hangingPunct="1">
              <a:buClr>
                <a:srgbClr val="552EFA"/>
              </a:buClr>
              <a:buFontTx/>
              <a:buChar char="o"/>
            </a:pPr>
            <a:r>
              <a:rPr lang="en-US" altLang="en-US" smtClean="0">
                <a:latin typeface="Times New Roman" panose="02020603050405020304" pitchFamily="18" charset="0"/>
              </a:rPr>
              <a:t>Devoid of starch</a:t>
            </a:r>
          </a:p>
          <a:p>
            <a:pPr algn="just" eaLnBrk="1" hangingPunct="1">
              <a:buClr>
                <a:srgbClr val="552EFA"/>
              </a:buClr>
              <a:buFontTx/>
              <a:buChar char="o"/>
            </a:pPr>
            <a:r>
              <a:rPr lang="en-US" altLang="en-US" smtClean="0">
                <a:latin typeface="Times New Roman" panose="02020603050405020304" pitchFamily="18" charset="0"/>
              </a:rPr>
              <a:t>low in proteins</a:t>
            </a:r>
          </a:p>
          <a:p>
            <a:pPr algn="just" eaLnBrk="1" hangingPunct="1">
              <a:buClr>
                <a:srgbClr val="552EFA"/>
              </a:buClr>
              <a:buFontTx/>
              <a:buChar char="o"/>
            </a:pPr>
            <a:r>
              <a:rPr lang="en-US" altLang="en-US" smtClean="0">
                <a:latin typeface="Times New Roman" panose="02020603050405020304" pitchFamily="18" charset="0"/>
              </a:rPr>
              <a:t>High in lipids (Linoleic acid, palmtic acid, oleic acid, linolenic acid)</a:t>
            </a:r>
          </a:p>
          <a:p>
            <a:pPr algn="just" eaLnBrk="1" hangingPunct="1">
              <a:buClr>
                <a:srgbClr val="552EFA"/>
              </a:buClr>
              <a:buFontTx/>
              <a:buChar char="o"/>
            </a:pPr>
            <a:r>
              <a:rPr lang="en-US" altLang="en-US" smtClean="0">
                <a:latin typeface="Times New Roman" panose="02020603050405020304" pitchFamily="18" charset="0"/>
              </a:rPr>
              <a:t>Low in ash</a:t>
            </a:r>
          </a:p>
          <a:p>
            <a:pPr algn="just" eaLnBrk="1" hangingPunct="1">
              <a:buClr>
                <a:srgbClr val="552EFA"/>
              </a:buClr>
              <a:buFontTx/>
              <a:buChar char="o"/>
            </a:pPr>
            <a:r>
              <a:rPr lang="en-US" altLang="en-US" smtClean="0">
                <a:latin typeface="Times New Roman" panose="02020603050405020304" pitchFamily="18" charset="0"/>
              </a:rPr>
              <a:t>High in fat soluble vitamin (Vitamin E) except vitamin B</a:t>
            </a:r>
          </a:p>
          <a:p>
            <a:pPr algn="just" eaLnBrk="1" hangingPunct="1">
              <a:buClr>
                <a:srgbClr val="FF3300"/>
              </a:buClr>
              <a:buFont typeface="Wingdings" panose="05000000000000000000" pitchFamily="2" charset="2"/>
              <a:buChar char="v"/>
            </a:pPr>
            <a:endParaRPr lang="en-US" altLang="en-US" smtClean="0">
              <a:latin typeface="Times New Roman" panose="02020603050405020304" pitchFamily="18" charset="0"/>
            </a:endParaRPr>
          </a:p>
        </p:txBody>
      </p:sp>
      <p:sp>
        <p:nvSpPr>
          <p:cNvPr id="78852" name="Slide Number Placeholder 6"/>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00CF4623-577E-41BD-9EF2-3E4E9C75DB12}" type="slidenum">
              <a:rPr lang="en-US" altLang="en-US" sz="1400"/>
              <a:pPr algn="r" eaLnBrk="1" hangingPunct="1">
                <a:spcBef>
                  <a:spcPct val="0"/>
                </a:spcBef>
                <a:buClrTx/>
                <a:buFontTx/>
                <a:buNone/>
              </a:pPr>
              <a:t>12</a:t>
            </a:fld>
            <a:endParaRPr lang="en-US" altLang="en-US" sz="1400"/>
          </a:p>
        </p:txBody>
      </p:sp>
    </p:spTree>
    <p:extLst>
      <p:ext uri="{BB962C8B-B14F-4D97-AF65-F5344CB8AC3E}">
        <p14:creationId xmlns:p14="http://schemas.microsoft.com/office/powerpoint/2010/main" val="28900895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2D3DD704-A75F-4A05-8F41-0C3F3ECC2AF4}" type="slidenum">
              <a:rPr lang="en-US" altLang="en-US" sz="1400"/>
              <a:pPr>
                <a:spcBef>
                  <a:spcPct val="0"/>
                </a:spcBef>
                <a:buClrTx/>
                <a:buFontTx/>
                <a:buNone/>
              </a:pPr>
              <a:t>13</a:t>
            </a:fld>
            <a:endParaRPr lang="en-US" altLang="en-US" sz="1400"/>
          </a:p>
        </p:txBody>
      </p:sp>
      <p:sp>
        <p:nvSpPr>
          <p:cNvPr id="79875" name="Rectangle 2"/>
          <p:cNvSpPr>
            <a:spLocks noGrp="1" noChangeArrowheads="1"/>
          </p:cNvSpPr>
          <p:nvPr>
            <p:ph type="title"/>
          </p:nvPr>
        </p:nvSpPr>
        <p:spPr>
          <a:xfrm>
            <a:off x="1981200" y="688976"/>
            <a:ext cx="8229600" cy="1139825"/>
          </a:xfrm>
        </p:spPr>
        <p:txBody>
          <a:bodyPr/>
          <a:lstStyle/>
          <a:p>
            <a:pPr algn="just" eaLnBrk="1" hangingPunct="1"/>
            <a:r>
              <a:rPr lang="en-US" altLang="en-US" sz="3600" b="1">
                <a:solidFill>
                  <a:srgbClr val="552EFA"/>
                </a:solidFill>
                <a:latin typeface="Times New Roman" panose="02020603050405020304" pitchFamily="18" charset="0"/>
              </a:rPr>
              <a:t>Composition of Wheat Grain</a:t>
            </a:r>
          </a:p>
        </p:txBody>
      </p:sp>
      <p:sp>
        <p:nvSpPr>
          <p:cNvPr id="79876" name="Rectangle 3"/>
          <p:cNvSpPr>
            <a:spLocks noGrp="1" noChangeArrowheads="1"/>
          </p:cNvSpPr>
          <p:nvPr>
            <p:ph type="body" idx="1"/>
          </p:nvPr>
        </p:nvSpPr>
        <p:spPr>
          <a:xfrm>
            <a:off x="1981200" y="2027238"/>
            <a:ext cx="8229600" cy="4525962"/>
          </a:xfrm>
        </p:spPr>
        <p:txBody>
          <a:bodyPr/>
          <a:lstStyle/>
          <a:p>
            <a:pPr algn="just" eaLnBrk="1" hangingPunct="1">
              <a:buFontTx/>
              <a:buNone/>
            </a:pPr>
            <a:r>
              <a:rPr lang="en-US" altLang="en-US" b="1" smtClean="0">
                <a:latin typeface="Times New Roman" panose="02020603050405020304" pitchFamily="18" charset="0"/>
              </a:rPr>
              <a:t>1- </a:t>
            </a:r>
            <a:r>
              <a:rPr lang="en-US" altLang="en-US" b="1" smtClean="0">
                <a:solidFill>
                  <a:srgbClr val="552EFA"/>
                </a:solidFill>
                <a:latin typeface="Times New Roman" panose="02020603050405020304" pitchFamily="18" charset="0"/>
              </a:rPr>
              <a:t>Moisture</a:t>
            </a:r>
          </a:p>
          <a:p>
            <a:pPr algn="just" eaLnBrk="1" hangingPunct="1">
              <a:buClr>
                <a:srgbClr val="552EFA"/>
              </a:buClr>
              <a:buFontTx/>
              <a:buChar char="o"/>
            </a:pPr>
            <a:r>
              <a:rPr lang="en-US" altLang="en-US" smtClean="0">
                <a:latin typeface="Times New Roman" panose="02020603050405020304" pitchFamily="18" charset="0"/>
              </a:rPr>
              <a:t>At harvesting 12-18%</a:t>
            </a:r>
          </a:p>
          <a:p>
            <a:pPr algn="just" eaLnBrk="1" hangingPunct="1">
              <a:buClr>
                <a:srgbClr val="552EFA"/>
              </a:buClr>
              <a:buFontTx/>
              <a:buChar char="o"/>
            </a:pPr>
            <a:r>
              <a:rPr lang="en-US" altLang="en-US" smtClean="0">
                <a:latin typeface="Times New Roman" panose="02020603050405020304" pitchFamily="18" charset="0"/>
              </a:rPr>
              <a:t>Increases in rainy season</a:t>
            </a:r>
          </a:p>
          <a:p>
            <a:pPr algn="just" eaLnBrk="1" hangingPunct="1">
              <a:buClr>
                <a:srgbClr val="552EFA"/>
              </a:buClr>
              <a:buFontTx/>
              <a:buChar char="o"/>
            </a:pPr>
            <a:r>
              <a:rPr lang="en-US" altLang="en-US" smtClean="0">
                <a:latin typeface="Times New Roman" panose="02020603050405020304" pitchFamily="18" charset="0"/>
              </a:rPr>
              <a:t>Decreases in dry season</a:t>
            </a:r>
          </a:p>
          <a:p>
            <a:pPr algn="just" eaLnBrk="1" hangingPunct="1">
              <a:buClr>
                <a:srgbClr val="552EFA"/>
              </a:buClr>
              <a:buFontTx/>
              <a:buChar char="o"/>
            </a:pPr>
            <a:r>
              <a:rPr lang="en-US" altLang="en-US" smtClean="0">
                <a:latin typeface="Times New Roman" panose="02020603050405020304" pitchFamily="18" charset="0"/>
              </a:rPr>
              <a:t>Vital role in wheat quality</a:t>
            </a:r>
          </a:p>
          <a:p>
            <a:pPr algn="just" eaLnBrk="1" hangingPunct="1">
              <a:buClr>
                <a:srgbClr val="552EFA"/>
              </a:buClr>
              <a:buFontTx/>
              <a:buChar char="o"/>
            </a:pPr>
            <a:r>
              <a:rPr lang="en-US" altLang="en-US" smtClean="0">
                <a:latin typeface="Times New Roman" panose="02020603050405020304" pitchFamily="18" charset="0"/>
              </a:rPr>
              <a:t>MC should not increase during the storage period, increase in moisture will result in mold growth</a:t>
            </a:r>
          </a:p>
        </p:txBody>
      </p:sp>
      <p:sp>
        <p:nvSpPr>
          <p:cNvPr id="79877" name="Slide Number Placeholder 3"/>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B034D0A3-DF19-469F-8BE7-DB95CE58C588}" type="slidenum">
              <a:rPr lang="en-US" altLang="en-US" sz="1400"/>
              <a:pPr algn="r" eaLnBrk="1" hangingPunct="1">
                <a:spcBef>
                  <a:spcPct val="0"/>
                </a:spcBef>
                <a:buClrTx/>
                <a:buFontTx/>
                <a:buNone/>
              </a:pPr>
              <a:t>13</a:t>
            </a:fld>
            <a:endParaRPr lang="en-US" altLang="en-US" sz="1400"/>
          </a:p>
        </p:txBody>
      </p:sp>
    </p:spTree>
    <p:extLst>
      <p:ext uri="{BB962C8B-B14F-4D97-AF65-F5344CB8AC3E}">
        <p14:creationId xmlns:p14="http://schemas.microsoft.com/office/powerpoint/2010/main" val="1027840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smtClean="0">
                <a:solidFill>
                  <a:srgbClr val="552EFA"/>
                </a:solidFill>
              </a:rPr>
              <a:t>Moisture</a:t>
            </a:r>
          </a:p>
        </p:txBody>
      </p:sp>
      <p:sp>
        <p:nvSpPr>
          <p:cNvPr id="3" name="Content Placeholder 2"/>
          <p:cNvSpPr>
            <a:spLocks noGrp="1"/>
          </p:cNvSpPr>
          <p:nvPr>
            <p:ph idx="1"/>
          </p:nvPr>
        </p:nvSpPr>
        <p:spPr>
          <a:xfrm>
            <a:off x="1981200" y="1600201"/>
            <a:ext cx="8229600" cy="5121275"/>
          </a:xfrm>
        </p:spPr>
        <p:txBody>
          <a:bodyPr/>
          <a:lstStyle/>
          <a:p>
            <a:pPr>
              <a:defRPr/>
            </a:pPr>
            <a:r>
              <a:rPr lang="en-US" dirty="0" smtClean="0"/>
              <a:t>Moisture content of wheat should not increase more than 15% during storage, increase in moisture will decrees the life of the grain</a:t>
            </a:r>
          </a:p>
          <a:p>
            <a:pPr marL="0" indent="0">
              <a:buNone/>
              <a:defRPr/>
            </a:pPr>
            <a:endParaRPr lang="en-US" dirty="0"/>
          </a:p>
        </p:txBody>
      </p:sp>
      <p:sp>
        <p:nvSpPr>
          <p:cNvPr id="809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CB64D7BC-8133-48AD-A178-DDECF1A4FE6F}" type="slidenum">
              <a:rPr lang="en-US" altLang="en-US" sz="1400"/>
              <a:pPr>
                <a:spcBef>
                  <a:spcPct val="0"/>
                </a:spcBef>
                <a:buClrTx/>
                <a:buFontTx/>
                <a:buNone/>
              </a:pPr>
              <a:t>14</a:t>
            </a:fld>
            <a:endParaRPr lang="en-US" altLang="en-US" sz="1400"/>
          </a:p>
        </p:txBody>
      </p:sp>
      <p:graphicFrame>
        <p:nvGraphicFramePr>
          <p:cNvPr id="5" name="Table 4"/>
          <p:cNvGraphicFramePr>
            <a:graphicFrameLocks noGrp="1"/>
          </p:cNvGraphicFramePr>
          <p:nvPr/>
        </p:nvGraphicFramePr>
        <p:xfrm>
          <a:off x="3048000" y="3733800"/>
          <a:ext cx="6096000" cy="26670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730224012"/>
                    </a:ext>
                  </a:extLst>
                </a:gridCol>
                <a:gridCol w="3048000">
                  <a:extLst>
                    <a:ext uri="{9D8B030D-6E8A-4147-A177-3AD203B41FA5}">
                      <a16:colId xmlns:a16="http://schemas.microsoft.com/office/drawing/2014/main" val="886148652"/>
                    </a:ext>
                  </a:extLst>
                </a:gridCol>
              </a:tblGrid>
              <a:tr h="533400">
                <a:tc>
                  <a:txBody>
                    <a:bodyPr/>
                    <a:lstStyle/>
                    <a:p>
                      <a:r>
                        <a:rPr lang="en-US" dirty="0" smtClean="0">
                          <a:solidFill>
                            <a:srgbClr val="552EFA"/>
                          </a:solidFill>
                        </a:rPr>
                        <a:t>Moisture content</a:t>
                      </a:r>
                      <a:endParaRPr lang="en-US" dirty="0">
                        <a:solidFill>
                          <a:srgbClr val="552EFA"/>
                        </a:solidFill>
                      </a:endParaRPr>
                    </a:p>
                  </a:txBody>
                  <a:tcPr/>
                </a:tc>
                <a:tc>
                  <a:txBody>
                    <a:bodyPr/>
                    <a:lstStyle/>
                    <a:p>
                      <a:r>
                        <a:rPr lang="en-US" b="1" dirty="0" smtClean="0">
                          <a:solidFill>
                            <a:srgbClr val="552EFA"/>
                          </a:solidFill>
                        </a:rPr>
                        <a:t>Storage life in</a:t>
                      </a:r>
                      <a:endParaRPr lang="en-US" b="1" dirty="0">
                        <a:solidFill>
                          <a:srgbClr val="552EFA"/>
                        </a:solidFill>
                      </a:endParaRPr>
                    </a:p>
                  </a:txBody>
                  <a:tcPr/>
                </a:tc>
                <a:extLst>
                  <a:ext uri="{0D108BD9-81ED-4DB2-BD59-A6C34878D82A}">
                    <a16:rowId xmlns:a16="http://schemas.microsoft.com/office/drawing/2014/main" val="3079874976"/>
                  </a:ext>
                </a:extLst>
              </a:tr>
              <a:tr h="533400">
                <a:tc>
                  <a:txBody>
                    <a:bodyPr/>
                    <a:lstStyle/>
                    <a:p>
                      <a:r>
                        <a:rPr lang="en-US" dirty="0" smtClean="0"/>
                        <a:t>8-10</a:t>
                      </a:r>
                      <a:r>
                        <a:rPr lang="en-US" dirty="0" smtClean="0">
                          <a:solidFill>
                            <a:srgbClr val="552EFA"/>
                          </a:solidFill>
                        </a:rPr>
                        <a:t> %</a:t>
                      </a:r>
                      <a:endParaRPr lang="en-US" dirty="0"/>
                    </a:p>
                  </a:txBody>
                  <a:tcPr/>
                </a:tc>
                <a:tc>
                  <a:txBody>
                    <a:bodyPr/>
                    <a:lstStyle/>
                    <a:p>
                      <a:r>
                        <a:rPr lang="en-US" dirty="0" smtClean="0"/>
                        <a:t>4 </a:t>
                      </a:r>
                      <a:r>
                        <a:rPr lang="en-US" b="1" dirty="0" smtClean="0">
                          <a:solidFill>
                            <a:srgbClr val="552EFA"/>
                          </a:solidFill>
                        </a:rPr>
                        <a:t>years</a:t>
                      </a:r>
                      <a:endParaRPr lang="en-US" dirty="0"/>
                    </a:p>
                  </a:txBody>
                  <a:tcPr/>
                </a:tc>
                <a:extLst>
                  <a:ext uri="{0D108BD9-81ED-4DB2-BD59-A6C34878D82A}">
                    <a16:rowId xmlns:a16="http://schemas.microsoft.com/office/drawing/2014/main" val="3902450411"/>
                  </a:ext>
                </a:extLst>
              </a:tr>
              <a:tr h="533400">
                <a:tc>
                  <a:txBody>
                    <a:bodyPr/>
                    <a:lstStyle/>
                    <a:p>
                      <a:r>
                        <a:rPr lang="en-US" dirty="0" smtClean="0"/>
                        <a:t>11-13</a:t>
                      </a:r>
                      <a:r>
                        <a:rPr lang="en-US" dirty="0" smtClean="0">
                          <a:solidFill>
                            <a:srgbClr val="552EFA"/>
                          </a:solidFill>
                        </a:rPr>
                        <a:t> %</a:t>
                      </a:r>
                      <a:endParaRPr lang="en-US" dirty="0"/>
                    </a:p>
                  </a:txBody>
                  <a:tcPr/>
                </a:tc>
                <a:tc>
                  <a:txBody>
                    <a:bodyPr/>
                    <a:lstStyle/>
                    <a:p>
                      <a:r>
                        <a:rPr lang="en-US" dirty="0" smtClean="0"/>
                        <a:t>2 </a:t>
                      </a:r>
                      <a:r>
                        <a:rPr lang="en-US" b="1" dirty="0" smtClean="0">
                          <a:solidFill>
                            <a:srgbClr val="552EFA"/>
                          </a:solidFill>
                        </a:rPr>
                        <a:t>years</a:t>
                      </a:r>
                      <a:endParaRPr lang="en-US" dirty="0"/>
                    </a:p>
                  </a:txBody>
                  <a:tcPr/>
                </a:tc>
                <a:extLst>
                  <a:ext uri="{0D108BD9-81ED-4DB2-BD59-A6C34878D82A}">
                    <a16:rowId xmlns:a16="http://schemas.microsoft.com/office/drawing/2014/main" val="861749727"/>
                  </a:ext>
                </a:extLst>
              </a:tr>
              <a:tr h="533400">
                <a:tc>
                  <a:txBody>
                    <a:bodyPr/>
                    <a:lstStyle/>
                    <a:p>
                      <a:r>
                        <a:rPr lang="en-US" dirty="0" smtClean="0"/>
                        <a:t>14-16</a:t>
                      </a:r>
                      <a:r>
                        <a:rPr lang="en-US" dirty="0" smtClean="0">
                          <a:solidFill>
                            <a:srgbClr val="552EFA"/>
                          </a:solidFill>
                        </a:rPr>
                        <a:t> %</a:t>
                      </a:r>
                      <a:endParaRPr lang="en-US" dirty="0"/>
                    </a:p>
                  </a:txBody>
                  <a:tcPr/>
                </a:tc>
                <a:tc>
                  <a:txBody>
                    <a:bodyPr/>
                    <a:lstStyle/>
                    <a:p>
                      <a:r>
                        <a:rPr lang="en-US" dirty="0" smtClean="0"/>
                        <a:t>1 </a:t>
                      </a:r>
                      <a:r>
                        <a:rPr lang="en-US" b="1" dirty="0" smtClean="0">
                          <a:solidFill>
                            <a:srgbClr val="552EFA"/>
                          </a:solidFill>
                        </a:rPr>
                        <a:t>year</a:t>
                      </a:r>
                      <a:endParaRPr lang="en-US" dirty="0"/>
                    </a:p>
                  </a:txBody>
                  <a:tcPr/>
                </a:tc>
                <a:extLst>
                  <a:ext uri="{0D108BD9-81ED-4DB2-BD59-A6C34878D82A}">
                    <a16:rowId xmlns:a16="http://schemas.microsoft.com/office/drawing/2014/main" val="2115676196"/>
                  </a:ext>
                </a:extLst>
              </a:tr>
              <a:tr h="533400">
                <a:tc>
                  <a:txBody>
                    <a:bodyPr/>
                    <a:lstStyle/>
                    <a:p>
                      <a:r>
                        <a:rPr lang="en-US" dirty="0" smtClean="0"/>
                        <a:t>17-19</a:t>
                      </a:r>
                      <a:r>
                        <a:rPr lang="en-US" dirty="0" smtClean="0">
                          <a:solidFill>
                            <a:srgbClr val="552EFA"/>
                          </a:solidFill>
                        </a:rPr>
                        <a:t> %</a:t>
                      </a:r>
                      <a:endParaRPr lang="en-US" dirty="0"/>
                    </a:p>
                  </a:txBody>
                  <a:tcPr/>
                </a:tc>
                <a:tc>
                  <a:txBody>
                    <a:bodyPr/>
                    <a:lstStyle/>
                    <a:p>
                      <a:r>
                        <a:rPr lang="en-US" dirty="0" smtClean="0"/>
                        <a:t>6</a:t>
                      </a:r>
                      <a:r>
                        <a:rPr lang="en-US" baseline="0" dirty="0" smtClean="0"/>
                        <a:t> months</a:t>
                      </a:r>
                      <a:endParaRPr lang="en-US" dirty="0"/>
                    </a:p>
                  </a:txBody>
                  <a:tcPr/>
                </a:tc>
                <a:extLst>
                  <a:ext uri="{0D108BD9-81ED-4DB2-BD59-A6C34878D82A}">
                    <a16:rowId xmlns:a16="http://schemas.microsoft.com/office/drawing/2014/main" val="3592395633"/>
                  </a:ext>
                </a:extLst>
              </a:tr>
            </a:tbl>
          </a:graphicData>
        </a:graphic>
      </p:graphicFrame>
    </p:spTree>
    <p:extLst>
      <p:ext uri="{BB962C8B-B14F-4D97-AF65-F5344CB8AC3E}">
        <p14:creationId xmlns:p14="http://schemas.microsoft.com/office/powerpoint/2010/main" val="3679416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B24A6860-7EAA-4288-B9A6-13A34C66BA03}" type="slidenum">
              <a:rPr lang="en-US" altLang="en-US" sz="1400"/>
              <a:pPr>
                <a:spcBef>
                  <a:spcPct val="0"/>
                </a:spcBef>
                <a:buClrTx/>
                <a:buFontTx/>
                <a:buNone/>
              </a:pPr>
              <a:t>15</a:t>
            </a:fld>
            <a:endParaRPr lang="en-US" altLang="en-US" sz="1400"/>
          </a:p>
        </p:txBody>
      </p:sp>
      <p:sp>
        <p:nvSpPr>
          <p:cNvPr id="78851" name="Rectangle 2"/>
          <p:cNvSpPr>
            <a:spLocks noGrp="1" noChangeArrowheads="1"/>
          </p:cNvSpPr>
          <p:nvPr>
            <p:ph type="body" idx="1"/>
          </p:nvPr>
        </p:nvSpPr>
        <p:spPr>
          <a:xfrm>
            <a:off x="2133600" y="838200"/>
            <a:ext cx="8077200" cy="5715000"/>
          </a:xfrm>
        </p:spPr>
        <p:txBody>
          <a:bodyPr/>
          <a:lstStyle/>
          <a:p>
            <a:pPr algn="just">
              <a:buNone/>
              <a:defRPr/>
            </a:pPr>
            <a:r>
              <a:rPr lang="en-US" altLang="en-US" b="1" dirty="0" smtClean="0">
                <a:solidFill>
                  <a:srgbClr val="552EFA"/>
                </a:solidFill>
                <a:latin typeface="Times New Roman" panose="02020603050405020304" pitchFamily="18" charset="0"/>
              </a:rPr>
              <a:t>2-Proteins</a:t>
            </a:r>
          </a:p>
          <a:p>
            <a:pPr marL="0" indent="0" algn="just">
              <a:buClr>
                <a:srgbClr val="552EFA"/>
              </a:buClr>
              <a:buNone/>
              <a:defRPr/>
            </a:pPr>
            <a:r>
              <a:rPr lang="en-US" altLang="en-US" dirty="0" smtClean="0">
                <a:latin typeface="Times New Roman" panose="02020603050405020304" pitchFamily="18" charset="0"/>
              </a:rPr>
              <a:t>Varies from 8-16%</a:t>
            </a:r>
          </a:p>
          <a:p>
            <a:pPr marL="0" indent="0" algn="just">
              <a:buClr>
                <a:srgbClr val="552EFA"/>
              </a:buClr>
              <a:buNone/>
              <a:defRPr/>
            </a:pPr>
            <a:r>
              <a:rPr lang="en-US" altLang="en-US" dirty="0" smtClean="0">
                <a:solidFill>
                  <a:srgbClr val="552EFA"/>
                </a:solidFill>
                <a:latin typeface="Times New Roman" panose="02020603050405020304" pitchFamily="18" charset="0"/>
              </a:rPr>
              <a:t>Variation is due to</a:t>
            </a:r>
          </a:p>
          <a:p>
            <a:pPr marL="0" indent="0" algn="just">
              <a:buClr>
                <a:srgbClr val="552EFA"/>
              </a:buClr>
              <a:buNone/>
              <a:defRPr/>
            </a:pPr>
            <a:endParaRPr lang="en-US" altLang="en-US" dirty="0" smtClean="0">
              <a:solidFill>
                <a:srgbClr val="552EFA"/>
              </a:solidFill>
              <a:latin typeface="Times New Roman" panose="02020603050405020304" pitchFamily="18" charset="0"/>
            </a:endParaRPr>
          </a:p>
          <a:p>
            <a:pPr algn="just" eaLnBrk="1" hangingPunct="1">
              <a:buClr>
                <a:srgbClr val="552EFA"/>
              </a:buClr>
              <a:defRPr/>
            </a:pPr>
            <a:r>
              <a:rPr lang="en-US" altLang="en-US" dirty="0" smtClean="0">
                <a:latin typeface="Times New Roman" panose="02020603050405020304" pitchFamily="18" charset="0"/>
              </a:rPr>
              <a:t>Rainfall</a:t>
            </a:r>
            <a:endParaRPr lang="en-US" altLang="en-US" dirty="0">
              <a:latin typeface="Times New Roman" panose="02020603050405020304" pitchFamily="18" charset="0"/>
            </a:endParaRPr>
          </a:p>
          <a:p>
            <a:pPr algn="just" eaLnBrk="1" hangingPunct="1">
              <a:buClr>
                <a:srgbClr val="552EFA"/>
              </a:buClr>
              <a:defRPr/>
            </a:pPr>
            <a:r>
              <a:rPr lang="en-US" altLang="en-US" dirty="0" smtClean="0">
                <a:latin typeface="Times New Roman" panose="02020603050405020304" pitchFamily="18" charset="0"/>
              </a:rPr>
              <a:t>Climate</a:t>
            </a:r>
          </a:p>
          <a:p>
            <a:pPr algn="just" eaLnBrk="1" hangingPunct="1">
              <a:buClr>
                <a:schemeClr val="tx1"/>
              </a:buClr>
              <a:defRPr/>
            </a:pPr>
            <a:r>
              <a:rPr lang="en-US" altLang="en-US" dirty="0" smtClean="0">
                <a:latin typeface="Times New Roman" panose="02020603050405020304" pitchFamily="18" charset="0"/>
              </a:rPr>
              <a:t>R.H</a:t>
            </a:r>
          </a:p>
          <a:p>
            <a:pPr algn="just" eaLnBrk="1" hangingPunct="1">
              <a:buClr>
                <a:schemeClr val="tx1"/>
              </a:buClr>
              <a:defRPr/>
            </a:pPr>
            <a:r>
              <a:rPr lang="en-US" altLang="en-US" dirty="0" smtClean="0">
                <a:latin typeface="Times New Roman" panose="02020603050405020304" pitchFamily="18" charset="0"/>
              </a:rPr>
              <a:t>Fertilizers</a:t>
            </a:r>
          </a:p>
          <a:p>
            <a:pPr algn="just" eaLnBrk="1" hangingPunct="1">
              <a:buClr>
                <a:schemeClr val="tx1"/>
              </a:buClr>
              <a:defRPr/>
            </a:pPr>
            <a:r>
              <a:rPr lang="en-US" altLang="en-US" dirty="0" smtClean="0">
                <a:latin typeface="Times New Roman" panose="02020603050405020304" pitchFamily="18" charset="0"/>
              </a:rPr>
              <a:t>Irrigations</a:t>
            </a:r>
          </a:p>
          <a:p>
            <a:pPr algn="just" eaLnBrk="1" hangingPunct="1">
              <a:buClr>
                <a:schemeClr val="tx1"/>
              </a:buClr>
              <a:defRPr/>
            </a:pPr>
            <a:r>
              <a:rPr lang="en-US" altLang="en-US" dirty="0" smtClean="0">
                <a:latin typeface="Times New Roman" panose="02020603050405020304" pitchFamily="18" charset="0"/>
              </a:rPr>
              <a:t>Variety</a:t>
            </a:r>
          </a:p>
          <a:p>
            <a:pPr algn="just">
              <a:buClr>
                <a:schemeClr val="tx1"/>
              </a:buClr>
              <a:buNone/>
              <a:defRPr/>
            </a:pPr>
            <a:endParaRPr lang="en-US" altLang="en-US" dirty="0" smtClean="0">
              <a:latin typeface="Times New Roman" panose="02020603050405020304" pitchFamily="18" charset="0"/>
            </a:endParaRPr>
          </a:p>
        </p:txBody>
      </p:sp>
      <p:sp>
        <p:nvSpPr>
          <p:cNvPr id="81924" name="Slide Number Placeholder 2"/>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38E92EA2-DAA1-43D3-BBB1-988B545F0CA0}" type="slidenum">
              <a:rPr lang="en-US" altLang="en-US" sz="1400"/>
              <a:pPr algn="r" eaLnBrk="1" hangingPunct="1">
                <a:spcBef>
                  <a:spcPct val="0"/>
                </a:spcBef>
                <a:buClrTx/>
                <a:buFontTx/>
                <a:buNone/>
              </a:pPr>
              <a:t>15</a:t>
            </a:fld>
            <a:endParaRPr lang="en-US" altLang="en-US" sz="1400"/>
          </a:p>
        </p:txBody>
      </p:sp>
    </p:spTree>
    <p:extLst>
      <p:ext uri="{BB962C8B-B14F-4D97-AF65-F5344CB8AC3E}">
        <p14:creationId xmlns:p14="http://schemas.microsoft.com/office/powerpoint/2010/main" val="3269402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r>
              <a:rPr lang="en-US" altLang="en-US" smtClean="0">
                <a:solidFill>
                  <a:srgbClr val="552EFA"/>
                </a:solidFill>
              </a:rPr>
              <a:t>Classification of Wheat Proteins</a:t>
            </a:r>
          </a:p>
        </p:txBody>
      </p:sp>
      <p:sp>
        <p:nvSpPr>
          <p:cNvPr id="3" name="Content Placeholder 2"/>
          <p:cNvSpPr>
            <a:spLocks noGrp="1"/>
          </p:cNvSpPr>
          <p:nvPr>
            <p:ph idx="1"/>
          </p:nvPr>
        </p:nvSpPr>
        <p:spPr/>
        <p:txBody>
          <a:bodyPr/>
          <a:lstStyle/>
          <a:p>
            <a:pPr marL="0" indent="0">
              <a:buNone/>
              <a:defRPr/>
            </a:pPr>
            <a:r>
              <a:rPr lang="en-US" dirty="0" smtClean="0">
                <a:solidFill>
                  <a:srgbClr val="C00000"/>
                </a:solidFill>
              </a:rPr>
              <a:t>Classification on the basis of solubility</a:t>
            </a:r>
          </a:p>
          <a:p>
            <a:pPr marL="0" indent="0">
              <a:buNone/>
              <a:defRPr/>
            </a:pPr>
            <a:endParaRPr lang="en-US" dirty="0" smtClean="0"/>
          </a:p>
          <a:p>
            <a:pPr>
              <a:defRPr/>
            </a:pPr>
            <a:r>
              <a:rPr lang="en-US" dirty="0" smtClean="0"/>
              <a:t>Albumin			(Water soluble)</a:t>
            </a:r>
          </a:p>
          <a:p>
            <a:pPr>
              <a:defRPr/>
            </a:pPr>
            <a:r>
              <a:rPr lang="en-US" dirty="0" smtClean="0"/>
              <a:t>Globulin	 		(Salt soluble)</a:t>
            </a:r>
          </a:p>
          <a:p>
            <a:pPr>
              <a:defRPr/>
            </a:pPr>
            <a:r>
              <a:rPr lang="en-US" dirty="0" smtClean="0"/>
              <a:t>Gliadin or </a:t>
            </a:r>
            <a:r>
              <a:rPr lang="en-US" dirty="0" err="1" smtClean="0"/>
              <a:t>Prolamines</a:t>
            </a:r>
            <a:r>
              <a:rPr lang="en-US" dirty="0" smtClean="0"/>
              <a:t>	 (Alcohol soluble)</a:t>
            </a:r>
          </a:p>
          <a:p>
            <a:pPr>
              <a:defRPr/>
            </a:pPr>
            <a:r>
              <a:rPr lang="en-US" dirty="0" err="1" smtClean="0"/>
              <a:t>Glutenin</a:t>
            </a:r>
            <a:r>
              <a:rPr lang="en-US" dirty="0" smtClean="0"/>
              <a:t>			(Acid soluble)</a:t>
            </a:r>
            <a:endParaRPr lang="en-US" dirty="0"/>
          </a:p>
        </p:txBody>
      </p:sp>
      <p:sp>
        <p:nvSpPr>
          <p:cNvPr id="829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921A03A8-7333-464B-87C6-C3C6D98E7D92}" type="slidenum">
              <a:rPr lang="en-US" altLang="en-US" sz="1400"/>
              <a:pPr>
                <a:spcBef>
                  <a:spcPct val="0"/>
                </a:spcBef>
                <a:buClrTx/>
                <a:buFontTx/>
                <a:buNone/>
              </a:pPr>
              <a:t>16</a:t>
            </a:fld>
            <a:endParaRPr lang="en-US" altLang="en-US" sz="1400"/>
          </a:p>
        </p:txBody>
      </p:sp>
    </p:spTree>
    <p:extLst>
      <p:ext uri="{BB962C8B-B14F-4D97-AF65-F5344CB8AC3E}">
        <p14:creationId xmlns:p14="http://schemas.microsoft.com/office/powerpoint/2010/main" val="814465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04800"/>
            <a:ext cx="8229600" cy="6248400"/>
          </a:xfrm>
        </p:spPr>
        <p:txBody>
          <a:bodyPr/>
          <a:lstStyle/>
          <a:p>
            <a:pPr>
              <a:defRPr/>
            </a:pPr>
            <a:r>
              <a:rPr lang="en-US" dirty="0" smtClean="0">
                <a:solidFill>
                  <a:srgbClr val="002060"/>
                </a:solidFill>
              </a:rPr>
              <a:t>Classification on the basis of storage</a:t>
            </a:r>
          </a:p>
          <a:p>
            <a:pPr marL="0" indent="0">
              <a:buNone/>
              <a:defRPr/>
            </a:pPr>
            <a:r>
              <a:rPr lang="en-US" dirty="0" smtClean="0">
                <a:solidFill>
                  <a:srgbClr val="C00000"/>
                </a:solidFill>
              </a:rPr>
              <a:t>Storage proteins </a:t>
            </a:r>
          </a:p>
          <a:p>
            <a:pPr marL="0" indent="0">
              <a:buNone/>
              <a:defRPr/>
            </a:pPr>
            <a:r>
              <a:rPr lang="en-US" dirty="0" smtClean="0"/>
              <a:t>(Gliadin &amp; </a:t>
            </a:r>
            <a:r>
              <a:rPr lang="en-US" dirty="0" err="1" smtClean="0"/>
              <a:t>Glutenin</a:t>
            </a:r>
            <a:r>
              <a:rPr lang="en-US" dirty="0" smtClean="0"/>
              <a:t>)</a:t>
            </a:r>
          </a:p>
          <a:p>
            <a:pPr marL="0" indent="0">
              <a:buNone/>
              <a:defRPr/>
            </a:pPr>
            <a:r>
              <a:rPr lang="en-US" dirty="0" smtClean="0">
                <a:solidFill>
                  <a:srgbClr val="C00000"/>
                </a:solidFill>
              </a:rPr>
              <a:t>Non Storage proteins </a:t>
            </a:r>
          </a:p>
          <a:p>
            <a:pPr marL="0" indent="0">
              <a:buNone/>
              <a:defRPr/>
            </a:pPr>
            <a:r>
              <a:rPr lang="en-US" dirty="0" smtClean="0"/>
              <a:t>(Albumin &amp; Globulin)</a:t>
            </a:r>
          </a:p>
          <a:p>
            <a:pPr marL="0" indent="0">
              <a:buNone/>
              <a:defRPr/>
            </a:pPr>
            <a:endParaRPr lang="en-US" dirty="0" smtClean="0"/>
          </a:p>
          <a:p>
            <a:pPr>
              <a:defRPr/>
            </a:pPr>
            <a:r>
              <a:rPr lang="en-US" dirty="0" smtClean="0"/>
              <a:t>Albumin		10%</a:t>
            </a:r>
          </a:p>
          <a:p>
            <a:pPr>
              <a:defRPr/>
            </a:pPr>
            <a:r>
              <a:rPr lang="en-US" dirty="0" smtClean="0"/>
              <a:t>Globulin		10%</a:t>
            </a:r>
          </a:p>
          <a:p>
            <a:pPr>
              <a:defRPr/>
            </a:pPr>
            <a:r>
              <a:rPr lang="en-US" dirty="0" smtClean="0"/>
              <a:t>Gliadin			40%</a:t>
            </a:r>
          </a:p>
          <a:p>
            <a:pPr>
              <a:defRPr/>
            </a:pPr>
            <a:r>
              <a:rPr lang="en-US" dirty="0" err="1" smtClean="0"/>
              <a:t>Glutenin</a:t>
            </a:r>
            <a:r>
              <a:rPr lang="en-US" dirty="0" smtClean="0"/>
              <a:t>	 	40%</a:t>
            </a:r>
            <a:endParaRPr lang="en-US" dirty="0"/>
          </a:p>
        </p:txBody>
      </p:sp>
      <p:sp>
        <p:nvSpPr>
          <p:cNvPr id="8397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36368D3F-FE47-48A6-B2E4-EE4DB54CB046}" type="slidenum">
              <a:rPr lang="en-US" altLang="en-US" sz="1400"/>
              <a:pPr>
                <a:spcBef>
                  <a:spcPct val="0"/>
                </a:spcBef>
                <a:buClrTx/>
                <a:buFontTx/>
                <a:buNone/>
              </a:pPr>
              <a:t>17</a:t>
            </a:fld>
            <a:endParaRPr lang="en-US" altLang="en-US" sz="1400"/>
          </a:p>
        </p:txBody>
      </p:sp>
    </p:spTree>
    <p:extLst>
      <p:ext uri="{BB962C8B-B14F-4D97-AF65-F5344CB8AC3E}">
        <p14:creationId xmlns:p14="http://schemas.microsoft.com/office/powerpoint/2010/main" val="6600607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p:txBody>
          <a:bodyPr/>
          <a:lstStyle/>
          <a:p>
            <a:r>
              <a:rPr lang="en-US" altLang="en-US" smtClean="0">
                <a:solidFill>
                  <a:srgbClr val="0000FF"/>
                </a:solidFill>
              </a:rPr>
              <a:t>Wheat Gluten</a:t>
            </a:r>
          </a:p>
        </p:txBody>
      </p:sp>
      <p:sp>
        <p:nvSpPr>
          <p:cNvPr id="84995" name="Content Placeholder 2"/>
          <p:cNvSpPr>
            <a:spLocks noGrp="1"/>
          </p:cNvSpPr>
          <p:nvPr>
            <p:ph idx="1"/>
          </p:nvPr>
        </p:nvSpPr>
        <p:spPr>
          <a:xfrm>
            <a:off x="1981200" y="1600201"/>
            <a:ext cx="8229600" cy="5121275"/>
          </a:xfrm>
        </p:spPr>
        <p:txBody>
          <a:bodyPr/>
          <a:lstStyle/>
          <a:p>
            <a:r>
              <a:rPr lang="en-US" altLang="en-US" smtClean="0"/>
              <a:t>Gluten protein does not exit as such in wheat flour, rather gluten is developed during the kneading </a:t>
            </a:r>
          </a:p>
          <a:p>
            <a:r>
              <a:rPr lang="en-US" altLang="en-US" smtClean="0"/>
              <a:t>Wheat gluten is combination of gliadin and glutenin</a:t>
            </a:r>
          </a:p>
          <a:p>
            <a:r>
              <a:rPr lang="en-US" altLang="en-US" smtClean="0"/>
              <a:t>Wheat gluten makes 80% of the total wheat and hence called as major wheat protein</a:t>
            </a:r>
          </a:p>
          <a:p>
            <a:r>
              <a:rPr lang="en-US" altLang="en-US" smtClean="0">
                <a:latin typeface="Times New Roman" panose="02020603050405020304" pitchFamily="18" charset="0"/>
              </a:rPr>
              <a:t>The gluten protein-viscoelastic properties</a:t>
            </a:r>
          </a:p>
          <a:p>
            <a:endParaRPr lang="en-US" altLang="en-US" smtClean="0"/>
          </a:p>
          <a:p>
            <a:endParaRPr lang="en-US" altLang="en-US" smtClean="0"/>
          </a:p>
        </p:txBody>
      </p:sp>
      <p:sp>
        <p:nvSpPr>
          <p:cNvPr id="849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D8CC6F4B-6EC4-4F09-86F2-B375D27BD129}" type="slidenum">
              <a:rPr lang="en-US" altLang="en-US" sz="1400"/>
              <a:pPr>
                <a:spcBef>
                  <a:spcPct val="0"/>
                </a:spcBef>
                <a:buClrTx/>
                <a:buFontTx/>
                <a:buNone/>
              </a:pPr>
              <a:t>18</a:t>
            </a:fld>
            <a:endParaRPr lang="en-US" altLang="en-US" sz="1400"/>
          </a:p>
        </p:txBody>
      </p:sp>
    </p:spTree>
    <p:extLst>
      <p:ext uri="{BB962C8B-B14F-4D97-AF65-F5344CB8AC3E}">
        <p14:creationId xmlns:p14="http://schemas.microsoft.com/office/powerpoint/2010/main" val="2442499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ontent Placeholder 2"/>
          <p:cNvSpPr>
            <a:spLocks noGrp="1"/>
          </p:cNvSpPr>
          <p:nvPr>
            <p:ph idx="1"/>
          </p:nvPr>
        </p:nvSpPr>
        <p:spPr>
          <a:xfrm>
            <a:off x="1981200" y="228601"/>
            <a:ext cx="8229600" cy="6492875"/>
          </a:xfrm>
        </p:spPr>
        <p:txBody>
          <a:bodyPr/>
          <a:lstStyle/>
          <a:p>
            <a:r>
              <a:rPr lang="en-US" altLang="en-US" smtClean="0">
                <a:solidFill>
                  <a:srgbClr val="0000FF"/>
                </a:solidFill>
              </a:rPr>
              <a:t>Distribution of wheat protein in different parts of grain</a:t>
            </a:r>
          </a:p>
          <a:p>
            <a:endParaRPr lang="en-US" altLang="en-US" smtClean="0">
              <a:solidFill>
                <a:srgbClr val="0000FF"/>
              </a:solidFill>
            </a:endParaRPr>
          </a:p>
          <a:p>
            <a:r>
              <a:rPr lang="en-US" altLang="en-US" smtClean="0"/>
              <a:t>Pericarp	8%</a:t>
            </a:r>
          </a:p>
          <a:p>
            <a:r>
              <a:rPr lang="en-US" altLang="en-US" smtClean="0"/>
              <a:t>Endoperm	83%</a:t>
            </a:r>
          </a:p>
          <a:p>
            <a:r>
              <a:rPr lang="en-US" altLang="en-US" smtClean="0"/>
              <a:t>Germ		3-5%</a:t>
            </a:r>
          </a:p>
          <a:p>
            <a:r>
              <a:rPr lang="en-US" altLang="en-US" smtClean="0">
                <a:solidFill>
                  <a:srgbClr val="0000FF"/>
                </a:solidFill>
              </a:rPr>
              <a:t>Bran and germ has higher content of essential amino acids compared with endosperm</a:t>
            </a:r>
          </a:p>
          <a:p>
            <a:r>
              <a:rPr lang="en-US" altLang="en-US" smtClean="0">
                <a:solidFill>
                  <a:srgbClr val="C00000"/>
                </a:solidFill>
              </a:rPr>
              <a:t>Biological value of whole grain protein is higher than endospermic protein</a:t>
            </a:r>
          </a:p>
          <a:p>
            <a:endParaRPr lang="en-US" altLang="en-US" smtClean="0">
              <a:solidFill>
                <a:srgbClr val="0000FF"/>
              </a:solidFill>
            </a:endParaRPr>
          </a:p>
        </p:txBody>
      </p:sp>
      <p:sp>
        <p:nvSpPr>
          <p:cNvPr id="860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E48834E2-C614-4291-832A-1F7423AE72E3}" type="slidenum">
              <a:rPr lang="en-US" altLang="en-US" sz="1400"/>
              <a:pPr>
                <a:spcBef>
                  <a:spcPct val="0"/>
                </a:spcBef>
                <a:buClrTx/>
                <a:buFontTx/>
                <a:buNone/>
              </a:pPr>
              <a:t>19</a:t>
            </a:fld>
            <a:endParaRPr lang="en-US" altLang="en-US" sz="1400"/>
          </a:p>
        </p:txBody>
      </p:sp>
    </p:spTree>
    <p:extLst>
      <p:ext uri="{BB962C8B-B14F-4D97-AF65-F5344CB8AC3E}">
        <p14:creationId xmlns:p14="http://schemas.microsoft.com/office/powerpoint/2010/main" val="1538391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9630C3A6-D2DC-4758-8CE5-EA9088BF4588}" type="slidenum">
              <a:rPr lang="en-US" altLang="en-US" sz="1400">
                <a:solidFill>
                  <a:srgbClr val="000000"/>
                </a:solidFill>
              </a:rPr>
              <a:pPr>
                <a:spcBef>
                  <a:spcPct val="0"/>
                </a:spcBef>
                <a:buClrTx/>
                <a:buFontTx/>
                <a:buNone/>
              </a:pPr>
              <a:t>2</a:t>
            </a:fld>
            <a:endParaRPr lang="en-US" altLang="en-US" sz="1400">
              <a:solidFill>
                <a:srgbClr val="000000"/>
              </a:solidFill>
            </a:endParaRPr>
          </a:p>
        </p:txBody>
      </p:sp>
      <p:sp>
        <p:nvSpPr>
          <p:cNvPr id="68611" name="Rectangle 2"/>
          <p:cNvSpPr>
            <a:spLocks noGrp="1" noChangeArrowheads="1"/>
          </p:cNvSpPr>
          <p:nvPr>
            <p:ph type="title"/>
          </p:nvPr>
        </p:nvSpPr>
        <p:spPr>
          <a:xfrm>
            <a:off x="1524000" y="0"/>
            <a:ext cx="9144000" cy="990600"/>
          </a:xfrm>
        </p:spPr>
        <p:txBody>
          <a:bodyPr/>
          <a:lstStyle/>
          <a:p>
            <a:pPr algn="just" eaLnBrk="1" hangingPunct="1"/>
            <a:r>
              <a:rPr lang="en-US" altLang="en-US" b="1" smtClean="0">
                <a:solidFill>
                  <a:srgbClr val="552EFA"/>
                </a:solidFill>
                <a:latin typeface="Times New Roman" panose="02020603050405020304" pitchFamily="18" charset="0"/>
              </a:rPr>
              <a:t>Wheat</a:t>
            </a:r>
          </a:p>
        </p:txBody>
      </p:sp>
      <p:sp>
        <p:nvSpPr>
          <p:cNvPr id="24580" name="Rectangle 3"/>
          <p:cNvSpPr>
            <a:spLocks noGrp="1" noChangeArrowheads="1"/>
          </p:cNvSpPr>
          <p:nvPr>
            <p:ph type="body" idx="1"/>
          </p:nvPr>
        </p:nvSpPr>
        <p:spPr>
          <a:xfrm>
            <a:off x="1524000" y="838200"/>
            <a:ext cx="9144000" cy="4800600"/>
          </a:xfrm>
        </p:spPr>
        <p:txBody>
          <a:bodyPr>
            <a:normAutofit fontScale="92500" lnSpcReduction="10000"/>
          </a:bodyPr>
          <a:lstStyle/>
          <a:p>
            <a:pPr marL="0" indent="0" algn="just">
              <a:lnSpc>
                <a:spcPct val="80000"/>
              </a:lnSpc>
              <a:buClr>
                <a:srgbClr val="0000FF"/>
              </a:buClr>
              <a:buNone/>
              <a:defRPr/>
            </a:pPr>
            <a:endParaRPr lang="en-US" altLang="en-US" dirty="0">
              <a:latin typeface="Times New Roman" panose="02020603050405020304" pitchFamily="18" charset="0"/>
            </a:endParaRPr>
          </a:p>
          <a:p>
            <a:pPr algn="just" eaLnBrk="1" hangingPunct="1">
              <a:lnSpc>
                <a:spcPct val="80000"/>
              </a:lnSpc>
              <a:buClr>
                <a:srgbClr val="0000FF"/>
              </a:buClr>
              <a:buFontTx/>
              <a:buChar char="o"/>
              <a:defRPr/>
            </a:pPr>
            <a:r>
              <a:rPr lang="en-US" altLang="en-US" dirty="0">
                <a:latin typeface="Times New Roman" panose="02020603050405020304" pitchFamily="18" charset="0"/>
              </a:rPr>
              <a:t>Wheat is prominent among the cereals </a:t>
            </a:r>
          </a:p>
          <a:p>
            <a:pPr algn="just" eaLnBrk="1" hangingPunct="1">
              <a:lnSpc>
                <a:spcPct val="80000"/>
              </a:lnSpc>
              <a:defRPr/>
            </a:pPr>
            <a:endParaRPr lang="en-US" altLang="en-US" dirty="0">
              <a:latin typeface="Times New Roman" panose="02020603050405020304" pitchFamily="18" charset="0"/>
            </a:endParaRPr>
          </a:p>
          <a:p>
            <a:pPr algn="just" eaLnBrk="1" hangingPunct="1">
              <a:lnSpc>
                <a:spcPct val="80000"/>
              </a:lnSpc>
              <a:buClr>
                <a:srgbClr val="0000FF"/>
              </a:buClr>
              <a:buFontTx/>
              <a:buChar char="o"/>
              <a:defRPr/>
            </a:pPr>
            <a:r>
              <a:rPr lang="en-US" altLang="en-US" dirty="0">
                <a:latin typeface="Times New Roman" panose="02020603050405020304" pitchFamily="18" charset="0"/>
              </a:rPr>
              <a:t>Unique dough-forming properties </a:t>
            </a:r>
          </a:p>
          <a:p>
            <a:pPr algn="just" eaLnBrk="1" hangingPunct="1">
              <a:lnSpc>
                <a:spcPct val="80000"/>
              </a:lnSpc>
              <a:buClr>
                <a:srgbClr val="552EFA"/>
              </a:buClr>
              <a:defRPr/>
            </a:pPr>
            <a:endParaRPr lang="en-US" altLang="en-US" dirty="0">
              <a:latin typeface="Times New Roman" panose="02020603050405020304" pitchFamily="18" charset="0"/>
            </a:endParaRPr>
          </a:p>
          <a:p>
            <a:pPr algn="just" eaLnBrk="1" hangingPunct="1">
              <a:lnSpc>
                <a:spcPct val="80000"/>
              </a:lnSpc>
              <a:buClr>
                <a:srgbClr val="0000FF"/>
              </a:buClr>
              <a:buFontTx/>
              <a:buChar char="o"/>
              <a:defRPr/>
            </a:pPr>
            <a:r>
              <a:rPr lang="en-US" altLang="en-US" dirty="0">
                <a:latin typeface="Times New Roman" panose="02020603050405020304" pitchFamily="18" charset="0"/>
              </a:rPr>
              <a:t>The gluten protein-viscoelastic properties</a:t>
            </a:r>
          </a:p>
          <a:p>
            <a:pPr algn="just" eaLnBrk="1" hangingPunct="1">
              <a:lnSpc>
                <a:spcPct val="80000"/>
              </a:lnSpc>
              <a:defRPr/>
            </a:pPr>
            <a:r>
              <a:rPr lang="en-US" altLang="en-US" dirty="0">
                <a:latin typeface="Times New Roman" panose="02020603050405020304" pitchFamily="18" charset="0"/>
              </a:rPr>
              <a:t>Major types:</a:t>
            </a:r>
          </a:p>
          <a:p>
            <a:pPr lvl="1" algn="just" eaLnBrk="1" hangingPunct="1">
              <a:lnSpc>
                <a:spcPct val="80000"/>
              </a:lnSpc>
              <a:buClr>
                <a:schemeClr val="tx1"/>
              </a:buClr>
              <a:defRPr/>
            </a:pPr>
            <a:endParaRPr lang="en-US" altLang="en-US" dirty="0" smtClean="0">
              <a:latin typeface="Times New Roman" panose="02020603050405020304" pitchFamily="18" charset="0"/>
            </a:endParaRPr>
          </a:p>
          <a:p>
            <a:pPr lvl="1" algn="just" eaLnBrk="1" hangingPunct="1">
              <a:lnSpc>
                <a:spcPct val="80000"/>
              </a:lnSpc>
              <a:buClr>
                <a:srgbClr val="0000FF"/>
              </a:buClr>
              <a:buFontTx/>
              <a:buChar char="o"/>
              <a:defRPr/>
            </a:pPr>
            <a:r>
              <a:rPr lang="en-US" altLang="en-US" dirty="0" smtClean="0">
                <a:latin typeface="Times New Roman" panose="02020603050405020304" pitchFamily="18" charset="0"/>
              </a:rPr>
              <a:t>Common wheat (</a:t>
            </a:r>
            <a:r>
              <a:rPr lang="en-US" altLang="en-US" i="1" dirty="0" err="1" smtClean="0">
                <a:latin typeface="Times New Roman" panose="02020603050405020304" pitchFamily="18" charset="0"/>
              </a:rPr>
              <a:t>Triticum</a:t>
            </a:r>
            <a:r>
              <a:rPr lang="en-US" altLang="en-US" i="1" dirty="0" smtClean="0">
                <a:latin typeface="Times New Roman" panose="02020603050405020304" pitchFamily="18" charset="0"/>
              </a:rPr>
              <a:t> </a:t>
            </a:r>
            <a:r>
              <a:rPr lang="en-US" altLang="en-US" i="1" dirty="0" err="1" smtClean="0">
                <a:latin typeface="Times New Roman" panose="02020603050405020304" pitchFamily="18" charset="0"/>
              </a:rPr>
              <a:t>aestivum</a:t>
            </a:r>
            <a:r>
              <a:rPr lang="en-US" altLang="en-US" dirty="0" smtClean="0">
                <a:latin typeface="Times New Roman" panose="02020603050405020304" pitchFamily="18" charset="0"/>
              </a:rPr>
              <a:t>)	 Breads (leavened and unleavened), noodles, breakfast cereals, (processed porridge), cakes, cookies, </a:t>
            </a:r>
            <a:r>
              <a:rPr lang="en-US" altLang="en-US" dirty="0" err="1" smtClean="0">
                <a:latin typeface="Times New Roman" panose="02020603050405020304" pitchFamily="18" charset="0"/>
              </a:rPr>
              <a:t>chapatis</a:t>
            </a:r>
            <a:r>
              <a:rPr lang="en-US" altLang="en-US" dirty="0" smtClean="0">
                <a:latin typeface="Times New Roman" panose="02020603050405020304" pitchFamily="18" charset="0"/>
              </a:rPr>
              <a:t>, snack foods, bulgur, animal feed, industrial uses</a:t>
            </a:r>
          </a:p>
          <a:p>
            <a:pPr lvl="1" algn="just" eaLnBrk="1" hangingPunct="1">
              <a:lnSpc>
                <a:spcPct val="80000"/>
              </a:lnSpc>
              <a:buClr>
                <a:srgbClr val="0000FF"/>
              </a:buClr>
              <a:buFontTx/>
              <a:buChar char="o"/>
              <a:defRPr/>
            </a:pPr>
            <a:r>
              <a:rPr lang="en-US" altLang="en-US" dirty="0" smtClean="0">
                <a:latin typeface="Times New Roman" panose="02020603050405020304" pitchFamily="18" charset="0"/>
              </a:rPr>
              <a:t>Durum wheat (</a:t>
            </a:r>
            <a:r>
              <a:rPr lang="en-US" altLang="en-US" i="1" dirty="0" err="1" smtClean="0">
                <a:latin typeface="Times New Roman" panose="02020603050405020304" pitchFamily="18" charset="0"/>
              </a:rPr>
              <a:t>Triticum</a:t>
            </a:r>
            <a:r>
              <a:rPr lang="en-US" altLang="en-US" i="1" dirty="0" smtClean="0">
                <a:latin typeface="Times New Roman" panose="02020603050405020304" pitchFamily="18" charset="0"/>
              </a:rPr>
              <a:t> </a:t>
            </a:r>
            <a:r>
              <a:rPr lang="en-US" altLang="en-US" i="1" dirty="0" err="1" smtClean="0">
                <a:latin typeface="Times New Roman" panose="02020603050405020304" pitchFamily="18" charset="0"/>
              </a:rPr>
              <a:t>turgidum</a:t>
            </a:r>
            <a:r>
              <a:rPr lang="en-US" altLang="en-US" i="1" dirty="0" smtClean="0">
                <a:latin typeface="Times New Roman" panose="02020603050405020304" pitchFamily="18" charset="0"/>
              </a:rPr>
              <a:t> subsp. Durum</a:t>
            </a:r>
            <a:r>
              <a:rPr lang="en-US" altLang="en-US" dirty="0" smtClean="0">
                <a:latin typeface="Times New Roman" panose="02020603050405020304" pitchFamily="18" charset="0"/>
              </a:rPr>
              <a:t>) Pasta (e.g., spaghetti, macaroni)</a:t>
            </a:r>
          </a:p>
        </p:txBody>
      </p:sp>
      <p:sp>
        <p:nvSpPr>
          <p:cNvPr id="68613" name="Slide Number Placeholder 5"/>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E426E515-5A17-45AB-86D2-696194ED858E}" type="slidenum">
              <a:rPr lang="en-US" altLang="en-US" sz="1400">
                <a:solidFill>
                  <a:srgbClr val="000000"/>
                </a:solidFill>
              </a:rPr>
              <a:pPr algn="r" eaLnBrk="1" hangingPunct="1">
                <a:spcBef>
                  <a:spcPct val="0"/>
                </a:spcBef>
                <a:buClrTx/>
                <a:buFontTx/>
                <a:buNone/>
              </a:pPr>
              <a:t>2</a:t>
            </a:fld>
            <a:endParaRPr lang="en-US" altLang="en-US" sz="1400">
              <a:solidFill>
                <a:srgbClr val="000000"/>
              </a:solidFill>
            </a:endParaRPr>
          </a:p>
        </p:txBody>
      </p:sp>
      <p:pic>
        <p:nvPicPr>
          <p:cNvPr id="6861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24800" y="990600"/>
            <a:ext cx="2743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3819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p:nvPr>
        </p:nvSpPr>
        <p:spPr>
          <a:xfrm>
            <a:off x="1981200" y="274638"/>
            <a:ext cx="8229600" cy="944562"/>
          </a:xfrm>
        </p:spPr>
        <p:txBody>
          <a:bodyPr/>
          <a:lstStyle/>
          <a:p>
            <a:r>
              <a:rPr lang="en-US" altLang="en-US" smtClean="0">
                <a:solidFill>
                  <a:srgbClr val="C00000"/>
                </a:solidFill>
              </a:rPr>
              <a:t>Biological value</a:t>
            </a:r>
            <a:endParaRPr lang="en-US" altLang="en-US" smtClean="0"/>
          </a:p>
        </p:txBody>
      </p:sp>
      <p:sp>
        <p:nvSpPr>
          <p:cNvPr id="3" name="Content Placeholder 2"/>
          <p:cNvSpPr>
            <a:spLocks noGrp="1"/>
          </p:cNvSpPr>
          <p:nvPr>
            <p:ph idx="1"/>
          </p:nvPr>
        </p:nvSpPr>
        <p:spPr>
          <a:xfrm>
            <a:off x="1981200" y="1219201"/>
            <a:ext cx="8229600" cy="5502275"/>
          </a:xfrm>
        </p:spPr>
        <p:txBody>
          <a:bodyPr/>
          <a:lstStyle/>
          <a:p>
            <a:pPr>
              <a:defRPr/>
            </a:pPr>
            <a:r>
              <a:rPr lang="en-US" dirty="0" smtClean="0"/>
              <a:t>Measure of absorbed protein from food which become incorporated into human body</a:t>
            </a:r>
          </a:p>
          <a:p>
            <a:pPr marL="0" indent="0">
              <a:buNone/>
              <a:defRPr/>
            </a:pPr>
            <a:endParaRPr lang="en-US" dirty="0"/>
          </a:p>
        </p:txBody>
      </p:sp>
      <p:sp>
        <p:nvSpPr>
          <p:cNvPr id="870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A24D9FD5-4126-4CC0-B1EA-B765516DF18C}" type="slidenum">
              <a:rPr lang="en-US" altLang="en-US" sz="1400"/>
              <a:pPr>
                <a:spcBef>
                  <a:spcPct val="0"/>
                </a:spcBef>
                <a:buClrTx/>
                <a:buFontTx/>
                <a:buNone/>
              </a:pPr>
              <a:t>20</a:t>
            </a:fld>
            <a:endParaRPr lang="en-US" altLang="en-US" sz="1400"/>
          </a:p>
        </p:txBody>
      </p:sp>
      <p:graphicFrame>
        <p:nvGraphicFramePr>
          <p:cNvPr id="5" name="Table 4"/>
          <p:cNvGraphicFramePr>
            <a:graphicFrameLocks noGrp="1"/>
          </p:cNvGraphicFramePr>
          <p:nvPr/>
        </p:nvGraphicFramePr>
        <p:xfrm>
          <a:off x="3048000" y="2895600"/>
          <a:ext cx="6096000" cy="3709988"/>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336497"/>
                    </a:ext>
                  </a:extLst>
                </a:gridCol>
                <a:gridCol w="3048000">
                  <a:extLst>
                    <a:ext uri="{9D8B030D-6E8A-4147-A177-3AD203B41FA5}">
                      <a16:colId xmlns:a16="http://schemas.microsoft.com/office/drawing/2014/main" val="3394031765"/>
                    </a:ext>
                  </a:extLst>
                </a:gridCol>
              </a:tblGrid>
              <a:tr h="511647">
                <a:tc>
                  <a:txBody>
                    <a:bodyPr/>
                    <a:lstStyle/>
                    <a:p>
                      <a:r>
                        <a:rPr lang="en-US" sz="1800" dirty="0" smtClean="0">
                          <a:solidFill>
                            <a:srgbClr val="0000FF"/>
                          </a:solidFill>
                        </a:rPr>
                        <a:t>Food</a:t>
                      </a:r>
                      <a:endParaRPr lang="en-US" sz="1800" dirty="0">
                        <a:solidFill>
                          <a:srgbClr val="0000FF"/>
                        </a:solidFill>
                      </a:endParaRPr>
                    </a:p>
                  </a:txBody>
                  <a:tcPr marT="45722" marB="45722"/>
                </a:tc>
                <a:tc>
                  <a:txBody>
                    <a:bodyPr/>
                    <a:lstStyle/>
                    <a:p>
                      <a:r>
                        <a:rPr lang="en-US" sz="1800" dirty="0" smtClean="0">
                          <a:solidFill>
                            <a:srgbClr val="0000FF"/>
                          </a:solidFill>
                        </a:rPr>
                        <a:t>Biological value</a:t>
                      </a:r>
                      <a:endParaRPr lang="en-US" sz="1800" dirty="0">
                        <a:solidFill>
                          <a:srgbClr val="0000FF"/>
                        </a:solidFill>
                      </a:endParaRPr>
                    </a:p>
                  </a:txBody>
                  <a:tcPr marT="45722" marB="45722"/>
                </a:tc>
                <a:extLst>
                  <a:ext uri="{0D108BD9-81ED-4DB2-BD59-A6C34878D82A}">
                    <a16:rowId xmlns:a16="http://schemas.microsoft.com/office/drawing/2014/main" val="1558426611"/>
                  </a:ext>
                </a:extLst>
              </a:tr>
              <a:tr h="511647">
                <a:tc>
                  <a:txBody>
                    <a:bodyPr/>
                    <a:lstStyle/>
                    <a:p>
                      <a:r>
                        <a:rPr lang="en-US" sz="1800" dirty="0" smtClean="0"/>
                        <a:t>Egg white</a:t>
                      </a:r>
                      <a:endParaRPr lang="en-US" sz="1800" dirty="0"/>
                    </a:p>
                  </a:txBody>
                  <a:tcPr marT="45722" marB="45722"/>
                </a:tc>
                <a:tc>
                  <a:txBody>
                    <a:bodyPr/>
                    <a:lstStyle/>
                    <a:p>
                      <a:r>
                        <a:rPr lang="en-US" sz="1800" dirty="0" smtClean="0"/>
                        <a:t>100</a:t>
                      </a:r>
                      <a:endParaRPr lang="en-US" sz="1800" dirty="0"/>
                    </a:p>
                  </a:txBody>
                  <a:tcPr marT="45722" marB="45722"/>
                </a:tc>
                <a:extLst>
                  <a:ext uri="{0D108BD9-81ED-4DB2-BD59-A6C34878D82A}">
                    <a16:rowId xmlns:a16="http://schemas.microsoft.com/office/drawing/2014/main" val="3056915907"/>
                  </a:ext>
                </a:extLst>
              </a:tr>
              <a:tr h="511647">
                <a:tc>
                  <a:txBody>
                    <a:bodyPr/>
                    <a:lstStyle/>
                    <a:p>
                      <a:r>
                        <a:rPr lang="en-US" sz="1800" dirty="0" smtClean="0"/>
                        <a:t>Chicken</a:t>
                      </a:r>
                      <a:endParaRPr lang="en-US" sz="1800" dirty="0"/>
                    </a:p>
                  </a:txBody>
                  <a:tcPr marT="45722" marB="45722"/>
                </a:tc>
                <a:tc>
                  <a:txBody>
                    <a:bodyPr/>
                    <a:lstStyle/>
                    <a:p>
                      <a:r>
                        <a:rPr lang="en-US" sz="1800" dirty="0" smtClean="0"/>
                        <a:t>80</a:t>
                      </a:r>
                      <a:endParaRPr lang="en-US" sz="1800" dirty="0"/>
                    </a:p>
                  </a:txBody>
                  <a:tcPr marT="45722" marB="45722"/>
                </a:tc>
                <a:extLst>
                  <a:ext uri="{0D108BD9-81ED-4DB2-BD59-A6C34878D82A}">
                    <a16:rowId xmlns:a16="http://schemas.microsoft.com/office/drawing/2014/main" val="3877090999"/>
                  </a:ext>
                </a:extLst>
              </a:tr>
              <a:tr h="511647">
                <a:tc>
                  <a:txBody>
                    <a:bodyPr/>
                    <a:lstStyle/>
                    <a:p>
                      <a:r>
                        <a:rPr lang="en-US" sz="1800" dirty="0" smtClean="0"/>
                        <a:t>Fish</a:t>
                      </a:r>
                      <a:endParaRPr lang="en-US" sz="1800" dirty="0"/>
                    </a:p>
                  </a:txBody>
                  <a:tcPr marT="45722" marB="45722"/>
                </a:tc>
                <a:tc>
                  <a:txBody>
                    <a:bodyPr/>
                    <a:lstStyle/>
                    <a:p>
                      <a:r>
                        <a:rPr lang="en-US" sz="1800" dirty="0" smtClean="0"/>
                        <a:t>76</a:t>
                      </a:r>
                      <a:endParaRPr lang="en-US" sz="1800" dirty="0"/>
                    </a:p>
                  </a:txBody>
                  <a:tcPr marT="45722" marB="45722"/>
                </a:tc>
                <a:extLst>
                  <a:ext uri="{0D108BD9-81ED-4DB2-BD59-A6C34878D82A}">
                    <a16:rowId xmlns:a16="http://schemas.microsoft.com/office/drawing/2014/main" val="497191548"/>
                  </a:ext>
                </a:extLst>
              </a:tr>
              <a:tr h="511647">
                <a:tc>
                  <a:txBody>
                    <a:bodyPr/>
                    <a:lstStyle/>
                    <a:p>
                      <a:r>
                        <a:rPr lang="en-US" sz="1800" dirty="0" smtClean="0"/>
                        <a:t>Beef Mutton</a:t>
                      </a:r>
                      <a:endParaRPr lang="en-US" sz="1800" dirty="0"/>
                    </a:p>
                  </a:txBody>
                  <a:tcPr marT="45722" marB="45722"/>
                </a:tc>
                <a:tc>
                  <a:txBody>
                    <a:bodyPr/>
                    <a:lstStyle/>
                    <a:p>
                      <a:r>
                        <a:rPr lang="en-US" sz="1800" dirty="0" smtClean="0"/>
                        <a:t>74</a:t>
                      </a:r>
                      <a:endParaRPr lang="en-US" sz="1800" dirty="0"/>
                    </a:p>
                  </a:txBody>
                  <a:tcPr marT="45722" marB="45722"/>
                </a:tc>
                <a:extLst>
                  <a:ext uri="{0D108BD9-81ED-4DB2-BD59-A6C34878D82A}">
                    <a16:rowId xmlns:a16="http://schemas.microsoft.com/office/drawing/2014/main" val="2742386886"/>
                  </a:ext>
                </a:extLst>
              </a:tr>
              <a:tr h="511647">
                <a:tc>
                  <a:txBody>
                    <a:bodyPr/>
                    <a:lstStyle/>
                    <a:p>
                      <a:r>
                        <a:rPr lang="en-US" sz="1800" dirty="0" smtClean="0"/>
                        <a:t>Milk</a:t>
                      </a:r>
                      <a:endParaRPr lang="en-US" sz="1800" dirty="0"/>
                    </a:p>
                  </a:txBody>
                  <a:tcPr marT="45722" marB="45722"/>
                </a:tc>
                <a:tc>
                  <a:txBody>
                    <a:bodyPr/>
                    <a:lstStyle/>
                    <a:p>
                      <a:r>
                        <a:rPr lang="en-US" sz="1800" dirty="0" smtClean="0"/>
                        <a:t>60</a:t>
                      </a:r>
                      <a:endParaRPr lang="en-US" sz="1800" dirty="0"/>
                    </a:p>
                  </a:txBody>
                  <a:tcPr marT="45722" marB="45722"/>
                </a:tc>
                <a:extLst>
                  <a:ext uri="{0D108BD9-81ED-4DB2-BD59-A6C34878D82A}">
                    <a16:rowId xmlns:a16="http://schemas.microsoft.com/office/drawing/2014/main" val="2245583197"/>
                  </a:ext>
                </a:extLst>
              </a:tr>
              <a:tr h="640104">
                <a:tc>
                  <a:txBody>
                    <a:bodyPr/>
                    <a:lstStyle/>
                    <a:p>
                      <a:r>
                        <a:rPr lang="en-US" sz="1800" dirty="0" smtClean="0"/>
                        <a:t>Whole Wheat flour</a:t>
                      </a:r>
                    </a:p>
                    <a:p>
                      <a:r>
                        <a:rPr lang="en-US" sz="1800" dirty="0" smtClean="0"/>
                        <a:t>White Flour</a:t>
                      </a:r>
                      <a:endParaRPr lang="en-US" sz="1800" dirty="0"/>
                    </a:p>
                  </a:txBody>
                  <a:tcPr marT="45722" marB="45722"/>
                </a:tc>
                <a:tc>
                  <a:txBody>
                    <a:bodyPr/>
                    <a:lstStyle/>
                    <a:p>
                      <a:r>
                        <a:rPr lang="en-US" sz="1800" dirty="0" smtClean="0"/>
                        <a:t>64</a:t>
                      </a:r>
                    </a:p>
                    <a:p>
                      <a:r>
                        <a:rPr lang="en-US" sz="1800" dirty="0" smtClean="0"/>
                        <a:t>41</a:t>
                      </a:r>
                      <a:endParaRPr lang="en-US" sz="1800" dirty="0"/>
                    </a:p>
                  </a:txBody>
                  <a:tcPr marT="45722" marB="45722"/>
                </a:tc>
                <a:extLst>
                  <a:ext uri="{0D108BD9-81ED-4DB2-BD59-A6C34878D82A}">
                    <a16:rowId xmlns:a16="http://schemas.microsoft.com/office/drawing/2014/main" val="3300841374"/>
                  </a:ext>
                </a:extLst>
              </a:tr>
            </a:tbl>
          </a:graphicData>
        </a:graphic>
      </p:graphicFrame>
    </p:spTree>
    <p:extLst>
      <p:ext uri="{BB962C8B-B14F-4D97-AF65-F5344CB8AC3E}">
        <p14:creationId xmlns:p14="http://schemas.microsoft.com/office/powerpoint/2010/main" val="32531257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p:nvPr>
        </p:nvSpPr>
        <p:spPr/>
        <p:txBody>
          <a:bodyPr/>
          <a:lstStyle/>
          <a:p>
            <a:r>
              <a:rPr lang="en-US" altLang="en-US" smtClean="0">
                <a:solidFill>
                  <a:srgbClr val="0000FF"/>
                </a:solidFill>
              </a:rPr>
              <a:t>Gluten Determination in Wheat Flour</a:t>
            </a:r>
          </a:p>
        </p:txBody>
      </p:sp>
      <p:sp>
        <p:nvSpPr>
          <p:cNvPr id="3" name="Content Placeholder 2"/>
          <p:cNvSpPr>
            <a:spLocks noGrp="1"/>
          </p:cNvSpPr>
          <p:nvPr>
            <p:ph idx="1"/>
          </p:nvPr>
        </p:nvSpPr>
        <p:spPr>
          <a:xfrm>
            <a:off x="1981200" y="1600201"/>
            <a:ext cx="8229600" cy="5121275"/>
          </a:xfrm>
        </p:spPr>
        <p:txBody>
          <a:bodyPr/>
          <a:lstStyle/>
          <a:p>
            <a:pPr>
              <a:defRPr/>
            </a:pPr>
            <a:r>
              <a:rPr lang="en-US" dirty="0" smtClean="0">
                <a:solidFill>
                  <a:srgbClr val="C00000"/>
                </a:solidFill>
              </a:rPr>
              <a:t>Wet Gluten</a:t>
            </a:r>
          </a:p>
          <a:p>
            <a:pPr>
              <a:defRPr/>
            </a:pPr>
            <a:r>
              <a:rPr lang="en-US" dirty="0" smtClean="0">
                <a:solidFill>
                  <a:srgbClr val="C00000"/>
                </a:solidFill>
              </a:rPr>
              <a:t>AACC </a:t>
            </a:r>
          </a:p>
          <a:p>
            <a:pPr>
              <a:defRPr/>
            </a:pPr>
            <a:r>
              <a:rPr lang="en-US" sz="2400" dirty="0"/>
              <a:t>(American Association of Cereal Chemist)</a:t>
            </a:r>
          </a:p>
          <a:p>
            <a:pPr>
              <a:defRPr/>
            </a:pPr>
            <a:r>
              <a:rPr lang="en-US" dirty="0" smtClean="0">
                <a:solidFill>
                  <a:srgbClr val="0000FF"/>
                </a:solidFill>
              </a:rPr>
              <a:t>AOAC</a:t>
            </a:r>
          </a:p>
          <a:p>
            <a:pPr>
              <a:defRPr/>
            </a:pPr>
            <a:r>
              <a:rPr lang="en-US" dirty="0" smtClean="0">
                <a:solidFill>
                  <a:srgbClr val="0000FF"/>
                </a:solidFill>
              </a:rPr>
              <a:t>(</a:t>
            </a:r>
            <a:r>
              <a:rPr lang="en-US" dirty="0"/>
              <a:t>Association </a:t>
            </a:r>
            <a:r>
              <a:rPr lang="en-US" dirty="0" smtClean="0"/>
              <a:t>of Analytical chemist)</a:t>
            </a:r>
            <a:endParaRPr lang="en-US" dirty="0" smtClean="0">
              <a:solidFill>
                <a:srgbClr val="0000FF"/>
              </a:solidFill>
            </a:endParaRPr>
          </a:p>
          <a:p>
            <a:pPr>
              <a:defRPr/>
            </a:pPr>
            <a:r>
              <a:rPr lang="en-US" dirty="0" smtClean="0">
                <a:solidFill>
                  <a:srgbClr val="0000FF"/>
                </a:solidFill>
              </a:rPr>
              <a:t>AACC Method No 38-10</a:t>
            </a:r>
            <a:endParaRPr lang="en-US" dirty="0" smtClean="0">
              <a:solidFill>
                <a:srgbClr val="C00000"/>
              </a:solidFill>
            </a:endParaRPr>
          </a:p>
          <a:p>
            <a:pPr>
              <a:defRPr/>
            </a:pPr>
            <a:r>
              <a:rPr lang="en-US" dirty="0" smtClean="0">
                <a:solidFill>
                  <a:srgbClr val="C00000"/>
                </a:solidFill>
              </a:rPr>
              <a:t>Water Absorption</a:t>
            </a:r>
          </a:p>
          <a:p>
            <a:pPr marL="0" indent="0">
              <a:buNone/>
              <a:defRPr/>
            </a:pPr>
            <a:r>
              <a:rPr lang="en-US" dirty="0" smtClean="0"/>
              <a:t>Amount of water required to make a dough of desired consistence (</a:t>
            </a:r>
            <a:r>
              <a:rPr lang="en-US" dirty="0" err="1" smtClean="0"/>
              <a:t>Farinograph</a:t>
            </a:r>
            <a:r>
              <a:rPr lang="en-US" dirty="0" smtClean="0"/>
              <a:t>)</a:t>
            </a:r>
          </a:p>
          <a:p>
            <a:pPr>
              <a:defRPr/>
            </a:pPr>
            <a:endParaRPr lang="en-US" dirty="0">
              <a:solidFill>
                <a:srgbClr val="0000FF"/>
              </a:solidFill>
            </a:endParaRPr>
          </a:p>
          <a:p>
            <a:pPr>
              <a:defRPr/>
            </a:pPr>
            <a:endParaRPr lang="en-US" dirty="0" smtClean="0">
              <a:solidFill>
                <a:srgbClr val="0000FF"/>
              </a:solidFill>
            </a:endParaRPr>
          </a:p>
          <a:p>
            <a:pPr marL="0" indent="0">
              <a:buNone/>
              <a:defRPr/>
            </a:pPr>
            <a:endParaRPr lang="en-US" dirty="0" smtClean="0">
              <a:solidFill>
                <a:srgbClr val="0000FF"/>
              </a:solidFill>
            </a:endParaRPr>
          </a:p>
        </p:txBody>
      </p:sp>
      <p:sp>
        <p:nvSpPr>
          <p:cNvPr id="880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2F838EF8-F1AF-4813-895E-92436A229731}" type="slidenum">
              <a:rPr lang="en-US" altLang="en-US" sz="1400"/>
              <a:pPr>
                <a:spcBef>
                  <a:spcPct val="0"/>
                </a:spcBef>
                <a:buClrTx/>
                <a:buFontTx/>
                <a:buNone/>
              </a:pPr>
              <a:t>21</a:t>
            </a:fld>
            <a:endParaRPr lang="en-US" altLang="en-US" sz="1400"/>
          </a:p>
        </p:txBody>
      </p:sp>
    </p:spTree>
    <p:extLst>
      <p:ext uri="{BB962C8B-B14F-4D97-AF65-F5344CB8AC3E}">
        <p14:creationId xmlns:p14="http://schemas.microsoft.com/office/powerpoint/2010/main" val="11923393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6A7FBA11-6FEE-465C-B056-0CD0A9C01795}" type="slidenum">
              <a:rPr lang="en-US" altLang="en-US" sz="1400"/>
              <a:pPr>
                <a:spcBef>
                  <a:spcPct val="0"/>
                </a:spcBef>
                <a:buClrTx/>
                <a:buFontTx/>
                <a:buNone/>
              </a:pPr>
              <a:t>22</a:t>
            </a:fld>
            <a:endParaRPr lang="en-US" altLang="en-US" sz="1400"/>
          </a:p>
        </p:txBody>
      </p:sp>
      <p:sp>
        <p:nvSpPr>
          <p:cNvPr id="89091" name="Content Placeholder 7"/>
          <p:cNvSpPr>
            <a:spLocks noGrp="1"/>
          </p:cNvSpPr>
          <p:nvPr>
            <p:ph idx="1"/>
          </p:nvPr>
        </p:nvSpPr>
        <p:spPr>
          <a:xfrm>
            <a:off x="1676400" y="0"/>
            <a:ext cx="8534400" cy="6629400"/>
          </a:xfrm>
        </p:spPr>
        <p:txBody>
          <a:bodyPr/>
          <a:lstStyle/>
          <a:p>
            <a:r>
              <a:rPr lang="en-US" altLang="en-US" smtClean="0">
                <a:solidFill>
                  <a:srgbClr val="C00000"/>
                </a:solidFill>
              </a:rPr>
              <a:t>Take flour sample and add water</a:t>
            </a:r>
          </a:p>
          <a:p>
            <a:r>
              <a:rPr lang="en-US" altLang="en-US" smtClean="0">
                <a:solidFill>
                  <a:srgbClr val="0000FF"/>
                </a:solidFill>
              </a:rPr>
              <a:t>25 gram flour 	17 ml water</a:t>
            </a:r>
          </a:p>
          <a:p>
            <a:r>
              <a:rPr lang="en-US" altLang="en-US" smtClean="0">
                <a:solidFill>
                  <a:srgbClr val="0000FF"/>
                </a:solidFill>
              </a:rPr>
              <a:t>50 gram flour 	34 ml water</a:t>
            </a:r>
          </a:p>
          <a:p>
            <a:r>
              <a:rPr lang="en-US" altLang="en-US" smtClean="0">
                <a:solidFill>
                  <a:srgbClr val="0000FF"/>
                </a:solidFill>
              </a:rPr>
              <a:t>100 gram flour 	64 ml water</a:t>
            </a:r>
          </a:p>
          <a:p>
            <a:r>
              <a:rPr lang="en-US" altLang="en-US" smtClean="0"/>
              <a:t>Make a dough ball and start kneading</a:t>
            </a:r>
          </a:p>
          <a:p>
            <a:r>
              <a:rPr lang="en-US" altLang="en-US" smtClean="0"/>
              <a:t>Keep on kneading till gluten is developed</a:t>
            </a:r>
          </a:p>
          <a:p>
            <a:r>
              <a:rPr lang="en-US" altLang="en-US" smtClean="0"/>
              <a:t>When glute is developed give the dough ball a smooth round surface</a:t>
            </a:r>
          </a:p>
          <a:p>
            <a:r>
              <a:rPr lang="en-US" altLang="en-US" smtClean="0"/>
              <a:t>Put this dough in beaker full of water</a:t>
            </a:r>
          </a:p>
          <a:p>
            <a:r>
              <a:rPr lang="en-US" altLang="en-US" smtClean="0"/>
              <a:t>Keep the dough ball remain in water for 45 minutes</a:t>
            </a:r>
          </a:p>
          <a:p>
            <a:endParaRPr lang="en-US" altLang="en-US" smtClean="0"/>
          </a:p>
          <a:p>
            <a:endParaRPr lang="en-US" altLang="en-US" smtClean="0">
              <a:solidFill>
                <a:srgbClr val="0000FF"/>
              </a:solidFill>
            </a:endParaRPr>
          </a:p>
          <a:p>
            <a:endParaRPr lang="en-US" altLang="en-US" smtClean="0"/>
          </a:p>
          <a:p>
            <a:endParaRPr lang="en-US" altLang="en-US" smtClean="0"/>
          </a:p>
        </p:txBody>
      </p:sp>
    </p:spTree>
    <p:extLst>
      <p:ext uri="{BB962C8B-B14F-4D97-AF65-F5344CB8AC3E}">
        <p14:creationId xmlns:p14="http://schemas.microsoft.com/office/powerpoint/2010/main" val="29409306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ontent Placeholder 2"/>
          <p:cNvSpPr>
            <a:spLocks noGrp="1"/>
          </p:cNvSpPr>
          <p:nvPr>
            <p:ph idx="1"/>
          </p:nvPr>
        </p:nvSpPr>
        <p:spPr>
          <a:xfrm>
            <a:off x="1600200" y="1"/>
            <a:ext cx="8915400" cy="6721475"/>
          </a:xfrm>
        </p:spPr>
        <p:txBody>
          <a:bodyPr/>
          <a:lstStyle/>
          <a:p>
            <a:r>
              <a:rPr lang="en-US" altLang="en-US" smtClean="0"/>
              <a:t>After 45 minute take the dough ball out and start washing under tab</a:t>
            </a:r>
          </a:p>
          <a:p>
            <a:r>
              <a:rPr lang="en-US" altLang="en-US" smtClean="0"/>
              <a:t>Wash till all the starch and water soluble materials and proteins are remove</a:t>
            </a:r>
          </a:p>
          <a:p>
            <a:r>
              <a:rPr lang="en-US" altLang="en-US" smtClean="0">
                <a:solidFill>
                  <a:srgbClr val="C00000"/>
                </a:solidFill>
              </a:rPr>
              <a:t>Confirmation</a:t>
            </a:r>
          </a:p>
          <a:p>
            <a:r>
              <a:rPr lang="en-US" altLang="en-US" smtClean="0"/>
              <a:t>For confirmation that all the water soluble material is removed, squeeze the dough ball in clear water, if starch is present water will become cloudy, if its cloudy repeat the procedure till all the starch and water soluble materials are removed from dough</a:t>
            </a:r>
          </a:p>
          <a:p>
            <a:endParaRPr lang="en-US" altLang="en-US" smtClean="0"/>
          </a:p>
        </p:txBody>
      </p:sp>
      <p:sp>
        <p:nvSpPr>
          <p:cNvPr id="901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E65E6BAB-6E34-412E-83C3-7DA028820D0A}" type="slidenum">
              <a:rPr lang="en-US" altLang="en-US" sz="1400"/>
              <a:pPr>
                <a:spcBef>
                  <a:spcPct val="0"/>
                </a:spcBef>
                <a:buClrTx/>
                <a:buFontTx/>
                <a:buNone/>
              </a:pPr>
              <a:t>23</a:t>
            </a:fld>
            <a:endParaRPr lang="en-US" altLang="en-US" sz="1400"/>
          </a:p>
        </p:txBody>
      </p:sp>
    </p:spTree>
    <p:extLst>
      <p:ext uri="{BB962C8B-B14F-4D97-AF65-F5344CB8AC3E}">
        <p14:creationId xmlns:p14="http://schemas.microsoft.com/office/powerpoint/2010/main" val="19919564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noRot="1" noChangeAspect="1" noMove="1" noResize="1" noEditPoints="1" noAdjustHandles="1" noChangeArrowheads="1" noChangeShapeType="1" noTextEdit="1"/>
          </p:cNvSpPr>
          <p:nvPr>
            <p:ph idx="1"/>
          </p:nvPr>
        </p:nvSpPr>
        <p:spPr>
          <a:xfrm>
            <a:off x="1676400" y="228600"/>
            <a:ext cx="8866909" cy="6248400"/>
          </a:xfrm>
          <a:blipFill>
            <a:blip r:embed="rId2"/>
            <a:stretch>
              <a:fillRect l="-2062" t="-2341"/>
            </a:stretch>
          </a:blipFill>
          <a:extLst/>
        </p:spPr>
        <p:txBody>
          <a:bodyPr/>
          <a:lstStyle/>
          <a:p>
            <a:pPr>
              <a:defRPr/>
            </a:pPr>
            <a:r>
              <a:rPr lang="en-US">
                <a:noFill/>
              </a:rPr>
              <a:t> </a:t>
            </a:r>
          </a:p>
        </p:txBody>
      </p:sp>
      <p:sp>
        <p:nvSpPr>
          <p:cNvPr id="9113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7BF391CE-0FF8-4379-92FD-ED929F825E6B}" type="slidenum">
              <a:rPr lang="en-US" altLang="en-US" sz="1400"/>
              <a:pPr>
                <a:spcBef>
                  <a:spcPct val="0"/>
                </a:spcBef>
                <a:buClrTx/>
                <a:buFontTx/>
                <a:buNone/>
              </a:pPr>
              <a:t>24</a:t>
            </a:fld>
            <a:endParaRPr lang="en-US" altLang="en-US" sz="1400"/>
          </a:p>
        </p:txBody>
      </p:sp>
    </p:spTree>
    <p:extLst>
      <p:ext uri="{BB962C8B-B14F-4D97-AF65-F5344CB8AC3E}">
        <p14:creationId xmlns:p14="http://schemas.microsoft.com/office/powerpoint/2010/main" val="24614859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a:xfrm>
            <a:off x="1981200" y="274638"/>
            <a:ext cx="8229600" cy="944562"/>
          </a:xfrm>
        </p:spPr>
        <p:txBody>
          <a:bodyPr/>
          <a:lstStyle/>
          <a:p>
            <a:r>
              <a:rPr lang="en-US" altLang="en-US" smtClean="0">
                <a:solidFill>
                  <a:srgbClr val="0000FF"/>
                </a:solidFill>
              </a:rPr>
              <a:t>Wheat Carbohydrates</a:t>
            </a:r>
          </a:p>
        </p:txBody>
      </p:sp>
      <p:sp>
        <p:nvSpPr>
          <p:cNvPr id="92163" name="Content Placeholder 2"/>
          <p:cNvSpPr>
            <a:spLocks noGrp="1"/>
          </p:cNvSpPr>
          <p:nvPr>
            <p:ph idx="1"/>
          </p:nvPr>
        </p:nvSpPr>
        <p:spPr>
          <a:xfrm>
            <a:off x="1981200" y="1219201"/>
            <a:ext cx="8229600" cy="4906963"/>
          </a:xfrm>
        </p:spPr>
        <p:txBody>
          <a:bodyPr/>
          <a:lstStyle/>
          <a:p>
            <a:r>
              <a:rPr lang="en-US" altLang="en-US" b="1" smtClean="0">
                <a:solidFill>
                  <a:srgbClr val="0000FF"/>
                </a:solidFill>
              </a:rPr>
              <a:t>Starch</a:t>
            </a:r>
          </a:p>
          <a:p>
            <a:r>
              <a:rPr lang="en-US" altLang="en-US" smtClean="0"/>
              <a:t>The main carbohydrate present is starch</a:t>
            </a:r>
          </a:p>
          <a:p>
            <a:r>
              <a:rPr lang="en-US" altLang="en-US" smtClean="0"/>
              <a:t>All the starch is present in endosperm</a:t>
            </a:r>
          </a:p>
          <a:p>
            <a:r>
              <a:rPr lang="en-US" altLang="en-US" smtClean="0">
                <a:solidFill>
                  <a:srgbClr val="0000FF"/>
                </a:solidFill>
              </a:rPr>
              <a:t>Starch is a polysacchride composed of amylose and amylopectin</a:t>
            </a:r>
          </a:p>
          <a:p>
            <a:r>
              <a:rPr lang="en-US" altLang="en-US" smtClean="0">
                <a:solidFill>
                  <a:srgbClr val="0000FF"/>
                </a:solidFill>
              </a:rPr>
              <a:t>Amylose</a:t>
            </a:r>
          </a:p>
          <a:p>
            <a:pPr algn="just"/>
            <a:r>
              <a:rPr lang="en-US" altLang="en-US" smtClean="0"/>
              <a:t>Glucose units are linked together in a straight chain making 1,4 glucosidic bonding</a:t>
            </a:r>
          </a:p>
        </p:txBody>
      </p:sp>
      <p:sp>
        <p:nvSpPr>
          <p:cNvPr id="921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634FE54F-931B-4653-BE79-65917E7A563A}" type="slidenum">
              <a:rPr lang="en-US" altLang="en-US" sz="1400"/>
              <a:pPr>
                <a:spcBef>
                  <a:spcPct val="0"/>
                </a:spcBef>
                <a:buClrTx/>
                <a:buFontTx/>
                <a:buNone/>
              </a:pPr>
              <a:t>25</a:t>
            </a:fld>
            <a:endParaRPr lang="en-US" altLang="en-US" sz="1400"/>
          </a:p>
        </p:txBody>
      </p:sp>
    </p:spTree>
    <p:extLst>
      <p:ext uri="{BB962C8B-B14F-4D97-AF65-F5344CB8AC3E}">
        <p14:creationId xmlns:p14="http://schemas.microsoft.com/office/powerpoint/2010/main" val="11712768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Content Placeholder 2"/>
          <p:cNvSpPr>
            <a:spLocks noGrp="1"/>
          </p:cNvSpPr>
          <p:nvPr>
            <p:ph idx="1"/>
          </p:nvPr>
        </p:nvSpPr>
        <p:spPr>
          <a:xfrm>
            <a:off x="1981200" y="1"/>
            <a:ext cx="8229600" cy="6721475"/>
          </a:xfrm>
        </p:spPr>
        <p:txBody>
          <a:bodyPr/>
          <a:lstStyle/>
          <a:p>
            <a:pPr algn="just"/>
            <a:r>
              <a:rPr lang="en-US" altLang="en-US" smtClean="0">
                <a:solidFill>
                  <a:srgbClr val="0000FF"/>
                </a:solidFill>
              </a:rPr>
              <a:t>In case of amylose about 70-350 glucose units are linked together in a straight chain</a:t>
            </a:r>
          </a:p>
          <a:p>
            <a:pPr algn="just"/>
            <a:endParaRPr lang="en-US" altLang="en-US" smtClean="0">
              <a:solidFill>
                <a:srgbClr val="0000FF"/>
              </a:solidFill>
            </a:endParaRPr>
          </a:p>
          <a:p>
            <a:pPr algn="just"/>
            <a:endParaRPr lang="en-US" altLang="en-US" smtClean="0"/>
          </a:p>
          <a:p>
            <a:endParaRPr lang="en-US" altLang="en-US" smtClean="0"/>
          </a:p>
        </p:txBody>
      </p:sp>
      <p:sp>
        <p:nvSpPr>
          <p:cNvPr id="9318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6E96AB21-404E-44BC-9A04-9D265E626BA6}" type="slidenum">
              <a:rPr lang="en-US" altLang="en-US" sz="1400"/>
              <a:pPr>
                <a:spcBef>
                  <a:spcPct val="0"/>
                </a:spcBef>
                <a:buClrTx/>
                <a:buFontTx/>
                <a:buNone/>
              </a:pPr>
              <a:t>26</a:t>
            </a:fld>
            <a:endParaRPr lang="en-US" altLang="en-US" sz="1400"/>
          </a:p>
        </p:txBody>
      </p:sp>
      <p:pic>
        <p:nvPicPr>
          <p:cNvPr id="9318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3429000"/>
            <a:ext cx="7848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189"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676400"/>
            <a:ext cx="7848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04140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altLang="en-US" b="1" smtClean="0">
                <a:solidFill>
                  <a:srgbClr val="0000FF"/>
                </a:solidFill>
              </a:rPr>
              <a:t>Amylopectin</a:t>
            </a:r>
          </a:p>
        </p:txBody>
      </p:sp>
      <p:sp>
        <p:nvSpPr>
          <p:cNvPr id="94211" name="Content Placeholder 2"/>
          <p:cNvSpPr>
            <a:spLocks noGrp="1"/>
          </p:cNvSpPr>
          <p:nvPr>
            <p:ph idx="1"/>
          </p:nvPr>
        </p:nvSpPr>
        <p:spPr/>
        <p:txBody>
          <a:bodyPr/>
          <a:lstStyle/>
          <a:p>
            <a:r>
              <a:rPr lang="en-US" altLang="en-US" smtClean="0"/>
              <a:t>Amylopectin has both 1,4 and 1,6 glucosodic bonding</a:t>
            </a:r>
          </a:p>
          <a:p>
            <a:r>
              <a:rPr lang="en-US" altLang="en-US" smtClean="0"/>
              <a:t>Its Highly branched structure</a:t>
            </a:r>
          </a:p>
          <a:p>
            <a:r>
              <a:rPr lang="en-US" altLang="en-US" smtClean="0"/>
              <a:t>Serval hundred glucose units are linked together</a:t>
            </a:r>
          </a:p>
          <a:p>
            <a:r>
              <a:rPr lang="en-US" altLang="en-US" smtClean="0"/>
              <a:t>In normal starch one part of amylose and 3 parts of amylopectin</a:t>
            </a:r>
          </a:p>
        </p:txBody>
      </p:sp>
      <p:sp>
        <p:nvSpPr>
          <p:cNvPr id="942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CE770B4B-CDF2-437A-B34A-CF9740AD1E79}" type="slidenum">
              <a:rPr lang="en-US" altLang="en-US" sz="1400"/>
              <a:pPr>
                <a:spcBef>
                  <a:spcPct val="0"/>
                </a:spcBef>
                <a:buClrTx/>
                <a:buFontTx/>
                <a:buNone/>
              </a:pPr>
              <a:t>27</a:t>
            </a:fld>
            <a:endParaRPr lang="en-US" altLang="en-US" sz="1400"/>
          </a:p>
        </p:txBody>
      </p:sp>
    </p:spTree>
    <p:extLst>
      <p:ext uri="{BB962C8B-B14F-4D97-AF65-F5344CB8AC3E}">
        <p14:creationId xmlns:p14="http://schemas.microsoft.com/office/powerpoint/2010/main" val="20979989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Content Placeholder 2"/>
          <p:cNvSpPr>
            <a:spLocks noGrp="1"/>
          </p:cNvSpPr>
          <p:nvPr>
            <p:ph idx="1"/>
          </p:nvPr>
        </p:nvSpPr>
        <p:spPr>
          <a:xfrm>
            <a:off x="1676400" y="76200"/>
            <a:ext cx="8839200" cy="6477000"/>
          </a:xfrm>
        </p:spPr>
        <p:txBody>
          <a:bodyPr/>
          <a:lstStyle/>
          <a:p>
            <a:r>
              <a:rPr lang="en-US" altLang="en-US" b="1" smtClean="0">
                <a:solidFill>
                  <a:srgbClr val="0000FF"/>
                </a:solidFill>
              </a:rPr>
              <a:t>Amylopectin Structure</a:t>
            </a:r>
          </a:p>
          <a:p>
            <a:endParaRPr lang="en-US" altLang="en-US" b="1" smtClean="0">
              <a:solidFill>
                <a:srgbClr val="0000FF"/>
              </a:solidFill>
            </a:endParaRPr>
          </a:p>
          <a:p>
            <a:endParaRPr lang="en-US" altLang="en-US" smtClean="0">
              <a:solidFill>
                <a:srgbClr val="0000FF"/>
              </a:solidFill>
            </a:endParaRPr>
          </a:p>
          <a:p>
            <a:endParaRPr lang="en-US" altLang="en-US" smtClean="0">
              <a:solidFill>
                <a:srgbClr val="0000FF"/>
              </a:solidFill>
            </a:endParaRPr>
          </a:p>
          <a:p>
            <a:endParaRPr lang="en-US" altLang="en-US" smtClean="0">
              <a:solidFill>
                <a:srgbClr val="0000FF"/>
              </a:solidFill>
            </a:endParaRPr>
          </a:p>
        </p:txBody>
      </p:sp>
      <p:sp>
        <p:nvSpPr>
          <p:cNvPr id="9523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A5D63106-40AD-4008-B2B8-1DBAF91F8A25}" type="slidenum">
              <a:rPr lang="en-US" altLang="en-US" sz="1400"/>
              <a:pPr>
                <a:spcBef>
                  <a:spcPct val="0"/>
                </a:spcBef>
                <a:buClrTx/>
                <a:buFontTx/>
                <a:buNone/>
              </a:pPr>
              <a:t>28</a:t>
            </a:fld>
            <a:endParaRPr lang="en-US" altLang="en-US" sz="1400"/>
          </a:p>
        </p:txBody>
      </p:sp>
      <p:pic>
        <p:nvPicPr>
          <p:cNvPr id="9523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4038601"/>
            <a:ext cx="8763000" cy="268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3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762001"/>
            <a:ext cx="87630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01940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Content Placeholder 2"/>
          <p:cNvSpPr>
            <a:spLocks noGrp="1"/>
          </p:cNvSpPr>
          <p:nvPr>
            <p:ph idx="1"/>
          </p:nvPr>
        </p:nvSpPr>
        <p:spPr>
          <a:xfrm>
            <a:off x="1752600" y="152400"/>
            <a:ext cx="8686800" cy="6705600"/>
          </a:xfrm>
        </p:spPr>
        <p:txBody>
          <a:bodyPr/>
          <a:lstStyle/>
          <a:p>
            <a:pPr algn="just"/>
            <a:r>
              <a:rPr lang="en-US" altLang="en-US" smtClean="0">
                <a:solidFill>
                  <a:srgbClr val="0000FF"/>
                </a:solidFill>
              </a:rPr>
              <a:t>Amylo Cereals</a:t>
            </a:r>
          </a:p>
          <a:p>
            <a:pPr algn="just"/>
            <a:r>
              <a:rPr lang="en-US" altLang="en-US" smtClean="0"/>
              <a:t>Amylo cereals have 25% amylose and 75% amylopectin</a:t>
            </a:r>
          </a:p>
          <a:p>
            <a:pPr algn="just"/>
            <a:r>
              <a:rPr lang="en-US" altLang="en-US" smtClean="0"/>
              <a:t>Examples are ordinary eatable cereals</a:t>
            </a:r>
          </a:p>
          <a:p>
            <a:pPr algn="just"/>
            <a:r>
              <a:rPr lang="en-US" altLang="en-US" smtClean="0">
                <a:solidFill>
                  <a:srgbClr val="0000FF"/>
                </a:solidFill>
              </a:rPr>
              <a:t>Waxy Cereals</a:t>
            </a:r>
          </a:p>
          <a:p>
            <a:pPr algn="just"/>
            <a:r>
              <a:rPr lang="en-US" altLang="en-US" smtClean="0"/>
              <a:t>Waxy cereals have 0% amylose and 100% amylopectin</a:t>
            </a:r>
          </a:p>
          <a:p>
            <a:pPr algn="just"/>
            <a:r>
              <a:rPr lang="en-US" altLang="en-US" smtClean="0"/>
              <a:t>Example is waxy corn</a:t>
            </a:r>
          </a:p>
          <a:p>
            <a:pPr algn="just"/>
            <a:r>
              <a:rPr lang="en-US" altLang="en-US" smtClean="0"/>
              <a:t>Waxy cereals are are not used as food  purpose rather have industrial uses</a:t>
            </a:r>
          </a:p>
          <a:p>
            <a:pPr algn="just"/>
            <a:r>
              <a:rPr lang="en-US" altLang="en-US" smtClean="0"/>
              <a:t>In paper and textile industry as adhesive material</a:t>
            </a:r>
          </a:p>
          <a:p>
            <a:endParaRPr lang="en-US" altLang="en-US" smtClean="0">
              <a:solidFill>
                <a:srgbClr val="0000FF"/>
              </a:solidFill>
            </a:endParaRPr>
          </a:p>
          <a:p>
            <a:endParaRPr lang="en-US" altLang="en-US" smtClean="0">
              <a:solidFill>
                <a:srgbClr val="0000FF"/>
              </a:solidFill>
            </a:endParaRPr>
          </a:p>
        </p:txBody>
      </p:sp>
      <p:sp>
        <p:nvSpPr>
          <p:cNvPr id="962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A3F02FAF-71A5-4BF1-9487-FA11FFFA0F8B}" type="slidenum">
              <a:rPr lang="en-US" altLang="en-US" sz="1400"/>
              <a:pPr>
                <a:spcBef>
                  <a:spcPct val="0"/>
                </a:spcBef>
                <a:buClrTx/>
                <a:buFontTx/>
                <a:buNone/>
              </a:pPr>
              <a:t>29</a:t>
            </a:fld>
            <a:endParaRPr lang="en-US" altLang="en-US" sz="1400"/>
          </a:p>
        </p:txBody>
      </p:sp>
    </p:spTree>
    <p:extLst>
      <p:ext uri="{BB962C8B-B14F-4D97-AF65-F5344CB8AC3E}">
        <p14:creationId xmlns:p14="http://schemas.microsoft.com/office/powerpoint/2010/main" val="3148791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EBA92A0A-5024-463C-BD3B-DE2315D0F614}" type="slidenum">
              <a:rPr lang="en-US" altLang="en-US" sz="1400">
                <a:solidFill>
                  <a:srgbClr val="000000"/>
                </a:solidFill>
              </a:rPr>
              <a:pPr>
                <a:spcBef>
                  <a:spcPct val="0"/>
                </a:spcBef>
                <a:buClrTx/>
                <a:buFontTx/>
                <a:buNone/>
              </a:pPr>
              <a:t>3</a:t>
            </a:fld>
            <a:endParaRPr lang="en-US" altLang="en-US" sz="1400">
              <a:solidFill>
                <a:srgbClr val="000000"/>
              </a:solidFill>
            </a:endParaRPr>
          </a:p>
        </p:txBody>
      </p:sp>
      <p:sp>
        <p:nvSpPr>
          <p:cNvPr id="69635" name="Rectangle 2"/>
          <p:cNvSpPr>
            <a:spLocks noGrp="1" noChangeArrowheads="1"/>
          </p:cNvSpPr>
          <p:nvPr>
            <p:ph type="title"/>
          </p:nvPr>
        </p:nvSpPr>
        <p:spPr/>
        <p:txBody>
          <a:bodyPr/>
          <a:lstStyle/>
          <a:p>
            <a:pPr algn="just"/>
            <a:r>
              <a:rPr lang="en-US" altLang="en-US" smtClean="0">
                <a:latin typeface="Times New Roman" panose="02020603050405020304" pitchFamily="18" charset="0"/>
              </a:rPr>
              <a:t>						Conti…</a:t>
            </a:r>
          </a:p>
        </p:txBody>
      </p:sp>
      <p:sp>
        <p:nvSpPr>
          <p:cNvPr id="69636" name="Rectangle 3"/>
          <p:cNvSpPr>
            <a:spLocks noGrp="1" noChangeArrowheads="1"/>
          </p:cNvSpPr>
          <p:nvPr>
            <p:ph type="body" idx="1"/>
          </p:nvPr>
        </p:nvSpPr>
        <p:spPr/>
        <p:txBody>
          <a:bodyPr/>
          <a:lstStyle/>
          <a:p>
            <a:pPr algn="just">
              <a:buFontTx/>
              <a:buNone/>
            </a:pPr>
            <a:r>
              <a:rPr lang="en-US" altLang="en-US" b="1" smtClean="0">
                <a:latin typeface="Times New Roman" panose="02020603050405020304" pitchFamily="18" charset="0"/>
              </a:rPr>
              <a:t>In the world about</a:t>
            </a:r>
            <a:r>
              <a:rPr lang="en-US" altLang="en-US" smtClean="0">
                <a:latin typeface="Times New Roman" panose="02020603050405020304" pitchFamily="18" charset="0"/>
              </a:rPr>
              <a:t> </a:t>
            </a:r>
          </a:p>
          <a:p>
            <a:pPr algn="just"/>
            <a:r>
              <a:rPr lang="en-US" altLang="en-US" smtClean="0">
                <a:latin typeface="Times New Roman" panose="02020603050405020304" pitchFamily="18" charset="0"/>
              </a:rPr>
              <a:t>65% of wheat grain is used directly as a human food, </a:t>
            </a:r>
          </a:p>
          <a:p>
            <a:pPr algn="just"/>
            <a:r>
              <a:rPr lang="en-US" altLang="en-US" smtClean="0">
                <a:latin typeface="Times New Roman" panose="02020603050405020304" pitchFamily="18" charset="0"/>
              </a:rPr>
              <a:t>21% as a feed for animals, </a:t>
            </a:r>
          </a:p>
          <a:p>
            <a:pPr algn="just"/>
            <a:r>
              <a:rPr lang="en-US" altLang="en-US" smtClean="0">
                <a:latin typeface="Times New Roman" panose="02020603050405020304" pitchFamily="18" charset="0"/>
              </a:rPr>
              <a:t>8% as a seed, </a:t>
            </a:r>
          </a:p>
          <a:p>
            <a:pPr algn="just"/>
            <a:r>
              <a:rPr lang="en-US" altLang="en-US" smtClean="0">
                <a:latin typeface="Times New Roman" panose="02020603050405020304" pitchFamily="18" charset="0"/>
              </a:rPr>
              <a:t>6% wheat grains goes for other industrial purposes.</a:t>
            </a:r>
          </a:p>
        </p:txBody>
      </p:sp>
    </p:spTree>
    <p:extLst>
      <p:ext uri="{BB962C8B-B14F-4D97-AF65-F5344CB8AC3E}">
        <p14:creationId xmlns:p14="http://schemas.microsoft.com/office/powerpoint/2010/main" val="26668690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1981200" y="274638"/>
            <a:ext cx="8229600" cy="868362"/>
          </a:xfrm>
        </p:spPr>
        <p:txBody>
          <a:bodyPr/>
          <a:lstStyle/>
          <a:p>
            <a:r>
              <a:rPr lang="en-US" altLang="en-US" smtClean="0">
                <a:solidFill>
                  <a:srgbClr val="0000FF"/>
                </a:solidFill>
              </a:rPr>
              <a:t>Properties of Starch</a:t>
            </a:r>
          </a:p>
        </p:txBody>
      </p:sp>
      <p:sp>
        <p:nvSpPr>
          <p:cNvPr id="97283" name="Content Placeholder 2"/>
          <p:cNvSpPr>
            <a:spLocks noGrp="1"/>
          </p:cNvSpPr>
          <p:nvPr>
            <p:ph idx="1"/>
          </p:nvPr>
        </p:nvSpPr>
        <p:spPr>
          <a:xfrm>
            <a:off x="1981200" y="1143001"/>
            <a:ext cx="8229600" cy="5578475"/>
          </a:xfrm>
        </p:spPr>
        <p:txBody>
          <a:bodyPr/>
          <a:lstStyle/>
          <a:p>
            <a:pPr algn="just"/>
            <a:r>
              <a:rPr lang="en-US" altLang="en-US" smtClean="0"/>
              <a:t> Starch is insoluble in cold water and soluble in hot water</a:t>
            </a:r>
          </a:p>
          <a:p>
            <a:pPr algn="just"/>
            <a:r>
              <a:rPr lang="en-US" altLang="en-US" smtClean="0"/>
              <a:t>Starch could be hydrolyzed into simpler molecules either by heating, with an acid or enzymes</a:t>
            </a:r>
          </a:p>
          <a:p>
            <a:pPr algn="just"/>
            <a:r>
              <a:rPr lang="en-US" altLang="en-US" smtClean="0"/>
              <a:t> Starch can be converted into maltose, which is utilized by yeast to produce alcohol</a:t>
            </a:r>
          </a:p>
          <a:p>
            <a:endParaRPr lang="en-US" altLang="en-US" smtClean="0"/>
          </a:p>
          <a:p>
            <a:endParaRPr lang="en-US" altLang="en-US" smtClean="0"/>
          </a:p>
        </p:txBody>
      </p:sp>
      <p:sp>
        <p:nvSpPr>
          <p:cNvPr id="972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AF15F3BC-56F3-4792-979B-AC02B89D8907}" type="slidenum">
              <a:rPr lang="en-US" altLang="en-US" sz="1400"/>
              <a:pPr>
                <a:spcBef>
                  <a:spcPct val="0"/>
                </a:spcBef>
                <a:buClrTx/>
                <a:buFontTx/>
                <a:buNone/>
              </a:pPr>
              <a:t>30</a:t>
            </a:fld>
            <a:endParaRPr lang="en-US" altLang="en-US" sz="1400"/>
          </a:p>
        </p:txBody>
      </p:sp>
      <p:pic>
        <p:nvPicPr>
          <p:cNvPr id="97285"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4953001"/>
            <a:ext cx="5943600" cy="176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45541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Content Placeholder 2"/>
          <p:cNvSpPr>
            <a:spLocks noGrp="1"/>
          </p:cNvSpPr>
          <p:nvPr>
            <p:ph idx="1"/>
          </p:nvPr>
        </p:nvSpPr>
        <p:spPr>
          <a:xfrm>
            <a:off x="1676400" y="152401"/>
            <a:ext cx="8763000" cy="6569075"/>
          </a:xfrm>
        </p:spPr>
        <p:txBody>
          <a:bodyPr/>
          <a:lstStyle/>
          <a:p>
            <a:r>
              <a:rPr lang="en-US" altLang="en-US" smtClean="0">
                <a:solidFill>
                  <a:srgbClr val="FF0000"/>
                </a:solidFill>
              </a:rPr>
              <a:t>Gelatinization of starch</a:t>
            </a:r>
          </a:p>
          <a:p>
            <a:r>
              <a:rPr lang="en-US" altLang="en-US" smtClean="0"/>
              <a:t>When starch is heated at 59 °C the starch get gelatinized</a:t>
            </a:r>
          </a:p>
          <a:p>
            <a:r>
              <a:rPr lang="en-US" altLang="en-US" smtClean="0"/>
              <a:t>Starch absorb water and swells five times its original size</a:t>
            </a:r>
          </a:p>
          <a:p>
            <a:r>
              <a:rPr lang="en-US" altLang="en-US" smtClean="0">
                <a:solidFill>
                  <a:srgbClr val="0000FF"/>
                </a:solidFill>
              </a:rPr>
              <a:t>This property of search is widely use in food industry</a:t>
            </a:r>
          </a:p>
          <a:p>
            <a:r>
              <a:rPr lang="en-US" altLang="en-US" smtClean="0"/>
              <a:t>Bread making </a:t>
            </a:r>
          </a:p>
          <a:p>
            <a:r>
              <a:rPr lang="en-US" altLang="en-US" smtClean="0"/>
              <a:t>Soups</a:t>
            </a:r>
          </a:p>
          <a:p>
            <a:r>
              <a:rPr lang="en-US" altLang="en-US" smtClean="0"/>
              <a:t>Jellies</a:t>
            </a:r>
          </a:p>
          <a:p>
            <a:r>
              <a:rPr lang="en-US" altLang="en-US" smtClean="0"/>
              <a:t>Custard</a:t>
            </a:r>
          </a:p>
        </p:txBody>
      </p:sp>
      <p:sp>
        <p:nvSpPr>
          <p:cNvPr id="983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23560D4A-83F3-49D4-B03C-C0B42611566E}" type="slidenum">
              <a:rPr lang="en-US" altLang="en-US" sz="1400"/>
              <a:pPr>
                <a:spcBef>
                  <a:spcPct val="0"/>
                </a:spcBef>
                <a:buClrTx/>
                <a:buFontTx/>
                <a:buNone/>
              </a:pPr>
              <a:t>31</a:t>
            </a:fld>
            <a:endParaRPr lang="en-US" altLang="en-US" sz="1400"/>
          </a:p>
        </p:txBody>
      </p:sp>
    </p:spTree>
    <p:extLst>
      <p:ext uri="{BB962C8B-B14F-4D97-AF65-F5344CB8AC3E}">
        <p14:creationId xmlns:p14="http://schemas.microsoft.com/office/powerpoint/2010/main" val="7907671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ltLang="en-US" smtClean="0">
                <a:solidFill>
                  <a:srgbClr val="FF0000"/>
                </a:solidFill>
              </a:rPr>
              <a:t>Wheat Enzymes</a:t>
            </a:r>
          </a:p>
        </p:txBody>
      </p:sp>
      <p:sp>
        <p:nvSpPr>
          <p:cNvPr id="99331" name="Content Placeholder 2"/>
          <p:cNvSpPr>
            <a:spLocks noGrp="1"/>
          </p:cNvSpPr>
          <p:nvPr>
            <p:ph idx="1"/>
          </p:nvPr>
        </p:nvSpPr>
        <p:spPr>
          <a:xfrm>
            <a:off x="1981200" y="1417639"/>
            <a:ext cx="8229600" cy="5303837"/>
          </a:xfrm>
        </p:spPr>
        <p:txBody>
          <a:bodyPr/>
          <a:lstStyle/>
          <a:p>
            <a:pPr algn="just"/>
            <a:r>
              <a:rPr lang="en-US" altLang="en-US" smtClean="0">
                <a:solidFill>
                  <a:srgbClr val="0000FF"/>
                </a:solidFill>
              </a:rPr>
              <a:t>Amylases</a:t>
            </a:r>
          </a:p>
          <a:p>
            <a:pPr algn="just"/>
            <a:r>
              <a:rPr lang="en-US" altLang="en-US" smtClean="0"/>
              <a:t>Amylases are hydrolases as they catalyse the hydrolysis of starch</a:t>
            </a:r>
          </a:p>
          <a:p>
            <a:pPr algn="just"/>
            <a:r>
              <a:rPr lang="en-US" altLang="en-US" smtClean="0">
                <a:solidFill>
                  <a:srgbClr val="0000FF"/>
                </a:solidFill>
              </a:rPr>
              <a:t>α- Amylases</a:t>
            </a:r>
          </a:p>
          <a:p>
            <a:pPr algn="just"/>
            <a:r>
              <a:rPr lang="en-US" altLang="en-US" smtClean="0"/>
              <a:t>They are endo hydrolase</a:t>
            </a:r>
          </a:p>
          <a:p>
            <a:pPr algn="just"/>
            <a:r>
              <a:rPr lang="en-US" altLang="en-US" smtClean="0"/>
              <a:t>Act randomly on starch chain internally without any regular pattern</a:t>
            </a:r>
          </a:p>
          <a:p>
            <a:pPr algn="just"/>
            <a:r>
              <a:rPr lang="en-US" altLang="en-US" smtClean="0"/>
              <a:t>Produce a mixture of dextrin, maltose and other oligosaccharides</a:t>
            </a:r>
          </a:p>
          <a:p>
            <a:endParaRPr lang="en-US" altLang="en-US" smtClean="0">
              <a:solidFill>
                <a:srgbClr val="0000FF"/>
              </a:solidFill>
            </a:endParaRPr>
          </a:p>
        </p:txBody>
      </p:sp>
      <p:sp>
        <p:nvSpPr>
          <p:cNvPr id="993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DC3652B2-3253-4A07-86C6-11A586B00E3F}" type="slidenum">
              <a:rPr lang="en-US" altLang="en-US" sz="1400"/>
              <a:pPr>
                <a:spcBef>
                  <a:spcPct val="0"/>
                </a:spcBef>
                <a:buClrTx/>
                <a:buFontTx/>
                <a:buNone/>
              </a:pPr>
              <a:t>32</a:t>
            </a:fld>
            <a:endParaRPr lang="en-US" altLang="en-US" sz="1400"/>
          </a:p>
        </p:txBody>
      </p:sp>
    </p:spTree>
    <p:extLst>
      <p:ext uri="{BB962C8B-B14F-4D97-AF65-F5344CB8AC3E}">
        <p14:creationId xmlns:p14="http://schemas.microsoft.com/office/powerpoint/2010/main" val="10618902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Content Placeholder 2"/>
          <p:cNvSpPr>
            <a:spLocks noGrp="1"/>
          </p:cNvSpPr>
          <p:nvPr>
            <p:ph idx="1"/>
          </p:nvPr>
        </p:nvSpPr>
        <p:spPr>
          <a:xfrm>
            <a:off x="1676400" y="76200"/>
            <a:ext cx="8991600" cy="6858000"/>
          </a:xfrm>
        </p:spPr>
        <p:txBody>
          <a:bodyPr/>
          <a:lstStyle/>
          <a:p>
            <a:pPr algn="just"/>
            <a:r>
              <a:rPr lang="en-US" altLang="en-US" smtClean="0">
                <a:solidFill>
                  <a:srgbClr val="0000FF"/>
                </a:solidFill>
              </a:rPr>
              <a:t>α- Amylases </a:t>
            </a:r>
            <a:r>
              <a:rPr lang="en-US" altLang="en-US" smtClean="0"/>
              <a:t>slowly react with damage starch and rapidly react with gelatinized starch</a:t>
            </a:r>
          </a:p>
          <a:p>
            <a:pPr algn="just"/>
            <a:r>
              <a:rPr lang="en-US" altLang="en-US" smtClean="0">
                <a:solidFill>
                  <a:srgbClr val="0000FF"/>
                </a:solidFill>
              </a:rPr>
              <a:t>Damage starch</a:t>
            </a:r>
          </a:p>
          <a:p>
            <a:pPr algn="just"/>
            <a:r>
              <a:rPr lang="en-US" altLang="en-US" smtClean="0"/>
              <a:t>It refers to the portion of kernel </a:t>
            </a:r>
            <a:r>
              <a:rPr lang="en-US" altLang="en-US" b="1" smtClean="0"/>
              <a:t>starch</a:t>
            </a:r>
            <a:r>
              <a:rPr lang="en-US" altLang="en-US" smtClean="0"/>
              <a:t> that has been physically broken or fragmented during wheat milling.</a:t>
            </a:r>
          </a:p>
          <a:p>
            <a:pPr algn="just"/>
            <a:r>
              <a:rPr lang="en-US" altLang="en-US" b="1" smtClean="0"/>
              <a:t>Damage starch</a:t>
            </a:r>
            <a:r>
              <a:rPr lang="en-US" altLang="en-US" smtClean="0"/>
              <a:t> is a valuable parameter for assessing the quality of flours used in breads, cookies and other baked products</a:t>
            </a:r>
          </a:p>
          <a:p>
            <a:pPr algn="just"/>
            <a:r>
              <a:rPr lang="en-US" altLang="en-US" smtClean="0"/>
              <a:t>Calcium act as activator of this enzyme</a:t>
            </a:r>
          </a:p>
          <a:p>
            <a:pPr algn="just"/>
            <a:r>
              <a:rPr lang="en-US" altLang="en-US" smtClean="0"/>
              <a:t>Phytic acid act as inhibitor of this enzyme due to reaction with calcium and make it unavailable</a:t>
            </a:r>
          </a:p>
          <a:p>
            <a:endParaRPr lang="en-US" altLang="en-US" smtClean="0"/>
          </a:p>
          <a:p>
            <a:endParaRPr lang="en-US" altLang="en-US" smtClean="0"/>
          </a:p>
        </p:txBody>
      </p:sp>
      <p:sp>
        <p:nvSpPr>
          <p:cNvPr id="1003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BCB3609D-B590-4FC9-8A1B-D67447EDAEF6}" type="slidenum">
              <a:rPr lang="en-US" altLang="en-US" sz="1400"/>
              <a:pPr>
                <a:spcBef>
                  <a:spcPct val="0"/>
                </a:spcBef>
                <a:buClrTx/>
                <a:buFontTx/>
                <a:buNone/>
              </a:pPr>
              <a:t>33</a:t>
            </a:fld>
            <a:endParaRPr lang="en-US" altLang="en-US" sz="1400"/>
          </a:p>
        </p:txBody>
      </p:sp>
    </p:spTree>
    <p:extLst>
      <p:ext uri="{BB962C8B-B14F-4D97-AF65-F5344CB8AC3E}">
        <p14:creationId xmlns:p14="http://schemas.microsoft.com/office/powerpoint/2010/main" val="15524760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l-GR" altLang="en-US" b="1" smtClean="0">
                <a:solidFill>
                  <a:srgbClr val="0000FF"/>
                </a:solidFill>
              </a:rPr>
              <a:t>β</a:t>
            </a:r>
            <a:r>
              <a:rPr lang="el-GR" altLang="en-US" smtClean="0">
                <a:solidFill>
                  <a:srgbClr val="0000FF"/>
                </a:solidFill>
              </a:rPr>
              <a:t>-</a:t>
            </a:r>
            <a:r>
              <a:rPr lang="en-US" altLang="en-US" b="1" smtClean="0">
                <a:solidFill>
                  <a:srgbClr val="0000FF"/>
                </a:solidFill>
              </a:rPr>
              <a:t>Amylase</a:t>
            </a:r>
            <a:endParaRPr lang="en-US" altLang="en-US" smtClean="0">
              <a:solidFill>
                <a:srgbClr val="0000FF"/>
              </a:solidFill>
            </a:endParaRPr>
          </a:p>
        </p:txBody>
      </p:sp>
      <p:sp>
        <p:nvSpPr>
          <p:cNvPr id="101379" name="Content Placeholder 2"/>
          <p:cNvSpPr>
            <a:spLocks noGrp="1"/>
          </p:cNvSpPr>
          <p:nvPr>
            <p:ph idx="1"/>
          </p:nvPr>
        </p:nvSpPr>
        <p:spPr/>
        <p:txBody>
          <a:bodyPr/>
          <a:lstStyle/>
          <a:p>
            <a:pPr algn="just"/>
            <a:r>
              <a:rPr lang="en-US" altLang="en-US" smtClean="0"/>
              <a:t>It is called exo hydrolases as it causes the breakdown of starch from side chains with a regular pattern</a:t>
            </a:r>
          </a:p>
          <a:p>
            <a:pPr algn="just"/>
            <a:r>
              <a:rPr lang="en-US" altLang="en-US" smtClean="0"/>
              <a:t>I acts on 1,4 glucosidic bonding of both amylose and amylopectin</a:t>
            </a:r>
          </a:p>
          <a:p>
            <a:pPr algn="just"/>
            <a:r>
              <a:rPr lang="en-US" altLang="en-US" smtClean="0"/>
              <a:t>This enzyme convert starch into maltose</a:t>
            </a:r>
          </a:p>
          <a:p>
            <a:pPr algn="just"/>
            <a:r>
              <a:rPr lang="en-US" altLang="en-US" smtClean="0"/>
              <a:t>For amylopectin its conversion is 60% due to the presence of 1,6 glucosidic bonding</a:t>
            </a:r>
          </a:p>
          <a:p>
            <a:endParaRPr lang="en-US" altLang="en-US" smtClean="0"/>
          </a:p>
          <a:p>
            <a:endParaRPr lang="en-US" altLang="en-US" smtClean="0"/>
          </a:p>
          <a:p>
            <a:endParaRPr lang="en-US" altLang="en-US" smtClean="0"/>
          </a:p>
        </p:txBody>
      </p:sp>
      <p:sp>
        <p:nvSpPr>
          <p:cNvPr id="1013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4674F261-9B85-4104-9FBA-187C155BBE97}" type="slidenum">
              <a:rPr lang="en-US" altLang="en-US" sz="1400"/>
              <a:pPr>
                <a:spcBef>
                  <a:spcPct val="0"/>
                </a:spcBef>
                <a:buClrTx/>
                <a:buFontTx/>
                <a:buNone/>
              </a:pPr>
              <a:t>34</a:t>
            </a:fld>
            <a:endParaRPr lang="en-US" altLang="en-US" sz="1400"/>
          </a:p>
        </p:txBody>
      </p:sp>
    </p:spTree>
    <p:extLst>
      <p:ext uri="{BB962C8B-B14F-4D97-AF65-F5344CB8AC3E}">
        <p14:creationId xmlns:p14="http://schemas.microsoft.com/office/powerpoint/2010/main" val="29707377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Content Placeholder 2"/>
          <p:cNvSpPr>
            <a:spLocks noGrp="1"/>
          </p:cNvSpPr>
          <p:nvPr>
            <p:ph idx="1"/>
          </p:nvPr>
        </p:nvSpPr>
        <p:spPr>
          <a:xfrm>
            <a:off x="1676400" y="0"/>
            <a:ext cx="8839200" cy="6858000"/>
          </a:xfrm>
        </p:spPr>
        <p:txBody>
          <a:bodyPr/>
          <a:lstStyle/>
          <a:p>
            <a:r>
              <a:rPr lang="en-US" altLang="en-US" smtClean="0"/>
              <a:t>Amount of maltose in a flour is an indication of </a:t>
            </a:r>
            <a:r>
              <a:rPr lang="el-GR" altLang="en-US" b="1" smtClean="0">
                <a:solidFill>
                  <a:srgbClr val="0000FF"/>
                </a:solidFill>
              </a:rPr>
              <a:t>β</a:t>
            </a:r>
            <a:r>
              <a:rPr lang="el-GR" altLang="en-US" smtClean="0">
                <a:solidFill>
                  <a:srgbClr val="0000FF"/>
                </a:solidFill>
              </a:rPr>
              <a:t>-</a:t>
            </a:r>
            <a:r>
              <a:rPr lang="en-US" altLang="en-US" b="1" smtClean="0">
                <a:solidFill>
                  <a:srgbClr val="0000FF"/>
                </a:solidFill>
              </a:rPr>
              <a:t>Amylase activity</a:t>
            </a:r>
          </a:p>
          <a:p>
            <a:r>
              <a:rPr lang="el-GR" altLang="en-US" b="1" smtClean="0">
                <a:solidFill>
                  <a:srgbClr val="0000FF"/>
                </a:solidFill>
              </a:rPr>
              <a:t>β</a:t>
            </a:r>
            <a:r>
              <a:rPr lang="el-GR" altLang="en-US" smtClean="0">
                <a:solidFill>
                  <a:srgbClr val="0000FF"/>
                </a:solidFill>
              </a:rPr>
              <a:t>-</a:t>
            </a:r>
            <a:r>
              <a:rPr lang="en-US" altLang="en-US" b="1" smtClean="0">
                <a:solidFill>
                  <a:srgbClr val="0000FF"/>
                </a:solidFill>
              </a:rPr>
              <a:t>Amylase </a:t>
            </a:r>
            <a:r>
              <a:rPr lang="en-US" altLang="en-US" b="1" smtClean="0"/>
              <a:t> </a:t>
            </a:r>
            <a:r>
              <a:rPr lang="en-US" altLang="en-US" smtClean="0"/>
              <a:t>is inactive prior to germination but becomes active after germination</a:t>
            </a:r>
          </a:p>
          <a:p>
            <a:pPr algn="just"/>
            <a:r>
              <a:rPr lang="en-US" altLang="en-US" smtClean="0"/>
              <a:t>In high quality wheat flour the content of both </a:t>
            </a:r>
            <a:r>
              <a:rPr lang="en-US" altLang="en-US" smtClean="0">
                <a:solidFill>
                  <a:srgbClr val="0000FF"/>
                </a:solidFill>
              </a:rPr>
              <a:t>α- Amylases and </a:t>
            </a:r>
            <a:r>
              <a:rPr lang="el-GR" altLang="en-US" b="1" smtClean="0">
                <a:solidFill>
                  <a:srgbClr val="0000FF"/>
                </a:solidFill>
              </a:rPr>
              <a:t>β</a:t>
            </a:r>
            <a:r>
              <a:rPr lang="el-GR" altLang="en-US" smtClean="0">
                <a:solidFill>
                  <a:srgbClr val="0000FF"/>
                </a:solidFill>
              </a:rPr>
              <a:t>-</a:t>
            </a:r>
            <a:r>
              <a:rPr lang="en-US" altLang="en-US" b="1" smtClean="0">
                <a:solidFill>
                  <a:srgbClr val="0000FF"/>
                </a:solidFill>
              </a:rPr>
              <a:t>Amylase </a:t>
            </a:r>
            <a:r>
              <a:rPr lang="en-US" altLang="en-US" smtClean="0"/>
              <a:t>is low  but if the rain comes before harvesting the inactive form of both these enzymes is converted into active form</a:t>
            </a:r>
          </a:p>
        </p:txBody>
      </p:sp>
      <p:sp>
        <p:nvSpPr>
          <p:cNvPr id="1024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977E51BD-EB70-4DFA-8B2A-06BC10DE94F4}" type="slidenum">
              <a:rPr lang="en-US" altLang="en-US" sz="1400"/>
              <a:pPr>
                <a:spcBef>
                  <a:spcPct val="0"/>
                </a:spcBef>
                <a:buClrTx/>
                <a:buFontTx/>
                <a:buNone/>
              </a:pPr>
              <a:t>35</a:t>
            </a:fld>
            <a:endParaRPr lang="en-US" altLang="en-US" sz="1400"/>
          </a:p>
        </p:txBody>
      </p:sp>
    </p:spTree>
    <p:extLst>
      <p:ext uri="{BB962C8B-B14F-4D97-AF65-F5344CB8AC3E}">
        <p14:creationId xmlns:p14="http://schemas.microsoft.com/office/powerpoint/2010/main" val="31266689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28601"/>
            <a:ext cx="8382000" cy="6492875"/>
          </a:xfrm>
        </p:spPr>
        <p:txBody>
          <a:bodyPr/>
          <a:lstStyle/>
          <a:p>
            <a:pPr marL="0" indent="0">
              <a:buNone/>
              <a:defRPr/>
            </a:pPr>
            <a:r>
              <a:rPr lang="en-US" b="1" u="sng" dirty="0" smtClean="0">
                <a:solidFill>
                  <a:srgbClr val="C00000"/>
                </a:solidFill>
              </a:rPr>
              <a:t>Limit Dextrin</a:t>
            </a:r>
          </a:p>
          <a:p>
            <a:pPr marL="0" indent="0" algn="just">
              <a:buNone/>
              <a:defRPr/>
            </a:pPr>
            <a:r>
              <a:rPr lang="en-US" dirty="0" smtClean="0"/>
              <a:t>Highly branched polysaccharide fragments remaining after exhaustive hydrolysis of amylopectin by</a:t>
            </a:r>
            <a:r>
              <a:rPr lang="en-US" b="1" dirty="0" smtClean="0">
                <a:solidFill>
                  <a:srgbClr val="C00000"/>
                </a:solidFill>
              </a:rPr>
              <a:t> </a:t>
            </a:r>
            <a:r>
              <a:rPr lang="el-GR" b="1" dirty="0" smtClean="0">
                <a:solidFill>
                  <a:srgbClr val="0000FF"/>
                </a:solidFill>
              </a:rPr>
              <a:t>β</a:t>
            </a:r>
            <a:r>
              <a:rPr lang="el-GR" dirty="0" smtClean="0">
                <a:solidFill>
                  <a:srgbClr val="0000FF"/>
                </a:solidFill>
              </a:rPr>
              <a:t>-</a:t>
            </a:r>
            <a:r>
              <a:rPr lang="en-US" b="1" dirty="0" smtClean="0">
                <a:solidFill>
                  <a:srgbClr val="0000FF"/>
                </a:solidFill>
              </a:rPr>
              <a:t>Amylase</a:t>
            </a:r>
            <a:r>
              <a:rPr lang="en-US" b="1" dirty="0" smtClean="0">
                <a:solidFill>
                  <a:srgbClr val="C00000"/>
                </a:solidFill>
              </a:rPr>
              <a:t> </a:t>
            </a:r>
          </a:p>
          <a:p>
            <a:pPr marL="0" indent="0">
              <a:buNone/>
              <a:defRPr/>
            </a:pPr>
            <a:endParaRPr lang="en-US" b="1" dirty="0" smtClean="0">
              <a:solidFill>
                <a:srgbClr val="C00000"/>
              </a:solidFill>
            </a:endParaRPr>
          </a:p>
          <a:p>
            <a:pPr marL="0" indent="0">
              <a:buNone/>
              <a:defRPr/>
            </a:pPr>
            <a:r>
              <a:rPr lang="en-US" b="1" u="sng" dirty="0" err="1" smtClean="0">
                <a:solidFill>
                  <a:srgbClr val="C00000"/>
                </a:solidFill>
              </a:rPr>
              <a:t>Pullulanase</a:t>
            </a:r>
            <a:r>
              <a:rPr lang="en-US" b="1" u="sng" dirty="0" smtClean="0">
                <a:solidFill>
                  <a:srgbClr val="C00000"/>
                </a:solidFill>
              </a:rPr>
              <a:t> or </a:t>
            </a:r>
            <a:r>
              <a:rPr lang="en-US" altLang="en-US" b="1" u="sng" dirty="0" smtClean="0">
                <a:solidFill>
                  <a:srgbClr val="C00000"/>
                </a:solidFill>
              </a:rPr>
              <a:t>1,4 and 1,6 glucosidase</a:t>
            </a:r>
          </a:p>
          <a:p>
            <a:pPr marL="0" indent="0">
              <a:buNone/>
              <a:defRPr/>
            </a:pPr>
            <a:r>
              <a:rPr lang="en-US" dirty="0" smtClean="0"/>
              <a:t>This enzyme is  capable of hydrolyzing </a:t>
            </a:r>
            <a:r>
              <a:rPr lang="en-US" altLang="en-US" dirty="0" smtClean="0"/>
              <a:t>1,4 and 1,6 </a:t>
            </a:r>
            <a:r>
              <a:rPr lang="en-US" altLang="en-US" dirty="0" err="1" smtClean="0"/>
              <a:t>glucosodic</a:t>
            </a:r>
            <a:r>
              <a:rPr lang="en-US" altLang="en-US" dirty="0" smtClean="0"/>
              <a:t> bonds</a:t>
            </a:r>
            <a:endParaRPr lang="en-US" dirty="0" smtClean="0"/>
          </a:p>
          <a:p>
            <a:pPr>
              <a:defRPr/>
            </a:pPr>
            <a:endParaRPr lang="en-US" dirty="0"/>
          </a:p>
        </p:txBody>
      </p:sp>
      <p:sp>
        <p:nvSpPr>
          <p:cNvPr id="10342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131C8FF9-8C50-460C-9351-A399B24E7EA4}" type="slidenum">
              <a:rPr lang="en-US" altLang="en-US" sz="1400"/>
              <a:pPr>
                <a:spcBef>
                  <a:spcPct val="0"/>
                </a:spcBef>
                <a:buClrTx/>
                <a:buFontTx/>
                <a:buNone/>
              </a:pPr>
              <a:t>36</a:t>
            </a:fld>
            <a:endParaRPr lang="en-US" altLang="en-US" sz="1400"/>
          </a:p>
        </p:txBody>
      </p:sp>
    </p:spTree>
    <p:extLst>
      <p:ext uri="{BB962C8B-B14F-4D97-AF65-F5344CB8AC3E}">
        <p14:creationId xmlns:p14="http://schemas.microsoft.com/office/powerpoint/2010/main" val="2895111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p:nvPr>
        </p:nvSpPr>
        <p:spPr>
          <a:xfrm>
            <a:off x="1981200" y="274638"/>
            <a:ext cx="8229600" cy="944562"/>
          </a:xfrm>
        </p:spPr>
        <p:txBody>
          <a:bodyPr/>
          <a:lstStyle/>
          <a:p>
            <a:r>
              <a:rPr lang="en-US" altLang="en-US" smtClean="0">
                <a:solidFill>
                  <a:srgbClr val="C00000"/>
                </a:solidFill>
              </a:rPr>
              <a:t>Protease Enzyme</a:t>
            </a:r>
          </a:p>
        </p:txBody>
      </p:sp>
      <p:sp>
        <p:nvSpPr>
          <p:cNvPr id="3" name="Content Placeholder 2"/>
          <p:cNvSpPr>
            <a:spLocks noGrp="1"/>
          </p:cNvSpPr>
          <p:nvPr>
            <p:ph idx="1"/>
          </p:nvPr>
        </p:nvSpPr>
        <p:spPr>
          <a:xfrm>
            <a:off x="1981200" y="1219201"/>
            <a:ext cx="8229600" cy="5502275"/>
          </a:xfrm>
        </p:spPr>
        <p:txBody>
          <a:bodyPr/>
          <a:lstStyle/>
          <a:p>
            <a:pPr>
              <a:defRPr/>
            </a:pPr>
            <a:r>
              <a:rPr lang="en-US" dirty="0" smtClean="0"/>
              <a:t>Protease breakdown the protein content</a:t>
            </a:r>
          </a:p>
          <a:p>
            <a:pPr>
              <a:defRPr/>
            </a:pPr>
            <a:r>
              <a:rPr lang="en-US" dirty="0" smtClean="0"/>
              <a:t>Protease  reduces the consistency of dough after mixing</a:t>
            </a:r>
          </a:p>
          <a:p>
            <a:pPr>
              <a:defRPr/>
            </a:pPr>
            <a:r>
              <a:rPr lang="en-US" dirty="0" smtClean="0"/>
              <a:t>Endosperm has low proteolytic activity whereas as the </a:t>
            </a:r>
            <a:r>
              <a:rPr lang="en-US" dirty="0" err="1" smtClean="0"/>
              <a:t>aleuron</a:t>
            </a:r>
            <a:r>
              <a:rPr lang="en-US" dirty="0" smtClean="0"/>
              <a:t>, pericarp and germ being the main source</a:t>
            </a:r>
          </a:p>
          <a:p>
            <a:pPr algn="just">
              <a:defRPr/>
            </a:pPr>
            <a:r>
              <a:rPr lang="en-US" dirty="0" smtClean="0">
                <a:solidFill>
                  <a:srgbClr val="0000FF"/>
                </a:solidFill>
              </a:rPr>
              <a:t>If flour is strong we can add proteases enzyme to</a:t>
            </a:r>
          </a:p>
          <a:p>
            <a:pPr marL="571500" indent="-571500">
              <a:buFont typeface="+mj-lt"/>
              <a:buAutoNum type="romanLcPeriod"/>
              <a:defRPr/>
            </a:pPr>
            <a:r>
              <a:rPr lang="en-US" dirty="0" smtClean="0"/>
              <a:t>Reduce mixing time</a:t>
            </a:r>
          </a:p>
          <a:p>
            <a:pPr marL="571500" indent="-571500">
              <a:buFont typeface="+mj-lt"/>
              <a:buAutoNum type="romanLcPeriod"/>
              <a:defRPr/>
            </a:pPr>
            <a:r>
              <a:rPr lang="en-US" dirty="0" smtClean="0"/>
              <a:t>Improve the extensibility</a:t>
            </a:r>
          </a:p>
          <a:p>
            <a:pPr>
              <a:defRPr/>
            </a:pPr>
            <a:r>
              <a:rPr lang="en-US" dirty="0" smtClean="0"/>
              <a:t> </a:t>
            </a:r>
            <a:endParaRPr lang="en-US" dirty="0"/>
          </a:p>
        </p:txBody>
      </p:sp>
      <p:sp>
        <p:nvSpPr>
          <p:cNvPr id="1044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103B73AC-3B21-41C2-8FBE-13DF063EC9FD}" type="slidenum">
              <a:rPr lang="en-US" altLang="en-US" sz="1400"/>
              <a:pPr>
                <a:spcBef>
                  <a:spcPct val="0"/>
                </a:spcBef>
                <a:buClrTx/>
                <a:buFontTx/>
                <a:buNone/>
              </a:pPr>
              <a:t>37</a:t>
            </a:fld>
            <a:endParaRPr lang="en-US" altLang="en-US" sz="1400"/>
          </a:p>
        </p:txBody>
      </p:sp>
    </p:spTree>
    <p:extLst>
      <p:ext uri="{BB962C8B-B14F-4D97-AF65-F5344CB8AC3E}">
        <p14:creationId xmlns:p14="http://schemas.microsoft.com/office/powerpoint/2010/main" val="14570717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E2414ABC-77E4-431E-B081-79F8A01D0024}" type="slidenum">
              <a:rPr lang="en-US" altLang="en-US" sz="1400"/>
              <a:pPr>
                <a:spcBef>
                  <a:spcPct val="0"/>
                </a:spcBef>
                <a:buClrTx/>
                <a:buFontTx/>
                <a:buNone/>
              </a:pPr>
              <a:t>38</a:t>
            </a:fld>
            <a:endParaRPr lang="en-US" altLang="en-US" sz="1400"/>
          </a:p>
        </p:txBody>
      </p:sp>
      <p:sp>
        <p:nvSpPr>
          <p:cNvPr id="105475" name="Rectangle 2"/>
          <p:cNvSpPr>
            <a:spLocks noGrp="1" noChangeArrowheads="1"/>
          </p:cNvSpPr>
          <p:nvPr>
            <p:ph type="body" idx="1"/>
          </p:nvPr>
        </p:nvSpPr>
        <p:spPr>
          <a:xfrm>
            <a:off x="1676400" y="1"/>
            <a:ext cx="8839200" cy="6721475"/>
          </a:xfrm>
        </p:spPr>
        <p:txBody>
          <a:bodyPr/>
          <a:lstStyle/>
          <a:p>
            <a:pPr algn="just" eaLnBrk="1" hangingPunct="1">
              <a:lnSpc>
                <a:spcPct val="90000"/>
              </a:lnSpc>
              <a:buFontTx/>
              <a:buNone/>
            </a:pPr>
            <a:r>
              <a:rPr lang="en-US" altLang="en-US" b="1" smtClean="0">
                <a:solidFill>
                  <a:srgbClr val="552EFA"/>
                </a:solidFill>
                <a:latin typeface="Times New Roman" panose="02020603050405020304" pitchFamily="18" charset="0"/>
              </a:rPr>
              <a:t>3-Ash</a:t>
            </a:r>
          </a:p>
          <a:p>
            <a:pPr algn="just" eaLnBrk="1" hangingPunct="1">
              <a:lnSpc>
                <a:spcPct val="90000"/>
              </a:lnSpc>
              <a:buClr>
                <a:srgbClr val="552EFA"/>
              </a:buClr>
              <a:buFontTx/>
              <a:buChar char="o"/>
            </a:pPr>
            <a:r>
              <a:rPr lang="en-US" altLang="en-US" smtClean="0">
                <a:latin typeface="Times New Roman" panose="02020603050405020304" pitchFamily="18" charset="0"/>
              </a:rPr>
              <a:t>1.0-2.5%</a:t>
            </a:r>
          </a:p>
          <a:p>
            <a:pPr algn="just" eaLnBrk="1" hangingPunct="1">
              <a:lnSpc>
                <a:spcPct val="90000"/>
              </a:lnSpc>
              <a:buClr>
                <a:srgbClr val="552EFA"/>
              </a:buClr>
              <a:buFontTx/>
              <a:buChar char="o"/>
            </a:pPr>
            <a:r>
              <a:rPr lang="en-US" altLang="en-US" smtClean="0">
                <a:latin typeface="Times New Roman" panose="02020603050405020304" pitchFamily="18" charset="0"/>
              </a:rPr>
              <a:t>Ash represents the inorganic compounds or minerals content of any food</a:t>
            </a:r>
          </a:p>
          <a:p>
            <a:pPr algn="just" eaLnBrk="1" hangingPunct="1">
              <a:lnSpc>
                <a:spcPct val="90000"/>
              </a:lnSpc>
              <a:buClr>
                <a:srgbClr val="552EFA"/>
              </a:buClr>
              <a:buFontTx/>
              <a:buChar char="o"/>
            </a:pPr>
            <a:r>
              <a:rPr lang="en-US" altLang="en-US" smtClean="0">
                <a:latin typeface="Times New Roman" panose="02020603050405020304" pitchFamily="18" charset="0"/>
              </a:rPr>
              <a:t>Ash content depends upon type of flour whole wheat flour has higher ash content compare with white flour</a:t>
            </a:r>
          </a:p>
          <a:p>
            <a:pPr algn="just" eaLnBrk="1" hangingPunct="1">
              <a:lnSpc>
                <a:spcPct val="90000"/>
              </a:lnSpc>
              <a:buClr>
                <a:srgbClr val="552EFA"/>
              </a:buClr>
              <a:buFontTx/>
              <a:buChar char="o"/>
            </a:pPr>
            <a:r>
              <a:rPr lang="en-US" altLang="en-US" smtClean="0">
                <a:latin typeface="Times New Roman" panose="02020603050405020304" pitchFamily="18" charset="0"/>
              </a:rPr>
              <a:t>Minerals are mostly attached with bran layer</a:t>
            </a:r>
          </a:p>
          <a:p>
            <a:pPr algn="just" eaLnBrk="1" hangingPunct="1">
              <a:lnSpc>
                <a:spcPct val="90000"/>
              </a:lnSpc>
              <a:buClr>
                <a:srgbClr val="552EFA"/>
              </a:buClr>
              <a:buFontTx/>
              <a:buChar char="o"/>
            </a:pPr>
            <a:r>
              <a:rPr lang="en-US" altLang="en-US" smtClean="0">
                <a:latin typeface="Times New Roman" panose="02020603050405020304" pitchFamily="18" charset="0"/>
              </a:rPr>
              <a:t>Iron</a:t>
            </a:r>
          </a:p>
          <a:p>
            <a:pPr algn="just" eaLnBrk="1" hangingPunct="1">
              <a:lnSpc>
                <a:spcPct val="90000"/>
              </a:lnSpc>
              <a:buClr>
                <a:srgbClr val="552EFA"/>
              </a:buClr>
              <a:buFontTx/>
              <a:buChar char="o"/>
            </a:pPr>
            <a:r>
              <a:rPr lang="en-US" altLang="en-US" smtClean="0">
                <a:latin typeface="Times New Roman" panose="02020603050405020304" pitchFamily="18" charset="0"/>
              </a:rPr>
              <a:t>Copper</a:t>
            </a:r>
          </a:p>
          <a:p>
            <a:pPr algn="just" eaLnBrk="1" hangingPunct="1">
              <a:lnSpc>
                <a:spcPct val="90000"/>
              </a:lnSpc>
              <a:buClr>
                <a:srgbClr val="552EFA"/>
              </a:buClr>
              <a:buFontTx/>
              <a:buChar char="o"/>
            </a:pPr>
            <a:r>
              <a:rPr lang="en-US" altLang="en-US" smtClean="0">
                <a:latin typeface="Times New Roman" panose="02020603050405020304" pitchFamily="18" charset="0"/>
              </a:rPr>
              <a:t>Zinc</a:t>
            </a:r>
          </a:p>
          <a:p>
            <a:pPr algn="just" eaLnBrk="1" hangingPunct="1">
              <a:lnSpc>
                <a:spcPct val="90000"/>
              </a:lnSpc>
              <a:buClr>
                <a:srgbClr val="552EFA"/>
              </a:buClr>
              <a:buFontTx/>
              <a:buChar char="o"/>
            </a:pPr>
            <a:r>
              <a:rPr lang="en-US" altLang="en-US" smtClean="0">
                <a:latin typeface="Times New Roman" panose="02020603050405020304" pitchFamily="18" charset="0"/>
              </a:rPr>
              <a:t>Phosphorous</a:t>
            </a:r>
          </a:p>
          <a:p>
            <a:pPr algn="just" eaLnBrk="1" hangingPunct="1">
              <a:lnSpc>
                <a:spcPct val="90000"/>
              </a:lnSpc>
              <a:buClr>
                <a:srgbClr val="552EFA"/>
              </a:buClr>
              <a:buFontTx/>
              <a:buChar char="o"/>
            </a:pPr>
            <a:r>
              <a:rPr lang="en-US" altLang="en-US" smtClean="0">
                <a:latin typeface="Times New Roman" panose="02020603050405020304" pitchFamily="18" charset="0"/>
              </a:rPr>
              <a:t>Magnesium</a:t>
            </a:r>
          </a:p>
        </p:txBody>
      </p:sp>
      <p:sp>
        <p:nvSpPr>
          <p:cNvPr id="105476" name="Slide Number Placeholder 2"/>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FD2F349F-7781-4258-93D6-EDFD38D4D83A}" type="slidenum">
              <a:rPr lang="en-US" altLang="en-US" sz="1400"/>
              <a:pPr algn="r" eaLnBrk="1" hangingPunct="1">
                <a:spcBef>
                  <a:spcPct val="0"/>
                </a:spcBef>
                <a:buClrTx/>
                <a:buFontTx/>
                <a:buNone/>
              </a:pPr>
              <a:t>38</a:t>
            </a:fld>
            <a:endParaRPr lang="en-US" altLang="en-US" sz="1400"/>
          </a:p>
        </p:txBody>
      </p:sp>
    </p:spTree>
    <p:extLst>
      <p:ext uri="{BB962C8B-B14F-4D97-AF65-F5344CB8AC3E}">
        <p14:creationId xmlns:p14="http://schemas.microsoft.com/office/powerpoint/2010/main" val="16337101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Content Placeholder 2"/>
          <p:cNvSpPr>
            <a:spLocks noGrp="1"/>
          </p:cNvSpPr>
          <p:nvPr>
            <p:ph idx="1"/>
          </p:nvPr>
        </p:nvSpPr>
        <p:spPr>
          <a:xfrm>
            <a:off x="1676400" y="304800"/>
            <a:ext cx="8839200" cy="6248400"/>
          </a:xfrm>
        </p:spPr>
        <p:txBody>
          <a:bodyPr/>
          <a:lstStyle/>
          <a:p>
            <a:pPr algn="just" eaLnBrk="1" hangingPunct="1">
              <a:lnSpc>
                <a:spcPct val="90000"/>
              </a:lnSpc>
              <a:buFontTx/>
              <a:buNone/>
            </a:pPr>
            <a:r>
              <a:rPr lang="en-US" altLang="en-US" b="1" smtClean="0">
                <a:solidFill>
                  <a:srgbClr val="552EFA"/>
                </a:solidFill>
                <a:latin typeface="Times New Roman" panose="02020603050405020304" pitchFamily="18" charset="0"/>
              </a:rPr>
              <a:t>4-Crude fiber</a:t>
            </a:r>
          </a:p>
          <a:p>
            <a:pPr algn="just" eaLnBrk="1" hangingPunct="1">
              <a:lnSpc>
                <a:spcPct val="90000"/>
              </a:lnSpc>
              <a:buClr>
                <a:srgbClr val="552EFA"/>
              </a:buClr>
              <a:buFontTx/>
              <a:buChar char="o"/>
            </a:pPr>
            <a:r>
              <a:rPr lang="en-US" altLang="en-US" smtClean="0">
                <a:latin typeface="Times New Roman" panose="02020603050405020304" pitchFamily="18" charset="0"/>
              </a:rPr>
              <a:t>1-3.5%</a:t>
            </a:r>
          </a:p>
          <a:p>
            <a:pPr algn="just" eaLnBrk="1" hangingPunct="1">
              <a:lnSpc>
                <a:spcPct val="90000"/>
              </a:lnSpc>
              <a:buClr>
                <a:srgbClr val="552EFA"/>
              </a:buClr>
              <a:buFontTx/>
              <a:buChar char="o"/>
            </a:pPr>
            <a:r>
              <a:rPr lang="en-US" altLang="en-US" smtClean="0">
                <a:latin typeface="Times New Roman" panose="02020603050405020304" pitchFamily="18" charset="0"/>
              </a:rPr>
              <a:t>Influenced by</a:t>
            </a:r>
          </a:p>
          <a:p>
            <a:pPr algn="just" eaLnBrk="1" hangingPunct="1">
              <a:lnSpc>
                <a:spcPct val="90000"/>
              </a:lnSpc>
              <a:buFontTx/>
              <a:buNone/>
            </a:pPr>
            <a:r>
              <a:rPr lang="en-US" altLang="en-US" smtClean="0">
                <a:latin typeface="Times New Roman" panose="02020603050405020304" pitchFamily="18" charset="0"/>
              </a:rPr>
              <a:t>	- Grain size</a:t>
            </a:r>
          </a:p>
          <a:p>
            <a:pPr algn="just" eaLnBrk="1" hangingPunct="1">
              <a:lnSpc>
                <a:spcPct val="90000"/>
              </a:lnSpc>
              <a:buFontTx/>
              <a:buNone/>
            </a:pPr>
            <a:r>
              <a:rPr lang="en-US" altLang="en-US" smtClean="0">
                <a:latin typeface="Times New Roman" panose="02020603050405020304" pitchFamily="18" charset="0"/>
              </a:rPr>
              <a:t>	- Grain shape</a:t>
            </a:r>
          </a:p>
          <a:p>
            <a:pPr algn="just" eaLnBrk="1" hangingPunct="1">
              <a:lnSpc>
                <a:spcPct val="90000"/>
              </a:lnSpc>
              <a:buFontTx/>
              <a:buNone/>
            </a:pPr>
            <a:r>
              <a:rPr lang="en-US" altLang="en-US" b="1" smtClean="0">
                <a:solidFill>
                  <a:srgbClr val="552EFA"/>
                </a:solidFill>
                <a:latin typeface="Times New Roman" panose="02020603050405020304" pitchFamily="18" charset="0"/>
              </a:rPr>
              <a:t>5-Vitamins</a:t>
            </a:r>
          </a:p>
          <a:p>
            <a:pPr algn="just" eaLnBrk="1" hangingPunct="1">
              <a:lnSpc>
                <a:spcPct val="90000"/>
              </a:lnSpc>
            </a:pPr>
            <a:r>
              <a:rPr lang="en-US" altLang="en-US" b="1" smtClean="0">
                <a:latin typeface="Times New Roman" panose="02020603050405020304" pitchFamily="18" charset="0"/>
              </a:rPr>
              <a:t>	</a:t>
            </a:r>
            <a:r>
              <a:rPr lang="en-US" altLang="en-US" smtClean="0">
                <a:latin typeface="Times New Roman" panose="02020603050405020304" pitchFamily="18" charset="0"/>
              </a:rPr>
              <a:t>Whole wheat flour is a good source of Thiamine, Niacin and Riboflavin. Other B complex vitamins are present in small amount</a:t>
            </a:r>
          </a:p>
          <a:p>
            <a:pPr algn="just" eaLnBrk="1" hangingPunct="1">
              <a:lnSpc>
                <a:spcPct val="90000"/>
              </a:lnSpc>
            </a:pPr>
            <a:r>
              <a:rPr lang="en-US" altLang="en-US" smtClean="0">
                <a:latin typeface="Times New Roman" panose="02020603050405020304" pitchFamily="18" charset="0"/>
              </a:rPr>
              <a:t>Wheat germ is a rich source of vitamin E</a:t>
            </a:r>
          </a:p>
          <a:p>
            <a:pPr algn="just" eaLnBrk="1" hangingPunct="1">
              <a:lnSpc>
                <a:spcPct val="90000"/>
              </a:lnSpc>
            </a:pPr>
            <a:r>
              <a:rPr lang="en-US" altLang="en-US" smtClean="0">
                <a:solidFill>
                  <a:srgbClr val="C00000"/>
                </a:solidFill>
                <a:latin typeface="Times New Roman" panose="02020603050405020304" pitchFamily="18" charset="0"/>
              </a:rPr>
              <a:t>Vitamin A, D and C is lacking in wheat</a:t>
            </a:r>
          </a:p>
          <a:p>
            <a:pPr algn="just" eaLnBrk="1" hangingPunct="1">
              <a:lnSpc>
                <a:spcPct val="90000"/>
              </a:lnSpc>
            </a:pPr>
            <a:endParaRPr lang="en-US" altLang="en-US" smtClean="0">
              <a:latin typeface="Times New Roman" panose="02020603050405020304" pitchFamily="18" charset="0"/>
            </a:endParaRPr>
          </a:p>
          <a:p>
            <a:pPr algn="just" eaLnBrk="1" hangingPunct="1">
              <a:lnSpc>
                <a:spcPct val="90000"/>
              </a:lnSpc>
              <a:buFontTx/>
              <a:buNone/>
            </a:pPr>
            <a:endParaRPr lang="en-US" altLang="en-US" smtClean="0">
              <a:latin typeface="Times New Roman" panose="02020603050405020304" pitchFamily="18" charset="0"/>
            </a:endParaRPr>
          </a:p>
          <a:p>
            <a:pPr algn="just" eaLnBrk="1" hangingPunct="1">
              <a:lnSpc>
                <a:spcPct val="90000"/>
              </a:lnSpc>
              <a:buFontTx/>
              <a:buNone/>
            </a:pPr>
            <a:endParaRPr lang="en-US" altLang="en-US" smtClean="0">
              <a:latin typeface="Times New Roman" panose="02020603050405020304" pitchFamily="18" charset="0"/>
            </a:endParaRPr>
          </a:p>
          <a:p>
            <a:endParaRPr lang="en-US" altLang="en-US" smtClean="0"/>
          </a:p>
        </p:txBody>
      </p:sp>
      <p:sp>
        <p:nvSpPr>
          <p:cNvPr id="1064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E06FB176-1227-40B2-917B-C0ABD4336910}" type="slidenum">
              <a:rPr lang="en-US" altLang="en-US" sz="1400"/>
              <a:pPr>
                <a:spcBef>
                  <a:spcPct val="0"/>
                </a:spcBef>
                <a:buClrTx/>
                <a:buFontTx/>
                <a:buNone/>
              </a:pPr>
              <a:t>39</a:t>
            </a:fld>
            <a:endParaRPr lang="en-US" altLang="en-US" sz="1400"/>
          </a:p>
        </p:txBody>
      </p:sp>
    </p:spTree>
    <p:extLst>
      <p:ext uri="{BB962C8B-B14F-4D97-AF65-F5344CB8AC3E}">
        <p14:creationId xmlns:p14="http://schemas.microsoft.com/office/powerpoint/2010/main" val="2893123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0D19CD08-C3ED-468C-876D-BADCDF4C4468}" type="slidenum">
              <a:rPr lang="en-US" altLang="en-US" sz="1400">
                <a:solidFill>
                  <a:srgbClr val="000000"/>
                </a:solidFill>
              </a:rPr>
              <a:pPr>
                <a:spcBef>
                  <a:spcPct val="0"/>
                </a:spcBef>
                <a:buClrTx/>
                <a:buFontTx/>
                <a:buNone/>
              </a:pPr>
              <a:t>4</a:t>
            </a:fld>
            <a:endParaRPr lang="en-US" altLang="en-US" sz="1400">
              <a:solidFill>
                <a:srgbClr val="000000"/>
              </a:solidFill>
            </a:endParaRPr>
          </a:p>
        </p:txBody>
      </p:sp>
      <p:sp>
        <p:nvSpPr>
          <p:cNvPr id="70659" name="Rectangle 2"/>
          <p:cNvSpPr>
            <a:spLocks noGrp="1" noChangeArrowheads="1"/>
          </p:cNvSpPr>
          <p:nvPr>
            <p:ph type="title"/>
          </p:nvPr>
        </p:nvSpPr>
        <p:spPr/>
        <p:txBody>
          <a:bodyPr/>
          <a:lstStyle/>
          <a:p>
            <a:pPr algn="just"/>
            <a:r>
              <a:rPr lang="en-US" altLang="en-US" smtClean="0">
                <a:latin typeface="Times New Roman" panose="02020603050405020304" pitchFamily="18" charset="0"/>
              </a:rPr>
              <a:t>						Conti…</a:t>
            </a:r>
          </a:p>
        </p:txBody>
      </p:sp>
      <p:sp>
        <p:nvSpPr>
          <p:cNvPr id="70660" name="Rectangle 3"/>
          <p:cNvSpPr>
            <a:spLocks noGrp="1" noChangeArrowheads="1"/>
          </p:cNvSpPr>
          <p:nvPr>
            <p:ph type="body" idx="1"/>
          </p:nvPr>
        </p:nvSpPr>
        <p:spPr/>
        <p:txBody>
          <a:bodyPr/>
          <a:lstStyle/>
          <a:p>
            <a:pPr algn="just">
              <a:lnSpc>
                <a:spcPct val="90000"/>
              </a:lnSpc>
            </a:pPr>
            <a:r>
              <a:rPr lang="en-US" altLang="en-US" b="1">
                <a:latin typeface="Times New Roman" panose="02020603050405020304" pitchFamily="18" charset="0"/>
              </a:rPr>
              <a:t>In Pakistan about 70% of the total wheat produced is consumed for the production of unleavened flat bread locally known as "chapatti" and its culinary variations like "tandoori roti", "naans", "prathas" and "poories". </a:t>
            </a:r>
          </a:p>
          <a:p>
            <a:pPr algn="just">
              <a:lnSpc>
                <a:spcPct val="90000"/>
              </a:lnSpc>
            </a:pPr>
            <a:endParaRPr lang="en-US" altLang="en-US" b="1">
              <a:latin typeface="Times New Roman" panose="02020603050405020304" pitchFamily="18" charset="0"/>
            </a:endParaRPr>
          </a:p>
          <a:p>
            <a:pPr algn="just">
              <a:lnSpc>
                <a:spcPct val="90000"/>
              </a:lnSpc>
            </a:pPr>
            <a:r>
              <a:rPr lang="en-US" altLang="en-US" b="1">
                <a:latin typeface="Times New Roman" panose="02020603050405020304" pitchFamily="18" charset="0"/>
              </a:rPr>
              <a:t>30% of the rest wheat is used for production of other bakery products such as breads, cookies, cakes and pastries etc </a:t>
            </a:r>
          </a:p>
        </p:txBody>
      </p:sp>
    </p:spTree>
    <p:extLst>
      <p:ext uri="{BB962C8B-B14F-4D97-AF65-F5344CB8AC3E}">
        <p14:creationId xmlns:p14="http://schemas.microsoft.com/office/powerpoint/2010/main" val="29253661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AE502CBE-BFC6-408B-8544-B2FB1BC2EB59}" type="slidenum">
              <a:rPr lang="en-US" altLang="en-US" sz="1400"/>
              <a:pPr>
                <a:spcBef>
                  <a:spcPct val="0"/>
                </a:spcBef>
                <a:buClrTx/>
                <a:buFontTx/>
                <a:buNone/>
              </a:pPr>
              <a:t>40</a:t>
            </a:fld>
            <a:endParaRPr lang="en-US" altLang="en-US" sz="1400"/>
          </a:p>
        </p:txBody>
      </p:sp>
      <p:sp>
        <p:nvSpPr>
          <p:cNvPr id="106499" name="Rectangle 2"/>
          <p:cNvSpPr>
            <a:spLocks noGrp="1" noChangeArrowheads="1"/>
          </p:cNvSpPr>
          <p:nvPr>
            <p:ph type="body" idx="1"/>
          </p:nvPr>
        </p:nvSpPr>
        <p:spPr>
          <a:xfrm>
            <a:off x="1981200" y="914401"/>
            <a:ext cx="8229600" cy="5211763"/>
          </a:xfrm>
        </p:spPr>
        <p:txBody>
          <a:bodyPr/>
          <a:lstStyle/>
          <a:p>
            <a:pPr algn="just" eaLnBrk="1" hangingPunct="1">
              <a:buFontTx/>
              <a:buNone/>
              <a:defRPr/>
            </a:pPr>
            <a:r>
              <a:rPr lang="en-US" altLang="en-US" b="1" dirty="0" smtClean="0">
                <a:solidFill>
                  <a:srgbClr val="552EFA"/>
                </a:solidFill>
                <a:latin typeface="Times New Roman" panose="02020603050405020304" pitchFamily="18" charset="0"/>
              </a:rPr>
              <a:t>5- Fat</a:t>
            </a:r>
          </a:p>
          <a:p>
            <a:pPr algn="just" eaLnBrk="1" hangingPunct="1">
              <a:buClr>
                <a:srgbClr val="552EFA"/>
              </a:buClr>
              <a:buFontTx/>
              <a:buChar char="o"/>
              <a:defRPr/>
            </a:pPr>
            <a:r>
              <a:rPr lang="en-US" altLang="en-US" dirty="0" smtClean="0">
                <a:latin typeface="Times New Roman" panose="02020603050405020304" pitchFamily="18" charset="0"/>
              </a:rPr>
              <a:t>1-3%</a:t>
            </a:r>
          </a:p>
          <a:p>
            <a:pPr algn="just" eaLnBrk="1" hangingPunct="1">
              <a:buClr>
                <a:srgbClr val="552EFA"/>
              </a:buClr>
              <a:buFontTx/>
              <a:buChar char="o"/>
              <a:defRPr/>
            </a:pPr>
            <a:r>
              <a:rPr lang="en-US" altLang="en-US" dirty="0" smtClean="0">
                <a:latin typeface="Times New Roman" panose="02020603050405020304" pitchFamily="18" charset="0"/>
              </a:rPr>
              <a:t>Sometimes &lt;2%</a:t>
            </a:r>
          </a:p>
          <a:p>
            <a:pPr marL="0" indent="0" algn="just">
              <a:buClr>
                <a:srgbClr val="000000"/>
              </a:buClr>
              <a:buNone/>
              <a:defRPr/>
            </a:pPr>
            <a:endParaRPr lang="en-US" altLang="en-US" dirty="0" smtClean="0">
              <a:latin typeface="Times New Roman" panose="02020603050405020304" pitchFamily="18" charset="0"/>
            </a:endParaRPr>
          </a:p>
          <a:p>
            <a:pPr algn="just" eaLnBrk="1" hangingPunct="1">
              <a:buClr>
                <a:srgbClr val="000000"/>
              </a:buClr>
              <a:buFont typeface="Wingdings" panose="05000000000000000000" pitchFamily="2" charset="2"/>
              <a:buChar char="ü"/>
              <a:defRPr/>
            </a:pPr>
            <a:r>
              <a:rPr lang="en-US" altLang="en-US" dirty="0" smtClean="0">
                <a:latin typeface="Times New Roman" panose="02020603050405020304" pitchFamily="18" charset="0"/>
              </a:rPr>
              <a:t>Lipids are mainly concentrated in germ portion</a:t>
            </a:r>
          </a:p>
          <a:p>
            <a:pPr algn="just" eaLnBrk="1" hangingPunct="1">
              <a:buClr>
                <a:srgbClr val="000000"/>
              </a:buClr>
              <a:buFont typeface="Wingdings" panose="05000000000000000000" pitchFamily="2" charset="2"/>
              <a:buChar char="ü"/>
              <a:defRPr/>
            </a:pPr>
            <a:endParaRPr lang="en-US" altLang="en-US" dirty="0" smtClean="0">
              <a:latin typeface="Times New Roman" panose="02020603050405020304" pitchFamily="18" charset="0"/>
            </a:endParaRPr>
          </a:p>
          <a:p>
            <a:pPr algn="just" eaLnBrk="1" hangingPunct="1">
              <a:buClr>
                <a:srgbClr val="000000"/>
              </a:buClr>
              <a:buFont typeface="Wingdings" panose="05000000000000000000" pitchFamily="2" charset="2"/>
              <a:buChar char="ü"/>
              <a:defRPr/>
            </a:pPr>
            <a:r>
              <a:rPr lang="en-US" altLang="en-US" dirty="0" smtClean="0">
                <a:latin typeface="Times New Roman" panose="02020603050405020304" pitchFamily="18" charset="0"/>
              </a:rPr>
              <a:t>Wheat germ oil is a good source of vitamin E and polyunsaturated fatty acids</a:t>
            </a:r>
          </a:p>
        </p:txBody>
      </p:sp>
      <p:sp>
        <p:nvSpPr>
          <p:cNvPr id="107524" name="Slide Number Placeholder 2"/>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2C852C60-D6E8-4543-8EA8-56FFBE2269CB}" type="slidenum">
              <a:rPr lang="en-US" altLang="en-US" sz="1400"/>
              <a:pPr algn="r" eaLnBrk="1" hangingPunct="1">
                <a:spcBef>
                  <a:spcPct val="0"/>
                </a:spcBef>
                <a:buClrTx/>
                <a:buFontTx/>
                <a:buNone/>
              </a:pPr>
              <a:t>40</a:t>
            </a:fld>
            <a:endParaRPr lang="en-US" altLang="en-US" sz="1400"/>
          </a:p>
        </p:txBody>
      </p:sp>
    </p:spTree>
    <p:extLst>
      <p:ext uri="{BB962C8B-B14F-4D97-AF65-F5344CB8AC3E}">
        <p14:creationId xmlns:p14="http://schemas.microsoft.com/office/powerpoint/2010/main" val="2592628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3B03CF13-AF12-49EB-9CD1-BF5D7A39311B}" type="slidenum">
              <a:rPr lang="en-US" altLang="en-US" sz="1400"/>
              <a:pPr>
                <a:spcBef>
                  <a:spcPct val="0"/>
                </a:spcBef>
                <a:buClrTx/>
                <a:buFontTx/>
                <a:buNone/>
              </a:pPr>
              <a:t>5</a:t>
            </a:fld>
            <a:endParaRPr lang="en-US" altLang="en-US" sz="1400"/>
          </a:p>
        </p:txBody>
      </p:sp>
      <p:sp>
        <p:nvSpPr>
          <p:cNvPr id="71683" name="Slide Number Placeholder 2"/>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7F77DF33-C400-4627-9A00-7354AB45D5CB}" type="slidenum">
              <a:rPr lang="en-US" altLang="en-US" sz="1400"/>
              <a:pPr algn="r" eaLnBrk="1" hangingPunct="1">
                <a:spcBef>
                  <a:spcPct val="0"/>
                </a:spcBef>
                <a:buClrTx/>
                <a:buFontTx/>
                <a:buNone/>
              </a:pPr>
              <a:t>5</a:t>
            </a:fld>
            <a:endParaRPr lang="en-US" altLang="en-US" sz="1400"/>
          </a:p>
        </p:txBody>
      </p:sp>
      <p:pic>
        <p:nvPicPr>
          <p:cNvPr id="7168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24428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F6346015-A75F-4B0F-912F-8B828EA3EEC4}" type="slidenum">
              <a:rPr lang="en-US" altLang="en-US" sz="1400"/>
              <a:pPr>
                <a:spcBef>
                  <a:spcPct val="0"/>
                </a:spcBef>
                <a:buClrTx/>
                <a:buFontTx/>
                <a:buNone/>
              </a:pPr>
              <a:t>6</a:t>
            </a:fld>
            <a:endParaRPr lang="en-US" altLang="en-US" sz="1400"/>
          </a:p>
        </p:txBody>
      </p:sp>
      <p:sp>
        <p:nvSpPr>
          <p:cNvPr id="72707" name="Rectangle 2"/>
          <p:cNvSpPr>
            <a:spLocks noGrp="1" noChangeArrowheads="1"/>
          </p:cNvSpPr>
          <p:nvPr>
            <p:ph type="body" idx="1"/>
          </p:nvPr>
        </p:nvSpPr>
        <p:spPr>
          <a:xfrm>
            <a:off x="1524000" y="685801"/>
            <a:ext cx="8686800" cy="6035675"/>
          </a:xfrm>
        </p:spPr>
        <p:txBody>
          <a:bodyPr/>
          <a:lstStyle/>
          <a:p>
            <a:pPr marL="279400" indent="-101600" algn="just">
              <a:buNone/>
            </a:pPr>
            <a:r>
              <a:rPr lang="en-US" altLang="en-US" sz="3600" b="1">
                <a:solidFill>
                  <a:srgbClr val="552EFA"/>
                </a:solidFill>
                <a:latin typeface="Times New Roman" panose="02020603050405020304" pitchFamily="18" charset="0"/>
              </a:rPr>
              <a:t>PARTS OF A WHEAT GRAIN</a:t>
            </a:r>
            <a:r>
              <a:rPr lang="en-US" altLang="en-US" sz="3600" b="1">
                <a:latin typeface="Times New Roman" panose="02020603050405020304" pitchFamily="18" charset="0"/>
              </a:rPr>
              <a:t>	</a:t>
            </a:r>
          </a:p>
          <a:p>
            <a:pPr marL="279400" indent="-101600" algn="just">
              <a:buNone/>
            </a:pPr>
            <a:r>
              <a:rPr lang="en-US" altLang="en-US" smtClean="0">
                <a:latin typeface="Times New Roman" panose="02020603050405020304" pitchFamily="18" charset="0"/>
              </a:rPr>
              <a:t>   </a:t>
            </a:r>
            <a:r>
              <a:rPr lang="en-US" altLang="en-US" b="1" smtClean="0">
                <a:latin typeface="Times New Roman" panose="02020603050405020304" pitchFamily="18" charset="0"/>
              </a:rPr>
              <a:t>1- </a:t>
            </a:r>
            <a:r>
              <a:rPr lang="en-US" altLang="en-US" b="1" smtClean="0">
                <a:solidFill>
                  <a:srgbClr val="552EFA"/>
                </a:solidFill>
                <a:latin typeface="Times New Roman" panose="02020603050405020304" pitchFamily="18" charset="0"/>
              </a:rPr>
              <a:t>Bran</a:t>
            </a:r>
          </a:p>
          <a:p>
            <a:pPr marL="279400" indent="-101600" algn="just">
              <a:buClr>
                <a:srgbClr val="552EFA"/>
              </a:buClr>
              <a:buFontTx/>
              <a:buChar char="o"/>
            </a:pPr>
            <a:r>
              <a:rPr lang="en-US" altLang="en-US" smtClean="0">
                <a:latin typeface="Times New Roman" panose="02020603050405020304" pitchFamily="18" charset="0"/>
              </a:rPr>
              <a:t>  14.5% of whole grain</a:t>
            </a:r>
          </a:p>
          <a:p>
            <a:pPr marL="279400" indent="-101600" algn="just">
              <a:buClr>
                <a:srgbClr val="552EFA"/>
              </a:buClr>
              <a:buFontTx/>
              <a:buChar char="o"/>
            </a:pPr>
            <a:r>
              <a:rPr lang="en-US" altLang="en-US" smtClean="0">
                <a:latin typeface="Times New Roman" panose="02020603050405020304" pitchFamily="18" charset="0"/>
              </a:rPr>
              <a:t>   It contain five layers</a:t>
            </a:r>
          </a:p>
          <a:p>
            <a:pPr marL="279400" indent="-101600" algn="just">
              <a:buNone/>
            </a:pPr>
            <a:r>
              <a:rPr lang="en-US" altLang="en-US" smtClean="0">
                <a:latin typeface="Times New Roman" panose="02020603050405020304" pitchFamily="18" charset="0"/>
              </a:rPr>
              <a:t>      Epidermis</a:t>
            </a:r>
          </a:p>
          <a:p>
            <a:pPr marL="279400" indent="-101600" algn="just">
              <a:buNone/>
            </a:pPr>
            <a:r>
              <a:rPr lang="en-US" altLang="en-US" smtClean="0">
                <a:latin typeface="Times New Roman" panose="02020603050405020304" pitchFamily="18" charset="0"/>
              </a:rPr>
              <a:t>      Epicarp           Pericarp</a:t>
            </a:r>
          </a:p>
          <a:p>
            <a:pPr marL="279400" indent="-101600" algn="just">
              <a:buNone/>
            </a:pPr>
            <a:r>
              <a:rPr lang="en-US" altLang="en-US" smtClean="0">
                <a:latin typeface="Times New Roman" panose="02020603050405020304" pitchFamily="18" charset="0"/>
              </a:rPr>
              <a:t>      Endocarp</a:t>
            </a:r>
          </a:p>
          <a:p>
            <a:pPr marL="279400" indent="-101600" algn="just">
              <a:buNone/>
            </a:pPr>
            <a:r>
              <a:rPr lang="en-US" altLang="en-US" smtClean="0">
                <a:latin typeface="Times New Roman" panose="02020603050405020304" pitchFamily="18" charset="0"/>
              </a:rPr>
              <a:t>      Episperm or testa</a:t>
            </a:r>
          </a:p>
          <a:p>
            <a:pPr marL="279400" indent="-101600" algn="just">
              <a:buNone/>
            </a:pPr>
            <a:r>
              <a:rPr lang="en-US" altLang="en-US" smtClean="0">
                <a:latin typeface="Times New Roman" panose="02020603050405020304" pitchFamily="18" charset="0"/>
              </a:rPr>
              <a:t>     Aleurone cells</a:t>
            </a:r>
          </a:p>
          <a:p>
            <a:pPr marL="279400" indent="-101600" algn="just">
              <a:buNone/>
            </a:pPr>
            <a:endParaRPr lang="en-US" altLang="en-US" smtClean="0">
              <a:latin typeface="Times New Roman" panose="02020603050405020304" pitchFamily="18" charset="0"/>
            </a:endParaRPr>
          </a:p>
        </p:txBody>
      </p:sp>
      <p:sp>
        <p:nvSpPr>
          <p:cNvPr id="72708" name="AutoShape 7"/>
          <p:cNvSpPr>
            <a:spLocks/>
          </p:cNvSpPr>
          <p:nvPr/>
        </p:nvSpPr>
        <p:spPr bwMode="auto">
          <a:xfrm>
            <a:off x="4572000" y="3937873"/>
            <a:ext cx="381000" cy="430054"/>
          </a:xfrm>
          <a:prstGeom prst="rightBrace">
            <a:avLst>
              <a:gd name="adj1" fmla="val 3833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eaLnBrk="1" hangingPunct="1">
              <a:spcBef>
                <a:spcPct val="0"/>
              </a:spcBef>
              <a:buClrTx/>
              <a:buFontTx/>
              <a:buNone/>
            </a:pPr>
            <a:endParaRPr lang="en-US" altLang="en-US" sz="1800">
              <a:latin typeface="Comic Sans MS" panose="030F0702030302020204" pitchFamily="66" charset="0"/>
            </a:endParaRPr>
          </a:p>
        </p:txBody>
      </p:sp>
      <p:sp>
        <p:nvSpPr>
          <p:cNvPr id="72709" name="Slide Number Placeholder 7"/>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6E5D5186-18BB-44CB-A936-50E72CD3D86C}" type="slidenum">
              <a:rPr lang="en-US" altLang="en-US" sz="1400"/>
              <a:pPr algn="r" eaLnBrk="1" hangingPunct="1">
                <a:spcBef>
                  <a:spcPct val="0"/>
                </a:spcBef>
                <a:buClrTx/>
                <a:buFontTx/>
                <a:buNone/>
              </a:pPr>
              <a:t>6</a:t>
            </a:fld>
            <a:endParaRPr lang="en-US" altLang="en-US" sz="1400"/>
          </a:p>
        </p:txBody>
      </p:sp>
      <p:sp>
        <p:nvSpPr>
          <p:cNvPr id="72710" name="Picture 3"/>
          <p:cNvSpPr>
            <a:spLocks noChangeAspect="1"/>
          </p:cNvSpPr>
          <p:nvPr/>
        </p:nvSpPr>
        <p:spPr bwMode="auto">
          <a:xfrm>
            <a:off x="6172200" y="1371600"/>
            <a:ext cx="403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endParaRPr lang="en-US" altLang="en-US" sz="1800">
              <a:latin typeface="Times New Roman" panose="02020603050405020304" pitchFamily="18" charset="0"/>
            </a:endParaRPr>
          </a:p>
        </p:txBody>
      </p:sp>
    </p:spTree>
    <p:extLst>
      <p:ext uri="{BB962C8B-B14F-4D97-AF65-F5344CB8AC3E}">
        <p14:creationId xmlns:p14="http://schemas.microsoft.com/office/powerpoint/2010/main" val="2072937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3438DD79-AE6D-4A7B-B52F-764D0BD2CE0E}" type="slidenum">
              <a:rPr lang="en-US" altLang="en-US" sz="1400"/>
              <a:pPr>
                <a:spcBef>
                  <a:spcPct val="0"/>
                </a:spcBef>
                <a:buClrTx/>
                <a:buFontTx/>
                <a:buNone/>
              </a:pPr>
              <a:t>7</a:t>
            </a:fld>
            <a:endParaRPr lang="en-US" altLang="en-US" sz="1400"/>
          </a:p>
        </p:txBody>
      </p:sp>
      <p:sp>
        <p:nvSpPr>
          <p:cNvPr id="73731" name="Rectangle 2"/>
          <p:cNvSpPr>
            <a:spLocks noGrp="1" noChangeArrowheads="1"/>
          </p:cNvSpPr>
          <p:nvPr>
            <p:ph type="body" idx="1"/>
          </p:nvPr>
        </p:nvSpPr>
        <p:spPr>
          <a:xfrm>
            <a:off x="1981200" y="609600"/>
            <a:ext cx="8229600" cy="5715000"/>
          </a:xfrm>
        </p:spPr>
        <p:txBody>
          <a:bodyPr/>
          <a:lstStyle/>
          <a:p>
            <a:pPr marL="457200" indent="-457200" algn="just">
              <a:buNone/>
            </a:pPr>
            <a:r>
              <a:rPr lang="en-US" altLang="en-US" b="1" smtClean="0">
                <a:latin typeface="Times New Roman" panose="02020603050405020304" pitchFamily="18" charset="0"/>
              </a:rPr>
              <a:t>    </a:t>
            </a:r>
            <a:r>
              <a:rPr lang="en-US" altLang="en-US" u="sng" smtClean="0">
                <a:solidFill>
                  <a:srgbClr val="552EFA"/>
                </a:solidFill>
                <a:latin typeface="Times New Roman" panose="02020603050405020304" pitchFamily="18" charset="0"/>
              </a:rPr>
              <a:t>Pericarp</a:t>
            </a:r>
          </a:p>
          <a:p>
            <a:pPr marL="457200" indent="-457200" algn="just">
              <a:buClr>
                <a:srgbClr val="552EFA"/>
              </a:buClr>
              <a:buFontTx/>
              <a:buChar char="o"/>
            </a:pPr>
            <a:r>
              <a:rPr lang="en-US" altLang="en-US" smtClean="0">
                <a:latin typeface="Times New Roman" panose="02020603050405020304" pitchFamily="18" charset="0"/>
              </a:rPr>
              <a:t>Immature pericarp helps in the transport of nutrients to other parts of grain</a:t>
            </a:r>
          </a:p>
          <a:p>
            <a:pPr marL="457200" indent="-457200" algn="just">
              <a:buClr>
                <a:srgbClr val="552EFA"/>
              </a:buClr>
              <a:buFontTx/>
              <a:buChar char="o"/>
            </a:pPr>
            <a:r>
              <a:rPr lang="en-US" altLang="en-US" smtClean="0">
                <a:latin typeface="Times New Roman" panose="02020603050405020304" pitchFamily="18" charset="0"/>
              </a:rPr>
              <a:t> Mature pericarp gives protection to endosperm</a:t>
            </a:r>
          </a:p>
          <a:p>
            <a:pPr marL="457200" indent="-457200" algn="just">
              <a:buClr>
                <a:srgbClr val="552EFA"/>
              </a:buClr>
              <a:buFontTx/>
              <a:buChar char="o"/>
            </a:pPr>
            <a:r>
              <a:rPr lang="en-US" altLang="en-US" smtClean="0">
                <a:latin typeface="Times New Roman" panose="02020603050405020304" pitchFamily="18" charset="0"/>
              </a:rPr>
              <a:t>High in fiber</a:t>
            </a:r>
          </a:p>
          <a:p>
            <a:pPr marL="457200" indent="-457200" algn="just">
              <a:buClr>
                <a:srgbClr val="552EFA"/>
              </a:buClr>
              <a:buFontTx/>
              <a:buChar char="o"/>
            </a:pPr>
            <a:r>
              <a:rPr lang="en-US" altLang="en-US" smtClean="0">
                <a:latin typeface="Times New Roman" panose="02020603050405020304" pitchFamily="18" charset="0"/>
              </a:rPr>
              <a:t>Low in proteins</a:t>
            </a:r>
          </a:p>
          <a:p>
            <a:pPr marL="457200" indent="-457200" algn="just">
              <a:buClr>
                <a:srgbClr val="552EFA"/>
              </a:buClr>
              <a:buFontTx/>
              <a:buChar char="o"/>
            </a:pPr>
            <a:r>
              <a:rPr lang="en-US" altLang="en-US" smtClean="0">
                <a:latin typeface="Times New Roman" panose="02020603050405020304" pitchFamily="18" charset="0"/>
              </a:rPr>
              <a:t>Low in lipids except rice grain pericarp</a:t>
            </a:r>
          </a:p>
          <a:p>
            <a:pPr marL="457200" indent="-457200" algn="just">
              <a:buClr>
                <a:srgbClr val="552EFA"/>
              </a:buClr>
              <a:buFontTx/>
              <a:buChar char="o"/>
            </a:pPr>
            <a:r>
              <a:rPr lang="en-US" altLang="en-US" smtClean="0">
                <a:latin typeface="Times New Roman" panose="02020603050405020304" pitchFamily="18" charset="0"/>
              </a:rPr>
              <a:t>Devoid of starch except sorghum </a:t>
            </a:r>
          </a:p>
        </p:txBody>
      </p:sp>
      <p:sp>
        <p:nvSpPr>
          <p:cNvPr id="73732" name="Slide Number Placeholder 2"/>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7E6BBA2D-C11A-4077-8266-CE56003F91BE}" type="slidenum">
              <a:rPr lang="en-US" altLang="en-US" sz="1400"/>
              <a:pPr algn="r" eaLnBrk="1" hangingPunct="1">
                <a:spcBef>
                  <a:spcPct val="0"/>
                </a:spcBef>
                <a:buClrTx/>
                <a:buFontTx/>
                <a:buNone/>
              </a:pPr>
              <a:t>7</a:t>
            </a:fld>
            <a:endParaRPr lang="en-US" altLang="en-US" sz="1400"/>
          </a:p>
        </p:txBody>
      </p:sp>
    </p:spTree>
    <p:extLst>
      <p:ext uri="{BB962C8B-B14F-4D97-AF65-F5344CB8AC3E}">
        <p14:creationId xmlns:p14="http://schemas.microsoft.com/office/powerpoint/2010/main" val="390083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6C00A34B-C9EF-45F4-AAC4-B3A8E22F6AFD}" type="slidenum">
              <a:rPr lang="en-US" altLang="en-US" sz="1400"/>
              <a:pPr>
                <a:spcBef>
                  <a:spcPct val="0"/>
                </a:spcBef>
                <a:buClrTx/>
                <a:buFontTx/>
                <a:buNone/>
              </a:pPr>
              <a:t>8</a:t>
            </a:fld>
            <a:endParaRPr lang="en-US" altLang="en-US" sz="1400"/>
          </a:p>
        </p:txBody>
      </p:sp>
      <p:sp>
        <p:nvSpPr>
          <p:cNvPr id="74755" name="Rectangle 2"/>
          <p:cNvSpPr>
            <a:spLocks noGrp="1" noChangeArrowheads="1"/>
          </p:cNvSpPr>
          <p:nvPr>
            <p:ph type="body" idx="1"/>
          </p:nvPr>
        </p:nvSpPr>
        <p:spPr>
          <a:xfrm>
            <a:off x="1981200" y="685800"/>
            <a:ext cx="8229600" cy="5715000"/>
          </a:xfrm>
        </p:spPr>
        <p:txBody>
          <a:bodyPr/>
          <a:lstStyle/>
          <a:p>
            <a:pPr algn="just" eaLnBrk="1" hangingPunct="1">
              <a:buFontTx/>
              <a:buNone/>
            </a:pPr>
            <a:r>
              <a:rPr lang="en-US" altLang="en-US" b="1">
                <a:latin typeface="Times New Roman" panose="02020603050405020304" pitchFamily="18" charset="0"/>
              </a:rPr>
              <a:t>   </a:t>
            </a:r>
            <a:r>
              <a:rPr lang="en-US" altLang="en-US" u="sng">
                <a:solidFill>
                  <a:srgbClr val="552EFA"/>
                </a:solidFill>
                <a:latin typeface="Times New Roman" panose="02020603050405020304" pitchFamily="18" charset="0"/>
              </a:rPr>
              <a:t>Episperm or testa</a:t>
            </a:r>
          </a:p>
          <a:p>
            <a:pPr algn="just" eaLnBrk="1" hangingPunct="1">
              <a:buClr>
                <a:srgbClr val="552EFA"/>
              </a:buClr>
              <a:buFontTx/>
              <a:buChar char="o"/>
            </a:pPr>
            <a:r>
              <a:rPr lang="en-US" altLang="en-US">
                <a:latin typeface="Times New Roman" panose="02020603050405020304" pitchFamily="18" charset="0"/>
              </a:rPr>
              <a:t>Contain colouring matter that distinguishes the berry as being of red or white</a:t>
            </a:r>
          </a:p>
          <a:p>
            <a:pPr algn="just" eaLnBrk="1" hangingPunct="1">
              <a:buFontTx/>
              <a:buNone/>
            </a:pPr>
            <a:r>
              <a:rPr lang="en-US" altLang="en-US" b="1">
                <a:latin typeface="Times New Roman" panose="02020603050405020304" pitchFamily="18" charset="0"/>
              </a:rPr>
              <a:t>   </a:t>
            </a:r>
            <a:r>
              <a:rPr lang="en-US" altLang="en-US" u="sng">
                <a:solidFill>
                  <a:srgbClr val="552EFA"/>
                </a:solidFill>
                <a:latin typeface="Times New Roman" panose="02020603050405020304" pitchFamily="18" charset="0"/>
              </a:rPr>
              <a:t>Aleurone layer</a:t>
            </a:r>
          </a:p>
          <a:p>
            <a:pPr algn="just" eaLnBrk="1" hangingPunct="1">
              <a:buClr>
                <a:srgbClr val="552EFA"/>
              </a:buClr>
              <a:buFontTx/>
              <a:buChar char="o"/>
            </a:pPr>
            <a:r>
              <a:rPr lang="en-US" altLang="en-US">
                <a:latin typeface="Times New Roman" panose="02020603050405020304" pitchFamily="18" charset="0"/>
              </a:rPr>
              <a:t>Help in synthesis and transport of nutrients</a:t>
            </a:r>
          </a:p>
          <a:p>
            <a:pPr algn="just" eaLnBrk="1" hangingPunct="1">
              <a:buClr>
                <a:srgbClr val="552EFA"/>
              </a:buClr>
              <a:buFontTx/>
              <a:buChar char="o"/>
            </a:pPr>
            <a:r>
              <a:rPr lang="en-US" altLang="en-US">
                <a:latin typeface="Times New Roman" panose="02020603050405020304" pitchFamily="18" charset="0"/>
              </a:rPr>
              <a:t>Devoid of starch</a:t>
            </a:r>
          </a:p>
          <a:p>
            <a:pPr algn="just" eaLnBrk="1" hangingPunct="1">
              <a:buClr>
                <a:srgbClr val="552EFA"/>
              </a:buClr>
              <a:buFontTx/>
              <a:buChar char="o"/>
            </a:pPr>
            <a:r>
              <a:rPr lang="en-US" altLang="en-US">
                <a:latin typeface="Times New Roman" panose="02020603050405020304" pitchFamily="18" charset="0"/>
              </a:rPr>
              <a:t>High in protein</a:t>
            </a:r>
          </a:p>
          <a:p>
            <a:pPr algn="just" eaLnBrk="1" hangingPunct="1">
              <a:buClr>
                <a:srgbClr val="552EFA"/>
              </a:buClr>
              <a:buFontTx/>
              <a:buChar char="o"/>
            </a:pPr>
            <a:r>
              <a:rPr lang="en-US" altLang="en-US">
                <a:latin typeface="Times New Roman" panose="02020603050405020304" pitchFamily="18" charset="0"/>
              </a:rPr>
              <a:t>High content of vitamin B</a:t>
            </a:r>
          </a:p>
          <a:p>
            <a:pPr algn="just" eaLnBrk="1" hangingPunct="1">
              <a:buClr>
                <a:srgbClr val="552EFA"/>
              </a:buClr>
              <a:buFontTx/>
              <a:buChar char="o"/>
            </a:pPr>
            <a:r>
              <a:rPr lang="en-US" altLang="en-US">
                <a:latin typeface="Times New Roman" panose="02020603050405020304" pitchFamily="18" charset="0"/>
              </a:rPr>
              <a:t>Low in fiber</a:t>
            </a:r>
          </a:p>
        </p:txBody>
      </p:sp>
      <p:sp>
        <p:nvSpPr>
          <p:cNvPr id="74756" name="Slide Number Placeholder 2"/>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lgn="r" eaLnBrk="1" hangingPunct="1">
              <a:spcBef>
                <a:spcPct val="0"/>
              </a:spcBef>
              <a:buClrTx/>
              <a:buFontTx/>
              <a:buNone/>
            </a:pPr>
            <a:fld id="{0B631944-10C8-4123-89B8-A72AA109DFE8}" type="slidenum">
              <a:rPr lang="en-US" altLang="en-US" sz="1400"/>
              <a:pPr algn="r" eaLnBrk="1" hangingPunct="1">
                <a:spcBef>
                  <a:spcPct val="0"/>
                </a:spcBef>
                <a:buClrTx/>
                <a:buFontTx/>
                <a:buNone/>
              </a:pPr>
              <a:t>8</a:t>
            </a:fld>
            <a:endParaRPr lang="en-US" altLang="en-US" sz="1400"/>
          </a:p>
        </p:txBody>
      </p:sp>
    </p:spTree>
    <p:extLst>
      <p:ext uri="{BB962C8B-B14F-4D97-AF65-F5344CB8AC3E}">
        <p14:creationId xmlns:p14="http://schemas.microsoft.com/office/powerpoint/2010/main" val="3539489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smtClean="0">
                <a:solidFill>
                  <a:srgbClr val="0000FF"/>
                </a:solidFill>
              </a:rPr>
              <a:t>Caryopsis</a:t>
            </a:r>
          </a:p>
        </p:txBody>
      </p:sp>
      <p:sp>
        <p:nvSpPr>
          <p:cNvPr id="75779" name="Content Placeholder 2"/>
          <p:cNvSpPr>
            <a:spLocks noGrp="1"/>
          </p:cNvSpPr>
          <p:nvPr>
            <p:ph idx="1"/>
          </p:nvPr>
        </p:nvSpPr>
        <p:spPr/>
        <p:txBody>
          <a:bodyPr/>
          <a:lstStyle/>
          <a:p>
            <a:pPr marL="0" indent="0">
              <a:buNone/>
            </a:pPr>
            <a:r>
              <a:rPr lang="en-US" altLang="en-US" smtClean="0"/>
              <a:t>Caryopsis is the technical name of grain or kernel</a:t>
            </a:r>
          </a:p>
          <a:p>
            <a:pPr marL="0" indent="0">
              <a:buNone/>
            </a:pPr>
            <a:endParaRPr lang="en-US" altLang="en-US" smtClean="0"/>
          </a:p>
          <a:p>
            <a:pPr marL="0" indent="0">
              <a:buNone/>
            </a:pPr>
            <a:r>
              <a:rPr lang="en-US" altLang="en-US" smtClean="0"/>
              <a:t>Two types of caryopsis</a:t>
            </a:r>
          </a:p>
          <a:p>
            <a:pPr marL="0" indent="0">
              <a:buNone/>
            </a:pPr>
            <a:endParaRPr lang="en-US" altLang="en-US" smtClean="0"/>
          </a:p>
          <a:p>
            <a:pPr marL="0" indent="0">
              <a:buNone/>
            </a:pPr>
            <a:r>
              <a:rPr lang="en-US" altLang="en-US" smtClean="0">
                <a:solidFill>
                  <a:srgbClr val="0000FF"/>
                </a:solidFill>
              </a:rPr>
              <a:t>1.	Covered caryopsis</a:t>
            </a:r>
          </a:p>
          <a:p>
            <a:pPr marL="0" indent="0">
              <a:buNone/>
            </a:pPr>
            <a:r>
              <a:rPr lang="en-US" altLang="en-US" smtClean="0"/>
              <a:t>Hull or husk remained attached even after harvesting examples are rice, barley</a:t>
            </a:r>
          </a:p>
          <a:p>
            <a:pPr marL="0" indent="0">
              <a:buNone/>
            </a:pPr>
            <a:endParaRPr lang="en-US" altLang="en-US" smtClean="0"/>
          </a:p>
          <a:p>
            <a:pPr marL="0" indent="0">
              <a:buNone/>
            </a:pPr>
            <a:endParaRPr lang="en-US" altLang="en-US" smtClean="0"/>
          </a:p>
        </p:txBody>
      </p:sp>
      <p:sp>
        <p:nvSpPr>
          <p:cNvPr id="757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CC"/>
              </a:buClr>
              <a:buChar char="•"/>
              <a:defRPr sz="3200">
                <a:solidFill>
                  <a:schemeClr val="tx1"/>
                </a:solidFill>
                <a:latin typeface="Palatino Linotype" panose="02040502050505030304" pitchFamily="18" charset="0"/>
              </a:defRPr>
            </a:lvl1pPr>
            <a:lvl2pPr marL="742950" indent="-285750">
              <a:spcBef>
                <a:spcPct val="20000"/>
              </a:spcBef>
              <a:buClr>
                <a:srgbClr val="FFFFCC"/>
              </a:buClr>
              <a:buChar char="–"/>
              <a:defRPr sz="2800">
                <a:solidFill>
                  <a:schemeClr val="tx1"/>
                </a:solidFill>
                <a:latin typeface="Palatino Linotype" panose="02040502050505030304" pitchFamily="18" charset="0"/>
              </a:defRPr>
            </a:lvl2pPr>
            <a:lvl3pPr marL="1143000" indent="-228600">
              <a:spcBef>
                <a:spcPct val="20000"/>
              </a:spcBef>
              <a:buClr>
                <a:srgbClr val="FFFFCC"/>
              </a:buClr>
              <a:buChar char="•"/>
              <a:defRPr sz="2400">
                <a:solidFill>
                  <a:schemeClr val="tx1"/>
                </a:solidFill>
                <a:latin typeface="Palatino Linotype" panose="02040502050505030304" pitchFamily="18" charset="0"/>
              </a:defRPr>
            </a:lvl3pPr>
            <a:lvl4pPr marL="1600200" indent="-228600">
              <a:spcBef>
                <a:spcPct val="20000"/>
              </a:spcBef>
              <a:buClr>
                <a:srgbClr val="FFFFCC"/>
              </a:buClr>
              <a:buChar char="–"/>
              <a:defRPr sz="2000">
                <a:solidFill>
                  <a:schemeClr val="tx1"/>
                </a:solidFill>
                <a:latin typeface="Palatino Linotype" panose="02040502050505030304" pitchFamily="18" charset="0"/>
              </a:defRPr>
            </a:lvl4pPr>
            <a:lvl5pPr marL="2057400" indent="-228600">
              <a:spcBef>
                <a:spcPct val="20000"/>
              </a:spcBef>
              <a:buClr>
                <a:srgbClr val="FFFFCC"/>
              </a:buClr>
              <a:buChar char="»"/>
              <a:defRPr sz="2000">
                <a:solidFill>
                  <a:schemeClr val="tx1"/>
                </a:solidFill>
                <a:latin typeface="Palatino Linotype" panose="02040502050505030304" pitchFamily="18" charset="0"/>
              </a:defRPr>
            </a:lvl5pPr>
            <a:lvl6pPr marL="25146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6pPr>
            <a:lvl7pPr marL="29718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7pPr>
            <a:lvl8pPr marL="34290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8pPr>
            <a:lvl9pPr marL="3886200" indent="-228600" eaLnBrk="0" fontAlgn="base" hangingPunct="0">
              <a:spcBef>
                <a:spcPct val="20000"/>
              </a:spcBef>
              <a:spcAft>
                <a:spcPct val="0"/>
              </a:spcAft>
              <a:buClr>
                <a:srgbClr val="FFFFCC"/>
              </a:buClr>
              <a:buChar char="»"/>
              <a:defRPr sz="2000">
                <a:solidFill>
                  <a:schemeClr val="tx1"/>
                </a:solidFill>
                <a:latin typeface="Palatino Linotype" panose="02040502050505030304" pitchFamily="18" charset="0"/>
              </a:defRPr>
            </a:lvl9pPr>
          </a:lstStyle>
          <a:p>
            <a:pPr>
              <a:spcBef>
                <a:spcPct val="0"/>
              </a:spcBef>
              <a:buClrTx/>
              <a:buFontTx/>
              <a:buNone/>
            </a:pPr>
            <a:fld id="{4E3D0F9F-4548-4021-8348-C836176439B3}" type="slidenum">
              <a:rPr lang="en-US" altLang="en-US" sz="1400"/>
              <a:pPr>
                <a:spcBef>
                  <a:spcPct val="0"/>
                </a:spcBef>
                <a:buClrTx/>
                <a:buFontTx/>
                <a:buNone/>
              </a:pPr>
              <a:t>9</a:t>
            </a:fld>
            <a:endParaRPr lang="en-US" altLang="en-US" sz="1400"/>
          </a:p>
        </p:txBody>
      </p:sp>
    </p:spTree>
    <p:extLst>
      <p:ext uri="{BB962C8B-B14F-4D97-AF65-F5344CB8AC3E}">
        <p14:creationId xmlns:p14="http://schemas.microsoft.com/office/powerpoint/2010/main" val="2766533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1279</Words>
  <Application>Microsoft Office PowerPoint</Application>
  <PresentationFormat>Widescreen</PresentationFormat>
  <Paragraphs>329</Paragraphs>
  <Slides>40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40</vt:i4>
      </vt:variant>
    </vt:vector>
  </HeadingPairs>
  <TitlesOfParts>
    <vt:vector size="48" baseType="lpstr">
      <vt:lpstr>Arial</vt:lpstr>
      <vt:lpstr>Calibri</vt:lpstr>
      <vt:lpstr>Calibri Light</vt:lpstr>
      <vt:lpstr>Comic Sans MS</vt:lpstr>
      <vt:lpstr>Palatino Linotype</vt:lpstr>
      <vt:lpstr>Times New Roman</vt:lpstr>
      <vt:lpstr>Wingdings</vt:lpstr>
      <vt:lpstr>Office Theme</vt:lpstr>
      <vt:lpstr>PowerPoint Presentation</vt:lpstr>
      <vt:lpstr>Wheat</vt:lpstr>
      <vt:lpstr>      Conti…</vt:lpstr>
      <vt:lpstr>      Conti…</vt:lpstr>
      <vt:lpstr>PowerPoint Presentation</vt:lpstr>
      <vt:lpstr>PowerPoint Presentation</vt:lpstr>
      <vt:lpstr>PowerPoint Presentation</vt:lpstr>
      <vt:lpstr>PowerPoint Presentation</vt:lpstr>
      <vt:lpstr>Caryopsis</vt:lpstr>
      <vt:lpstr>PowerPoint Presentation</vt:lpstr>
      <vt:lpstr>PowerPoint Presentation</vt:lpstr>
      <vt:lpstr>PowerPoint Presentation</vt:lpstr>
      <vt:lpstr>Composition of Wheat Grain</vt:lpstr>
      <vt:lpstr>Moisture</vt:lpstr>
      <vt:lpstr>PowerPoint Presentation</vt:lpstr>
      <vt:lpstr>Classification of Wheat Proteins</vt:lpstr>
      <vt:lpstr>PowerPoint Presentation</vt:lpstr>
      <vt:lpstr>Wheat Gluten</vt:lpstr>
      <vt:lpstr>PowerPoint Presentation</vt:lpstr>
      <vt:lpstr>Biological value</vt:lpstr>
      <vt:lpstr>Gluten Determination in Wheat Flour</vt:lpstr>
      <vt:lpstr>PowerPoint Presentation</vt:lpstr>
      <vt:lpstr>PowerPoint Presentation</vt:lpstr>
      <vt:lpstr>PowerPoint Presentation</vt:lpstr>
      <vt:lpstr>Wheat Carbohydrates</vt:lpstr>
      <vt:lpstr>PowerPoint Presentation</vt:lpstr>
      <vt:lpstr>Amylopectin</vt:lpstr>
      <vt:lpstr>PowerPoint Presentation</vt:lpstr>
      <vt:lpstr>PowerPoint Presentation</vt:lpstr>
      <vt:lpstr>Properties of Starch</vt:lpstr>
      <vt:lpstr>PowerPoint Presentation</vt:lpstr>
      <vt:lpstr>Wheat Enzymes</vt:lpstr>
      <vt:lpstr>PowerPoint Presentation</vt:lpstr>
      <vt:lpstr>β-Amylase</vt:lpstr>
      <vt:lpstr>PowerPoint Presentation</vt:lpstr>
      <vt:lpstr>PowerPoint Presentation</vt:lpstr>
      <vt:lpstr>Protease Enzyme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Mueen</dc:creator>
  <cp:lastModifiedBy>Dr. Mueen</cp:lastModifiedBy>
  <cp:revision>1</cp:revision>
  <dcterms:created xsi:type="dcterms:W3CDTF">2020-12-02T06:58:10Z</dcterms:created>
  <dcterms:modified xsi:type="dcterms:W3CDTF">2020-12-02T06:59:00Z</dcterms:modified>
</cp:coreProperties>
</file>