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0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65DC1CC-E745-4B1C-A38C-DD59944A288F}" type="datetimeFigureOut">
              <a:rPr lang="en-US" smtClean="0"/>
              <a:t>5/4/2020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B4165CD9-B98A-40C0-B9E6-6D7C629B04AE}" type="slidenum">
              <a:rPr lang="en-US" smtClean="0"/>
              <a:t>‹#›</a:t>
            </a:fld>
            <a:endParaRPr lang="en-US"/>
          </a:p>
        </p:txBody>
      </p:sp>
    </p:spTree>
    <p:extLst>
      <p:ext uri="{BB962C8B-B14F-4D97-AF65-F5344CB8AC3E}">
        <p14:creationId xmlns:p14="http://schemas.microsoft.com/office/powerpoint/2010/main" val="2093913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5DC1CC-E745-4B1C-A38C-DD59944A288F}"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4165CD9-B98A-40C0-B9E6-6D7C629B04AE}" type="slidenum">
              <a:rPr lang="en-US" smtClean="0"/>
              <a:t>‹#›</a:t>
            </a:fld>
            <a:endParaRPr lang="en-US"/>
          </a:p>
        </p:txBody>
      </p:sp>
    </p:spTree>
    <p:extLst>
      <p:ext uri="{BB962C8B-B14F-4D97-AF65-F5344CB8AC3E}">
        <p14:creationId xmlns:p14="http://schemas.microsoft.com/office/powerpoint/2010/main" val="1129167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5DC1CC-E745-4B1C-A38C-DD59944A288F}"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4165CD9-B98A-40C0-B9E6-6D7C629B04AE}" type="slidenum">
              <a:rPr lang="en-US" smtClean="0"/>
              <a:t>‹#›</a:t>
            </a:fld>
            <a:endParaRPr lang="en-US"/>
          </a:p>
        </p:txBody>
      </p:sp>
    </p:spTree>
    <p:extLst>
      <p:ext uri="{BB962C8B-B14F-4D97-AF65-F5344CB8AC3E}">
        <p14:creationId xmlns:p14="http://schemas.microsoft.com/office/powerpoint/2010/main" val="5078367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5DC1CC-E745-4B1C-A38C-DD59944A288F}"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4165CD9-B98A-40C0-B9E6-6D7C629B04AE}" type="slidenum">
              <a:rPr lang="en-US" smtClean="0"/>
              <a:t>‹#›</a:t>
            </a:fld>
            <a:endParaRPr lang="en-US"/>
          </a:p>
        </p:txBody>
      </p:sp>
    </p:spTree>
    <p:extLst>
      <p:ext uri="{BB962C8B-B14F-4D97-AF65-F5344CB8AC3E}">
        <p14:creationId xmlns:p14="http://schemas.microsoft.com/office/powerpoint/2010/main" val="40681585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5DC1CC-E745-4B1C-A38C-DD59944A288F}"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4165CD9-B98A-40C0-B9E6-6D7C629B04AE}" type="slidenum">
              <a:rPr lang="en-US" smtClean="0"/>
              <a:t>‹#›</a:t>
            </a:fld>
            <a:endParaRPr lang="en-US"/>
          </a:p>
        </p:txBody>
      </p:sp>
    </p:spTree>
    <p:extLst>
      <p:ext uri="{BB962C8B-B14F-4D97-AF65-F5344CB8AC3E}">
        <p14:creationId xmlns:p14="http://schemas.microsoft.com/office/powerpoint/2010/main" val="3305715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65DC1CC-E745-4B1C-A38C-DD59944A288F}" type="datetimeFigureOut">
              <a:rPr lang="en-US" smtClean="0"/>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165CD9-B98A-40C0-B9E6-6D7C629B04AE}" type="slidenum">
              <a:rPr lang="en-US" smtClean="0"/>
              <a:t>‹#›</a:t>
            </a:fld>
            <a:endParaRPr lang="en-US"/>
          </a:p>
        </p:txBody>
      </p:sp>
    </p:spTree>
    <p:extLst>
      <p:ext uri="{BB962C8B-B14F-4D97-AF65-F5344CB8AC3E}">
        <p14:creationId xmlns:p14="http://schemas.microsoft.com/office/powerpoint/2010/main" val="13315783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65DC1CC-E745-4B1C-A38C-DD59944A288F}" type="datetimeFigureOut">
              <a:rPr lang="en-US" smtClean="0"/>
              <a:t>5/4/2020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B4165CD9-B98A-40C0-B9E6-6D7C629B04AE}" type="slidenum">
              <a:rPr lang="en-US" smtClean="0"/>
              <a:t>‹#›</a:t>
            </a:fld>
            <a:endParaRPr lang="en-US"/>
          </a:p>
        </p:txBody>
      </p:sp>
    </p:spTree>
    <p:extLst>
      <p:ext uri="{BB962C8B-B14F-4D97-AF65-F5344CB8AC3E}">
        <p14:creationId xmlns:p14="http://schemas.microsoft.com/office/powerpoint/2010/main" val="6881650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65DC1CC-E745-4B1C-A38C-DD59944A288F}"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65CD9-B98A-40C0-B9E6-6D7C629B04AE}" type="slidenum">
              <a:rPr lang="en-US" smtClean="0"/>
              <a:t>‹#›</a:t>
            </a:fld>
            <a:endParaRPr lang="en-US"/>
          </a:p>
        </p:txBody>
      </p:sp>
    </p:spTree>
    <p:extLst>
      <p:ext uri="{BB962C8B-B14F-4D97-AF65-F5344CB8AC3E}">
        <p14:creationId xmlns:p14="http://schemas.microsoft.com/office/powerpoint/2010/main" val="19984088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565DC1CC-E745-4B1C-A38C-DD59944A288F}"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4165CD9-B98A-40C0-B9E6-6D7C629B04AE}" type="slidenum">
              <a:rPr lang="en-US" smtClean="0"/>
              <a:t>‹#›</a:t>
            </a:fld>
            <a:endParaRPr lang="en-US"/>
          </a:p>
        </p:txBody>
      </p:sp>
    </p:spTree>
    <p:extLst>
      <p:ext uri="{BB962C8B-B14F-4D97-AF65-F5344CB8AC3E}">
        <p14:creationId xmlns:p14="http://schemas.microsoft.com/office/powerpoint/2010/main" val="3047257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5DC1CC-E745-4B1C-A38C-DD59944A288F}"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65CD9-B98A-40C0-B9E6-6D7C629B04AE}" type="slidenum">
              <a:rPr lang="en-US" smtClean="0"/>
              <a:t>‹#›</a:t>
            </a:fld>
            <a:endParaRPr lang="en-US"/>
          </a:p>
        </p:txBody>
      </p:sp>
    </p:spTree>
    <p:extLst>
      <p:ext uri="{BB962C8B-B14F-4D97-AF65-F5344CB8AC3E}">
        <p14:creationId xmlns:p14="http://schemas.microsoft.com/office/powerpoint/2010/main" val="547322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5DC1CC-E745-4B1C-A38C-DD59944A288F}"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4165CD9-B98A-40C0-B9E6-6D7C629B04AE}" type="slidenum">
              <a:rPr lang="en-US" smtClean="0"/>
              <a:t>‹#›</a:t>
            </a:fld>
            <a:endParaRPr lang="en-US"/>
          </a:p>
        </p:txBody>
      </p:sp>
    </p:spTree>
    <p:extLst>
      <p:ext uri="{BB962C8B-B14F-4D97-AF65-F5344CB8AC3E}">
        <p14:creationId xmlns:p14="http://schemas.microsoft.com/office/powerpoint/2010/main" val="3506346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65DC1CC-E745-4B1C-A38C-DD59944A288F}"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65CD9-B98A-40C0-B9E6-6D7C629B04AE}" type="slidenum">
              <a:rPr lang="en-US" smtClean="0"/>
              <a:t>‹#›</a:t>
            </a:fld>
            <a:endParaRPr lang="en-US"/>
          </a:p>
        </p:txBody>
      </p:sp>
    </p:spTree>
    <p:extLst>
      <p:ext uri="{BB962C8B-B14F-4D97-AF65-F5344CB8AC3E}">
        <p14:creationId xmlns:p14="http://schemas.microsoft.com/office/powerpoint/2010/main" val="2064512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65DC1CC-E745-4B1C-A38C-DD59944A288F}" type="datetimeFigureOut">
              <a:rPr lang="en-US" smtClean="0"/>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165CD9-B98A-40C0-B9E6-6D7C629B04AE}" type="slidenum">
              <a:rPr lang="en-US" smtClean="0"/>
              <a:t>‹#›</a:t>
            </a:fld>
            <a:endParaRPr lang="en-US"/>
          </a:p>
        </p:txBody>
      </p:sp>
    </p:spTree>
    <p:extLst>
      <p:ext uri="{BB962C8B-B14F-4D97-AF65-F5344CB8AC3E}">
        <p14:creationId xmlns:p14="http://schemas.microsoft.com/office/powerpoint/2010/main" val="1557342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65DC1CC-E745-4B1C-A38C-DD59944A288F}" type="datetimeFigureOut">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165CD9-B98A-40C0-B9E6-6D7C629B04AE}" type="slidenum">
              <a:rPr lang="en-US" smtClean="0"/>
              <a:t>‹#›</a:t>
            </a:fld>
            <a:endParaRPr lang="en-US"/>
          </a:p>
        </p:txBody>
      </p:sp>
    </p:spTree>
    <p:extLst>
      <p:ext uri="{BB962C8B-B14F-4D97-AF65-F5344CB8AC3E}">
        <p14:creationId xmlns:p14="http://schemas.microsoft.com/office/powerpoint/2010/main" val="3953030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5DC1CC-E745-4B1C-A38C-DD59944A288F}" type="datetimeFigureOut">
              <a:rPr lang="en-US" smtClean="0"/>
              <a:t>5/4/2020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B4165CD9-B98A-40C0-B9E6-6D7C629B04AE}" type="slidenum">
              <a:rPr lang="en-US" smtClean="0"/>
              <a:t>‹#›</a:t>
            </a:fld>
            <a:endParaRPr lang="en-US"/>
          </a:p>
        </p:txBody>
      </p:sp>
    </p:spTree>
    <p:extLst>
      <p:ext uri="{BB962C8B-B14F-4D97-AF65-F5344CB8AC3E}">
        <p14:creationId xmlns:p14="http://schemas.microsoft.com/office/powerpoint/2010/main" val="4158066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5DC1CC-E745-4B1C-A38C-DD59944A288F}"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4165CD9-B98A-40C0-B9E6-6D7C629B04AE}" type="slidenum">
              <a:rPr lang="en-US" smtClean="0"/>
              <a:t>‹#›</a:t>
            </a:fld>
            <a:endParaRPr lang="en-US"/>
          </a:p>
        </p:txBody>
      </p:sp>
    </p:spTree>
    <p:extLst>
      <p:ext uri="{BB962C8B-B14F-4D97-AF65-F5344CB8AC3E}">
        <p14:creationId xmlns:p14="http://schemas.microsoft.com/office/powerpoint/2010/main" val="627835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5DC1CC-E745-4B1C-A38C-DD59944A288F}"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4165CD9-B98A-40C0-B9E6-6D7C629B04AE}" type="slidenum">
              <a:rPr lang="en-US" smtClean="0"/>
              <a:t>‹#›</a:t>
            </a:fld>
            <a:endParaRPr lang="en-US"/>
          </a:p>
        </p:txBody>
      </p:sp>
    </p:spTree>
    <p:extLst>
      <p:ext uri="{BB962C8B-B14F-4D97-AF65-F5344CB8AC3E}">
        <p14:creationId xmlns:p14="http://schemas.microsoft.com/office/powerpoint/2010/main" val="560098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65DC1CC-E745-4B1C-A38C-DD59944A288F}" type="datetimeFigureOut">
              <a:rPr lang="en-US" smtClean="0"/>
              <a:t>5/4/2020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B4165CD9-B98A-40C0-B9E6-6D7C629B04AE}" type="slidenum">
              <a:rPr lang="en-US" smtClean="0"/>
              <a:t>‹#›</a:t>
            </a:fld>
            <a:endParaRPr lang="en-US"/>
          </a:p>
        </p:txBody>
      </p:sp>
    </p:spTree>
    <p:extLst>
      <p:ext uri="{BB962C8B-B14F-4D97-AF65-F5344CB8AC3E}">
        <p14:creationId xmlns:p14="http://schemas.microsoft.com/office/powerpoint/2010/main" val="29629874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Artist Statement Guidelines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98883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54954" y="2603500"/>
            <a:ext cx="10071343" cy="3416300"/>
          </a:xfrm>
        </p:spPr>
        <p:txBody>
          <a:bodyPr>
            <a:noAutofit/>
          </a:bodyPr>
          <a:lstStyle/>
          <a:p>
            <a:r>
              <a:rPr lang="en-US" sz="2400" dirty="0">
                <a:latin typeface="Times New Roman" panose="02020603050405020304" pitchFamily="18" charset="0"/>
                <a:cs typeface="Times New Roman" panose="02020603050405020304" pitchFamily="18" charset="0"/>
              </a:rPr>
              <a:t>Ask yourself “What are you trying to say in the work?” “What influences my work?” “How do my methods of working (techniques, style, formal decisions) support the content of my work?” “What are specific examples of this in my work” “Does this statement conjure up any images?”</a:t>
            </a:r>
          </a:p>
          <a:p>
            <a:r>
              <a:rPr lang="en-US" sz="2400" dirty="0">
                <a:latin typeface="Times New Roman" panose="02020603050405020304" pitchFamily="18" charset="0"/>
                <a:cs typeface="Times New Roman" panose="02020603050405020304" pitchFamily="18" charset="0"/>
              </a:rPr>
              <a:t>Use a word processor so that you can make changes and update it often. You should keep older copies so that you can refer to them if you should need to write or talk about your older work or if you have a retrospective.</a:t>
            </a:r>
          </a:p>
          <a:p>
            <a:r>
              <a:rPr lang="en-US" sz="2400" dirty="0">
                <a:latin typeface="Times New Roman" panose="02020603050405020304" pitchFamily="18" charset="0"/>
                <a:cs typeface="Times New Roman" panose="02020603050405020304" pitchFamily="18" charset="0"/>
              </a:rPr>
              <a:t>Refer to yourself in the first person, not as “the artist”.  Make it come from you. Make it singular, not general, and reflective of yourself and your work.</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4354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2400" dirty="0">
                <a:latin typeface="Times New Roman" panose="02020603050405020304" pitchFamily="18" charset="0"/>
                <a:cs typeface="Times New Roman" panose="02020603050405020304" pitchFamily="18" charset="0"/>
              </a:rPr>
              <a:t>Make it clear and direct, concise and to the point.</a:t>
            </a:r>
          </a:p>
          <a:p>
            <a:r>
              <a:rPr lang="en-US" sz="2400" dirty="0">
                <a:latin typeface="Times New Roman" panose="02020603050405020304" pitchFamily="18" charset="0"/>
                <a:cs typeface="Times New Roman" panose="02020603050405020304" pitchFamily="18" charset="0"/>
              </a:rPr>
              <a:t>It should not be longer than one page.</a:t>
            </a:r>
          </a:p>
          <a:p>
            <a:r>
              <a:rPr lang="en-US" sz="2400" dirty="0">
                <a:latin typeface="Times New Roman" panose="02020603050405020304" pitchFamily="18" charset="0"/>
                <a:cs typeface="Times New Roman" panose="02020603050405020304" pitchFamily="18" charset="0"/>
              </a:rPr>
              <a:t>Use no smaller than 10 – 12 point type. Some people have trouble reading very small type.</a:t>
            </a:r>
          </a:p>
          <a:p>
            <a:r>
              <a:rPr lang="en-US" sz="2400" dirty="0">
                <a:latin typeface="Times New Roman" panose="02020603050405020304" pitchFamily="18" charset="0"/>
                <a:cs typeface="Times New Roman" panose="02020603050405020304" pitchFamily="18" charset="0"/>
              </a:rPr>
              <a:t>Artist’s statements are usually single-spaced.</a:t>
            </a:r>
          </a:p>
          <a:p>
            <a:r>
              <a:rPr lang="en-US" sz="2400" dirty="0">
                <a:latin typeface="Times New Roman" panose="02020603050405020304" pitchFamily="18" charset="0"/>
                <a:cs typeface="Times New Roman" panose="02020603050405020304" pitchFamily="18" charset="0"/>
              </a:rPr>
              <a:t>Do not use fancy fonts or tricky formatting. The information should wow them, not the graphic design</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8314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Considerations: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190939" y="2603500"/>
            <a:ext cx="7789674" cy="3416300"/>
          </a:xfrm>
        </p:spPr>
        <p:txBody>
          <a:bodyPr>
            <a:normAutofit/>
          </a:bodyPr>
          <a:lstStyle/>
          <a:p>
            <a:r>
              <a:rPr lang="en-US" sz="2400" dirty="0" smtClean="0">
                <a:latin typeface="Times New Roman" panose="02020603050405020304" pitchFamily="18" charset="0"/>
                <a:cs typeface="Times New Roman" panose="02020603050405020304" pitchFamily="18" charset="0"/>
              </a:rPr>
              <a:t>Who </a:t>
            </a:r>
            <a:r>
              <a:rPr lang="en-US" sz="2400" dirty="0">
                <a:latin typeface="Times New Roman" panose="02020603050405020304" pitchFamily="18" charset="0"/>
                <a:cs typeface="Times New Roman" panose="02020603050405020304" pitchFamily="18" charset="0"/>
              </a:rPr>
              <a:t>is your audience? What level are you writing for?</a:t>
            </a:r>
          </a:p>
          <a:p>
            <a:r>
              <a:rPr lang="en-US" sz="2400" dirty="0">
                <a:latin typeface="Times New Roman" panose="02020603050405020304" pitchFamily="18" charset="0"/>
                <a:cs typeface="Times New Roman" panose="02020603050405020304" pitchFamily="18" charset="0"/>
              </a:rPr>
              <a:t>What will your statement be used for?</a:t>
            </a:r>
          </a:p>
          <a:p>
            <a:r>
              <a:rPr lang="en-US" sz="2400" dirty="0">
                <a:latin typeface="Times New Roman" panose="02020603050405020304" pitchFamily="18" charset="0"/>
                <a:cs typeface="Times New Roman" panose="02020603050405020304" pitchFamily="18" charset="0"/>
              </a:rPr>
              <a:t>What does your statement say about you as an artist and a professional?</a:t>
            </a:r>
          </a:p>
        </p:txBody>
      </p:sp>
    </p:spTree>
    <p:extLst>
      <p:ext uri="{BB962C8B-B14F-4D97-AF65-F5344CB8AC3E}">
        <p14:creationId xmlns:p14="http://schemas.microsoft.com/office/powerpoint/2010/main" val="3013426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Style</a:t>
            </a:r>
            <a:r>
              <a:rPr lang="en-US" dirty="0"/>
              <a:t>:</a:t>
            </a:r>
          </a:p>
        </p:txBody>
      </p:sp>
      <p:sp>
        <p:nvSpPr>
          <p:cNvPr id="3" name="Content Placeholder 2"/>
          <p:cNvSpPr>
            <a:spLocks noGrp="1"/>
          </p:cNvSpPr>
          <p:nvPr>
            <p:ph idx="1"/>
          </p:nvPr>
        </p:nvSpPr>
        <p:spPr/>
        <p:txBody>
          <a:bodyPr>
            <a:noAutofit/>
          </a:bodyPr>
          <a:lstStyle/>
          <a:p>
            <a:r>
              <a:rPr lang="en-US" sz="2400" dirty="0" smtClean="0">
                <a:solidFill>
                  <a:schemeClr val="tx1"/>
                </a:solidFill>
                <a:latin typeface="Times New Roman" panose="02020603050405020304" pitchFamily="18" charset="0"/>
                <a:cs typeface="Times New Roman" panose="02020603050405020304" pitchFamily="18" charset="0"/>
              </a:rPr>
              <a:t>Be </a:t>
            </a:r>
            <a:r>
              <a:rPr lang="en-US" sz="2400" dirty="0">
                <a:solidFill>
                  <a:schemeClr val="tx1"/>
                </a:solidFill>
                <a:latin typeface="Times New Roman" panose="02020603050405020304" pitchFamily="18" charset="0"/>
                <a:cs typeface="Times New Roman" panose="02020603050405020304" pitchFamily="18" charset="0"/>
              </a:rPr>
              <a:t>honest.</a:t>
            </a:r>
          </a:p>
          <a:p>
            <a:r>
              <a:rPr lang="en-US" sz="2400" dirty="0">
                <a:solidFill>
                  <a:schemeClr val="tx1"/>
                </a:solidFill>
                <a:latin typeface="Times New Roman" panose="02020603050405020304" pitchFamily="18" charset="0"/>
                <a:cs typeface="Times New Roman" panose="02020603050405020304" pitchFamily="18" charset="0"/>
              </a:rPr>
              <a:t>Try to capture your own speaking voice.</a:t>
            </a:r>
          </a:p>
          <a:p>
            <a:r>
              <a:rPr lang="en-US" sz="2400" dirty="0">
                <a:solidFill>
                  <a:schemeClr val="tx1"/>
                </a:solidFill>
                <a:latin typeface="Times New Roman" panose="02020603050405020304" pitchFamily="18" charset="0"/>
                <a:cs typeface="Times New Roman" panose="02020603050405020304" pitchFamily="18" charset="0"/>
              </a:rPr>
              <a:t>Avoid repetition of phrases and words. Look for sentences that say the same thing you said before, but in a different way. Choose the better of the two.</a:t>
            </a:r>
          </a:p>
          <a:p>
            <a:r>
              <a:rPr lang="en-US" sz="2400" dirty="0">
                <a:solidFill>
                  <a:schemeClr val="tx1"/>
                </a:solidFill>
                <a:latin typeface="Times New Roman" panose="02020603050405020304" pitchFamily="18" charset="0"/>
                <a:cs typeface="Times New Roman" panose="02020603050405020304" pitchFamily="18" charset="0"/>
              </a:rPr>
              <a:t>Vary sentence structure and length. The length of a sentence should relate to the complexity of the idea.</a:t>
            </a:r>
          </a:p>
          <a:p>
            <a:r>
              <a:rPr lang="en-US" sz="2400" dirty="0">
                <a:solidFill>
                  <a:schemeClr val="tx1"/>
                </a:solidFill>
                <a:latin typeface="Times New Roman" panose="02020603050405020304" pitchFamily="18" charset="0"/>
                <a:cs typeface="Times New Roman" panose="02020603050405020304" pitchFamily="18" charset="0"/>
              </a:rPr>
              <a:t>Organization of detail is important. Significant ideas should be at the end of each sentence for emphasis.</a:t>
            </a:r>
          </a:p>
        </p:txBody>
      </p:sp>
    </p:spTree>
    <p:extLst>
      <p:ext uri="{BB962C8B-B14F-4D97-AF65-F5344CB8AC3E}">
        <p14:creationId xmlns:p14="http://schemas.microsoft.com/office/powerpoint/2010/main" val="2417484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Where Should It Go?</a:t>
            </a:r>
            <a:endParaRPr lang="en-US" dirty="0"/>
          </a:p>
        </p:txBody>
      </p:sp>
      <p:sp>
        <p:nvSpPr>
          <p:cNvPr id="3" name="Content Placeholder 2"/>
          <p:cNvSpPr>
            <a:spLocks noGrp="1"/>
          </p:cNvSpPr>
          <p:nvPr>
            <p:ph idx="1"/>
          </p:nvPr>
        </p:nvSpPr>
        <p:spPr/>
        <p:txBody>
          <a:bodyPr>
            <a:normAutofit/>
          </a:bodyPr>
          <a:lstStyle/>
          <a:p>
            <a:r>
              <a:rPr lang="en-US" sz="2400" dirty="0" smtClean="0">
                <a:solidFill>
                  <a:schemeClr val="tx1"/>
                </a:solidFill>
                <a:latin typeface="Times New Roman" panose="02020603050405020304" pitchFamily="18" charset="0"/>
                <a:cs typeface="Times New Roman" panose="02020603050405020304" pitchFamily="18" charset="0"/>
              </a:rPr>
              <a:t>In </a:t>
            </a:r>
            <a:r>
              <a:rPr lang="en-US" sz="2400" dirty="0">
                <a:solidFill>
                  <a:schemeClr val="tx1"/>
                </a:solidFill>
                <a:latin typeface="Times New Roman" panose="02020603050405020304" pitchFamily="18" charset="0"/>
                <a:cs typeface="Times New Roman" panose="02020603050405020304" pitchFamily="18" charset="0"/>
              </a:rPr>
              <a:t>a binder at the front of the gallery with your résumé, list of artworks, and past reviews or articles about your work.</a:t>
            </a:r>
          </a:p>
          <a:p>
            <a:r>
              <a:rPr lang="en-US" sz="2400" dirty="0">
                <a:solidFill>
                  <a:schemeClr val="tx1"/>
                </a:solidFill>
                <a:latin typeface="Times New Roman" panose="02020603050405020304" pitchFamily="18" charset="0"/>
                <a:cs typeface="Times New Roman" panose="02020603050405020304" pitchFamily="18" charset="0"/>
              </a:rPr>
              <a:t>You may want to hang it on the wall, regular size, or enlarged as a didactic statement.</a:t>
            </a:r>
          </a:p>
          <a:p>
            <a:r>
              <a:rPr lang="en-US" sz="2400" dirty="0">
                <a:solidFill>
                  <a:schemeClr val="tx1"/>
                </a:solidFill>
                <a:latin typeface="Times New Roman" panose="02020603050405020304" pitchFamily="18" charset="0"/>
                <a:cs typeface="Times New Roman" panose="02020603050405020304" pitchFamily="18" charset="0"/>
              </a:rPr>
              <a:t>Include it in a program for performance, screening, or panel.</a:t>
            </a:r>
          </a:p>
          <a:p>
            <a:r>
              <a:rPr lang="en-US" sz="2400" dirty="0">
                <a:solidFill>
                  <a:schemeClr val="tx1"/>
                </a:solidFill>
                <a:latin typeface="Times New Roman" panose="02020603050405020304" pitchFamily="18" charset="0"/>
                <a:cs typeface="Times New Roman" panose="02020603050405020304" pitchFamily="18" charset="0"/>
              </a:rPr>
              <a:t>In the application package of the grant you are applying for.</a:t>
            </a:r>
          </a:p>
          <a:p>
            <a:r>
              <a:rPr lang="en-US" sz="2400" dirty="0">
                <a:solidFill>
                  <a:schemeClr val="tx1"/>
                </a:solidFill>
                <a:latin typeface="Times New Roman" panose="02020603050405020304" pitchFamily="18" charset="0"/>
                <a:cs typeface="Times New Roman" panose="02020603050405020304" pitchFamily="18" charset="0"/>
              </a:rPr>
              <a:t>Give to anyone who you feel would benefit from the information.</a:t>
            </a:r>
          </a:p>
        </p:txBody>
      </p:sp>
    </p:spTree>
    <p:extLst>
      <p:ext uri="{BB962C8B-B14F-4D97-AF65-F5344CB8AC3E}">
        <p14:creationId xmlns:p14="http://schemas.microsoft.com/office/powerpoint/2010/main" val="2983535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Sample Artist Statements/Bios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6573749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all" dirty="0"/>
              <a:t>SHORT ARTIST STATEMENT: SAM DURANT</a:t>
            </a:r>
          </a:p>
        </p:txBody>
      </p:sp>
      <p:sp>
        <p:nvSpPr>
          <p:cNvPr id="3" name="Content Placeholder 2"/>
          <p:cNvSpPr>
            <a:spLocks noGrp="1"/>
          </p:cNvSpPr>
          <p:nvPr>
            <p:ph idx="1"/>
          </p:nvPr>
        </p:nvSpPr>
        <p:spPr>
          <a:xfrm>
            <a:off x="1154954" y="2603500"/>
            <a:ext cx="10134717" cy="3416300"/>
          </a:xfrm>
        </p:spPr>
        <p:txBody>
          <a:bodyPr>
            <a:noAutofit/>
          </a:bodyPr>
          <a:lstStyle/>
          <a:p>
            <a:r>
              <a:rPr lang="en-US" sz="2000" dirty="0" smtClean="0">
                <a:latin typeface="Times New Roman" panose="02020603050405020304" pitchFamily="18" charset="0"/>
                <a:cs typeface="Times New Roman" panose="02020603050405020304" pitchFamily="18" charset="0"/>
              </a:rPr>
              <a:t>My </a:t>
            </a:r>
            <a:r>
              <a:rPr lang="en-US" sz="2000" dirty="0">
                <a:latin typeface="Times New Roman" panose="02020603050405020304" pitchFamily="18" charset="0"/>
                <a:cs typeface="Times New Roman" panose="02020603050405020304" pitchFamily="18" charset="0"/>
              </a:rPr>
              <a:t>artwork takes a critical view of social, political and cultural issues.  Often referencing American history, my work explores the varying relationships between popular culture and fine art. Having engaged subjects as diverse as the civil rights movement, southern rock music and modernist architecture, my work reproduces familiar visual and aural signs, arranging them into new conceptually layered installations. While I use a variety of materials and processes in each project my methodology is consistent. Although there may not always be material similarities between the different projects they are linked by recurring formal concerns and through the subject matter.   The subject matter of each body of work determines the materials and the forms of the work.  Each project often consists of multiple works, often in a range of different media, grouped around specific themes and meanings.  During research and production new areas of interest arise and lead to the next body of work.</a:t>
            </a:r>
          </a:p>
        </p:txBody>
      </p:sp>
    </p:spTree>
    <p:extLst>
      <p:ext uri="{BB962C8B-B14F-4D97-AF65-F5344CB8AC3E}">
        <p14:creationId xmlns:p14="http://schemas.microsoft.com/office/powerpoint/2010/main" val="32152560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all" dirty="0"/>
              <a:t>SHORT ARTIST STATEMENT: MILLIE WILSON</a:t>
            </a:r>
          </a:p>
        </p:txBody>
      </p:sp>
      <p:sp>
        <p:nvSpPr>
          <p:cNvPr id="3" name="Content Placeholder 2"/>
          <p:cNvSpPr>
            <a:spLocks noGrp="1"/>
          </p:cNvSpPr>
          <p:nvPr>
            <p:ph idx="1"/>
          </p:nvPr>
        </p:nvSpPr>
        <p:spPr>
          <a:xfrm>
            <a:off x="479834" y="2118511"/>
            <a:ext cx="11588435" cy="3901289"/>
          </a:xfrm>
        </p:spPr>
        <p:txBody>
          <a:bodyPr>
            <a:noAutofit/>
          </a:bodyPr>
          <a:lstStyle/>
          <a:p>
            <a:r>
              <a:rPr lang="en-US" sz="2400" dirty="0" smtClean="0">
                <a:latin typeface="Times New Roman" panose="02020603050405020304" pitchFamily="18" charset="0"/>
                <a:cs typeface="Times New Roman" panose="02020603050405020304" pitchFamily="18" charset="0"/>
              </a:rPr>
              <a:t>I </a:t>
            </a:r>
            <a:r>
              <a:rPr lang="en-US" sz="2400" dirty="0">
                <a:latin typeface="Times New Roman" panose="02020603050405020304" pitchFamily="18" charset="0"/>
                <a:cs typeface="Times New Roman" panose="02020603050405020304" pitchFamily="18" charset="0"/>
              </a:rPr>
              <a:t>think of my installations as unfinished inventories of fragments: objects, drawings, paintings, photographs, and other inventions.  They are improvisational sites in which the constructed and the readymade are used to question our making of the world through language and knowledge.  My arrangements are schematic, inviting the viewer to move into a space of speculation.  I rely on our desires for beauty, poetics and </a:t>
            </a:r>
            <a:r>
              <a:rPr lang="en-US" sz="2400" dirty="0" smtClean="0">
                <a:latin typeface="Times New Roman" panose="02020603050405020304" pitchFamily="18" charset="0"/>
                <a:cs typeface="Times New Roman" panose="02020603050405020304" pitchFamily="18" charset="0"/>
              </a:rPr>
              <a:t>seduction. The </a:t>
            </a:r>
            <a:r>
              <a:rPr lang="en-US" sz="2400" dirty="0">
                <a:latin typeface="Times New Roman" panose="02020603050405020304" pitchFamily="18" charset="0"/>
                <a:cs typeface="Times New Roman" panose="02020603050405020304" pitchFamily="18" charset="0"/>
              </a:rPr>
              <a:t>work thus far has used the frame of the museum to propose a secret history of modernity, and in the process, point to stereotypes of difference, which are hidden in plain sight.  I have found the histories of surrealism and minimalism to be useful in the rearranging of received ideas. The objects I make are placed in the canon of modernist art, in hopes of making visible what is overlooked in the historicizing of the artist.  This project has always been grounded in pleasure and aesthetics.</a:t>
            </a:r>
          </a:p>
        </p:txBody>
      </p:sp>
    </p:spTree>
    <p:extLst>
      <p:ext uri="{BB962C8B-B14F-4D97-AF65-F5344CB8AC3E}">
        <p14:creationId xmlns:p14="http://schemas.microsoft.com/office/powerpoint/2010/main" val="603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all" dirty="0"/>
              <a:t>SHORT ARTIST STATEMENT: </a:t>
            </a:r>
            <a:r>
              <a:rPr lang="en-US" cap="all" dirty="0" err="1" smtClean="0"/>
              <a:t>nadia</a:t>
            </a:r>
            <a:r>
              <a:rPr lang="en-US" cap="all" dirty="0" smtClean="0"/>
              <a:t> </a:t>
            </a:r>
            <a:r>
              <a:rPr lang="en-US" cap="all" dirty="0" err="1" smtClean="0"/>
              <a:t>abbasi</a:t>
            </a:r>
            <a:endParaRPr lang="en-US" dirty="0"/>
          </a:p>
        </p:txBody>
      </p:sp>
      <p:sp>
        <p:nvSpPr>
          <p:cNvPr id="3" name="Content Placeholder 2"/>
          <p:cNvSpPr>
            <a:spLocks noGrp="1"/>
          </p:cNvSpPr>
          <p:nvPr>
            <p:ph idx="1"/>
          </p:nvPr>
        </p:nvSpPr>
        <p:spPr/>
        <p:txBody>
          <a:bodyPr>
            <a:normAutofit/>
          </a:bodyPr>
          <a:lstStyle/>
          <a:p>
            <a:r>
              <a:rPr lang="en-US" sz="2400" dirty="0">
                <a:solidFill>
                  <a:schemeClr val="tx1"/>
                </a:solidFill>
                <a:latin typeface="Times New Roman" panose="02020603050405020304" pitchFamily="18" charset="0"/>
                <a:cs typeface="Times New Roman" panose="02020603050405020304" pitchFamily="18" charset="0"/>
              </a:rPr>
              <a:t>My brief artist statement for photography. </a:t>
            </a:r>
            <a:endParaRPr lang="en-US" sz="2400" dirty="0" smtClean="0">
              <a:solidFill>
                <a:schemeClr val="tx1"/>
              </a:solidFill>
              <a:latin typeface="Times New Roman" panose="02020603050405020304" pitchFamily="18" charset="0"/>
              <a:cs typeface="Times New Roman" panose="02020603050405020304" pitchFamily="18" charset="0"/>
            </a:endParaRPr>
          </a:p>
          <a:p>
            <a:r>
              <a:rPr lang="en-US" sz="2400" dirty="0" smtClean="0">
                <a:solidFill>
                  <a:schemeClr val="tx1"/>
                </a:solidFill>
                <a:latin typeface="Times New Roman" panose="02020603050405020304" pitchFamily="18" charset="0"/>
                <a:cs typeface="Times New Roman" panose="02020603050405020304" pitchFamily="18" charset="0"/>
              </a:rPr>
              <a:t>As </a:t>
            </a:r>
            <a:r>
              <a:rPr lang="en-US" sz="2400" dirty="0">
                <a:solidFill>
                  <a:schemeClr val="tx1"/>
                </a:solidFill>
                <a:latin typeface="Times New Roman" panose="02020603050405020304" pitchFamily="18" charset="0"/>
                <a:cs typeface="Times New Roman" panose="02020603050405020304" pitchFamily="18" charset="0"/>
              </a:rPr>
              <a:t>a photographer, my great passion is to share images that emotionally and visually stimulate people and help connect them to the power of nature and colorful tiny natural beauty. As a keen observer I cannot ignore tiny beauty of nature and its mysterious attraction. I love macro photography and it is all about, to highlight that the sounds of beauty lies in silence.</a:t>
            </a:r>
          </a:p>
        </p:txBody>
      </p:sp>
    </p:spTree>
    <p:extLst>
      <p:ext uri="{BB962C8B-B14F-4D97-AF65-F5344CB8AC3E}">
        <p14:creationId xmlns:p14="http://schemas.microsoft.com/office/powerpoint/2010/main" val="1022898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an Artist’s Statement?</a:t>
            </a:r>
            <a:endParaRPr lang="en-US" dirty="0"/>
          </a:p>
        </p:txBody>
      </p:sp>
      <p:sp>
        <p:nvSpPr>
          <p:cNvPr id="3" name="Content Placeholder 2"/>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A general introduction to your work, a body of work, or a specific project.</a:t>
            </a:r>
          </a:p>
          <a:p>
            <a:r>
              <a:rPr lang="en-US" sz="2400" dirty="0">
                <a:latin typeface="Times New Roman" panose="02020603050405020304" pitchFamily="18" charset="0"/>
                <a:cs typeface="Times New Roman" panose="02020603050405020304" pitchFamily="18" charset="0"/>
              </a:rPr>
              <a:t>It should open with the work’s basic ideas in an overview of two or three sentences or a short paragraph.</a:t>
            </a:r>
          </a:p>
          <a:p>
            <a:r>
              <a:rPr lang="en-US" sz="2400" dirty="0">
                <a:latin typeface="Times New Roman" panose="02020603050405020304" pitchFamily="18" charset="0"/>
                <a:cs typeface="Times New Roman" panose="02020603050405020304" pitchFamily="18" charset="0"/>
              </a:rPr>
              <a:t>The second paragraph should go into detail about how these issues or ideas are presented in the work</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3738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2400" dirty="0">
                <a:latin typeface="Times New Roman" panose="02020603050405020304" pitchFamily="18" charset="0"/>
                <a:cs typeface="Times New Roman" panose="02020603050405020304" pitchFamily="18" charset="0"/>
              </a:rPr>
              <a:t>If writing a full-page statement, you can include some of the following points:</a:t>
            </a:r>
          </a:p>
          <a:p>
            <a:pPr lvl="1"/>
            <a:r>
              <a:rPr lang="en-US" sz="2400" dirty="0">
                <a:latin typeface="Times New Roman" panose="02020603050405020304" pitchFamily="18" charset="0"/>
                <a:cs typeface="Times New Roman" panose="02020603050405020304" pitchFamily="18" charset="0"/>
              </a:rPr>
              <a:t>Why you have created the work and its history.</a:t>
            </a:r>
          </a:p>
          <a:p>
            <a:pPr lvl="1"/>
            <a:r>
              <a:rPr lang="en-US" sz="2400" dirty="0">
                <a:latin typeface="Times New Roman" panose="02020603050405020304" pitchFamily="18" charset="0"/>
                <a:cs typeface="Times New Roman" panose="02020603050405020304" pitchFamily="18" charset="0"/>
              </a:rPr>
              <a:t>Your overall vision.</a:t>
            </a:r>
          </a:p>
          <a:p>
            <a:pPr lvl="1"/>
            <a:r>
              <a:rPr lang="en-US" sz="2400" dirty="0">
                <a:latin typeface="Times New Roman" panose="02020603050405020304" pitchFamily="18" charset="0"/>
                <a:cs typeface="Times New Roman" panose="02020603050405020304" pitchFamily="18" charset="0"/>
              </a:rPr>
              <a:t>What you expect from your audience and how they will react.</a:t>
            </a:r>
          </a:p>
          <a:p>
            <a:pPr lvl="1"/>
            <a:r>
              <a:rPr lang="en-US" sz="2400" dirty="0">
                <a:latin typeface="Times New Roman" panose="02020603050405020304" pitchFamily="18" charset="0"/>
                <a:cs typeface="Times New Roman" panose="02020603050405020304" pitchFamily="18" charset="0"/>
              </a:rPr>
              <a:t>How your current work relates to your previous work.</a:t>
            </a:r>
          </a:p>
          <a:p>
            <a:pPr lvl="1"/>
            <a:r>
              <a:rPr lang="en-US" sz="2400" dirty="0">
                <a:latin typeface="Times New Roman" panose="02020603050405020304" pitchFamily="18" charset="0"/>
                <a:cs typeface="Times New Roman" panose="02020603050405020304" pitchFamily="18" charset="0"/>
              </a:rPr>
              <a:t>Where your work fits in with current contemporary art.</a:t>
            </a:r>
          </a:p>
          <a:p>
            <a:pPr lvl="1"/>
            <a:r>
              <a:rPr lang="en-US" sz="2400" dirty="0">
                <a:latin typeface="Times New Roman" panose="02020603050405020304" pitchFamily="18" charset="0"/>
                <a:cs typeface="Times New Roman" panose="02020603050405020304" pitchFamily="18" charset="0"/>
              </a:rPr>
              <a:t>How your work fits in with the history of art practice</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4367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54954" y="2263366"/>
            <a:ext cx="9917434" cy="3756434"/>
          </a:xfrm>
        </p:spPr>
        <p:txBody>
          <a:bodyPr>
            <a:noAutofit/>
          </a:bodyPr>
          <a:lstStyle/>
          <a:p>
            <a:pPr lvl="1"/>
            <a:r>
              <a:rPr lang="en-US" sz="2400" dirty="0">
                <a:latin typeface="Times New Roman" panose="02020603050405020304" pitchFamily="18" charset="0"/>
                <a:cs typeface="Times New Roman" panose="02020603050405020304" pitchFamily="18" charset="0"/>
              </a:rPr>
              <a:t>How your work fits into a group exhibition, or a series of projects you have done.</a:t>
            </a:r>
          </a:p>
          <a:p>
            <a:pPr lvl="1"/>
            <a:r>
              <a:rPr lang="en-US" sz="2400" dirty="0">
                <a:latin typeface="Times New Roman" panose="02020603050405020304" pitchFamily="18" charset="0"/>
                <a:cs typeface="Times New Roman" panose="02020603050405020304" pitchFamily="18" charset="0"/>
              </a:rPr>
              <a:t>Sources and inspiration for your images.</a:t>
            </a:r>
          </a:p>
          <a:p>
            <a:pPr lvl="1"/>
            <a:r>
              <a:rPr lang="en-US" sz="2400" dirty="0">
                <a:latin typeface="Times New Roman" panose="02020603050405020304" pitchFamily="18" charset="0"/>
                <a:cs typeface="Times New Roman" panose="02020603050405020304" pitchFamily="18" charset="0"/>
              </a:rPr>
              <a:t>Artists you have been influenced by or how your work relates to other artists’ work. Other influences.</a:t>
            </a:r>
          </a:p>
          <a:p>
            <a:pPr lvl="1"/>
            <a:r>
              <a:rPr lang="en-US" sz="2400" dirty="0">
                <a:latin typeface="Times New Roman" panose="02020603050405020304" pitchFamily="18" charset="0"/>
                <a:cs typeface="Times New Roman" panose="02020603050405020304" pitchFamily="18" charset="0"/>
              </a:rPr>
              <a:t>How this work fits into a series or longer body of work.</a:t>
            </a:r>
          </a:p>
          <a:p>
            <a:pPr lvl="1"/>
            <a:r>
              <a:rPr lang="en-US" sz="2400" dirty="0">
                <a:latin typeface="Times New Roman" panose="02020603050405020304" pitchFamily="18" charset="0"/>
                <a:cs typeface="Times New Roman" panose="02020603050405020304" pitchFamily="18" charset="0"/>
              </a:rPr>
              <a:t>How a certain technique is important to the work.</a:t>
            </a:r>
          </a:p>
          <a:p>
            <a:pPr lvl="1"/>
            <a:r>
              <a:rPr lang="en-US" sz="2400" dirty="0">
                <a:latin typeface="Times New Roman" panose="02020603050405020304" pitchFamily="18" charset="0"/>
                <a:cs typeface="Times New Roman" panose="02020603050405020304" pitchFamily="18" charset="0"/>
              </a:rPr>
              <a:t>Your philosophy of art making or of the work’s origin.</a:t>
            </a:r>
          </a:p>
          <a:p>
            <a:r>
              <a:rPr lang="en-US" sz="2400" dirty="0">
                <a:latin typeface="Times New Roman" panose="02020603050405020304" pitchFamily="18" charset="0"/>
                <a:cs typeface="Times New Roman" panose="02020603050405020304" pitchFamily="18" charset="0"/>
              </a:rPr>
              <a:t>The final paragraph should recapitulate the most important points in the statement.</a:t>
            </a:r>
          </a:p>
        </p:txBody>
      </p:sp>
    </p:spTree>
    <p:extLst>
      <p:ext uri="{BB962C8B-B14F-4D97-AF65-F5344CB8AC3E}">
        <p14:creationId xmlns:p14="http://schemas.microsoft.com/office/powerpoint/2010/main" val="1060784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an Artist’s Statement is NOT:</a:t>
            </a:r>
            <a:endParaRPr lang="en-US" dirty="0"/>
          </a:p>
        </p:txBody>
      </p:sp>
      <p:sp>
        <p:nvSpPr>
          <p:cNvPr id="3" name="Content Placeholder 2"/>
          <p:cNvSpPr>
            <a:spLocks noGrp="1"/>
          </p:cNvSpPr>
          <p:nvPr>
            <p:ph idx="1"/>
          </p:nvPr>
        </p:nvSpPr>
        <p:spPr>
          <a:xfrm>
            <a:off x="688063" y="2299580"/>
            <a:ext cx="10864159" cy="3720220"/>
          </a:xfrm>
        </p:spPr>
        <p:txBody>
          <a:bodyPr>
            <a:noAutofit/>
          </a:bodyPr>
          <a:lstStyle/>
          <a:p>
            <a:r>
              <a:rPr lang="en-US" sz="2400" dirty="0" smtClean="0">
                <a:latin typeface="Times New Roman" panose="02020603050405020304" pitchFamily="18" charset="0"/>
                <a:cs typeface="Times New Roman" panose="02020603050405020304" pitchFamily="18" charset="0"/>
              </a:rPr>
              <a:t>Pomposity</a:t>
            </a:r>
            <a:r>
              <a:rPr lang="en-US" sz="2400" dirty="0">
                <a:latin typeface="Times New Roman" panose="02020603050405020304" pitchFamily="18" charset="0"/>
                <a:cs typeface="Times New Roman" panose="02020603050405020304" pitchFamily="18" charset="0"/>
              </a:rPr>
              <a:t>, writing a statement about your role in the world.</a:t>
            </a:r>
          </a:p>
          <a:p>
            <a:r>
              <a:rPr lang="en-US" sz="2400" dirty="0">
                <a:latin typeface="Times New Roman" panose="02020603050405020304" pitchFamily="18" charset="0"/>
                <a:cs typeface="Times New Roman" panose="02020603050405020304" pitchFamily="18" charset="0"/>
              </a:rPr>
              <a:t>Grandiose and empty expressions and clichés about your work and views.</a:t>
            </a:r>
          </a:p>
          <a:p>
            <a:r>
              <a:rPr lang="en-US" sz="2400" dirty="0">
                <a:latin typeface="Times New Roman" panose="02020603050405020304" pitchFamily="18" charset="0"/>
                <a:cs typeface="Times New Roman" panose="02020603050405020304" pitchFamily="18" charset="0"/>
              </a:rPr>
              <a:t>Technical and full of jargon.</a:t>
            </a:r>
          </a:p>
          <a:p>
            <a:r>
              <a:rPr lang="en-US" sz="2400" dirty="0">
                <a:latin typeface="Times New Roman" panose="02020603050405020304" pitchFamily="18" charset="0"/>
                <a:cs typeface="Times New Roman" panose="02020603050405020304" pitchFamily="18" charset="0"/>
              </a:rPr>
              <a:t>Long dissertations or explanations.</a:t>
            </a:r>
          </a:p>
          <a:p>
            <a:r>
              <a:rPr lang="en-US" sz="2400" dirty="0">
                <a:latin typeface="Times New Roman" panose="02020603050405020304" pitchFamily="18" charset="0"/>
                <a:cs typeface="Times New Roman" panose="02020603050405020304" pitchFamily="18" charset="0"/>
              </a:rPr>
              <a:t>Discourses on the materials and techniques you have employed.</a:t>
            </a:r>
          </a:p>
          <a:p>
            <a:r>
              <a:rPr lang="en-US" sz="2400" dirty="0">
                <a:latin typeface="Times New Roman" panose="02020603050405020304" pitchFamily="18" charset="0"/>
                <a:cs typeface="Times New Roman" panose="02020603050405020304" pitchFamily="18" charset="0"/>
              </a:rPr>
              <a:t>Poems or prosy writing.</a:t>
            </a:r>
          </a:p>
          <a:p>
            <a:r>
              <a:rPr lang="en-US" sz="2400" dirty="0">
                <a:latin typeface="Times New Roman" panose="02020603050405020304" pitchFamily="18" charset="0"/>
                <a:cs typeface="Times New Roman" panose="02020603050405020304" pitchFamily="18" charset="0"/>
              </a:rPr>
              <a:t>Folksy anecdotes about some important event in your life.</a:t>
            </a:r>
          </a:p>
          <a:p>
            <a:r>
              <a:rPr lang="en-US" sz="2400" dirty="0">
                <a:latin typeface="Times New Roman" panose="02020603050405020304" pitchFamily="18" charset="0"/>
                <a:cs typeface="Times New Roman" panose="02020603050405020304" pitchFamily="18" charset="0"/>
              </a:rPr>
              <a:t>Nothing about your childhood or family unless it is very relevant to your work.</a:t>
            </a:r>
          </a:p>
          <a:p>
            <a:r>
              <a:rPr lang="en-US" sz="2400" dirty="0">
                <a:latin typeface="Times New Roman" panose="02020603050405020304" pitchFamily="18" charset="0"/>
                <a:cs typeface="Times New Roman" panose="02020603050405020304" pitchFamily="18" charset="0"/>
              </a:rPr>
              <a:t>Not a brag fest or a press release.</a:t>
            </a:r>
          </a:p>
        </p:txBody>
      </p:sp>
    </p:spTree>
    <p:extLst>
      <p:ext uri="{BB962C8B-B14F-4D97-AF65-F5344CB8AC3E}">
        <p14:creationId xmlns:p14="http://schemas.microsoft.com/office/powerpoint/2010/main" val="3956589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Write an Artist’s Statement?</a:t>
            </a:r>
            <a:endParaRPr lang="en-US" dirty="0"/>
          </a:p>
        </p:txBody>
      </p:sp>
      <p:sp>
        <p:nvSpPr>
          <p:cNvPr id="3" name="Content Placeholder 2"/>
          <p:cNvSpPr>
            <a:spLocks noGrp="1"/>
          </p:cNvSpPr>
          <p:nvPr>
            <p:ph idx="1"/>
          </p:nvPr>
        </p:nvSpPr>
        <p:spPr>
          <a:xfrm>
            <a:off x="669956" y="2263366"/>
            <a:ext cx="10909426" cy="3756434"/>
          </a:xfrm>
        </p:spPr>
        <p:txBody>
          <a:bodyPr>
            <a:noAutofit/>
          </a:bodyPr>
          <a:lstStyle/>
          <a:p>
            <a:r>
              <a:rPr lang="en-US" sz="2400" dirty="0" smtClean="0">
                <a:latin typeface="Times New Roman" panose="02020603050405020304" pitchFamily="18" charset="0"/>
                <a:cs typeface="Times New Roman" panose="02020603050405020304" pitchFamily="18" charset="0"/>
              </a:rPr>
              <a:t>Writing </a:t>
            </a:r>
            <a:r>
              <a:rPr lang="en-US" sz="2400" dirty="0">
                <a:latin typeface="Times New Roman" panose="02020603050405020304" pitchFamily="18" charset="0"/>
                <a:cs typeface="Times New Roman" panose="02020603050405020304" pitchFamily="18" charset="0"/>
              </a:rPr>
              <a:t>an artist’s statement can be a good way to clarify your own ideas about your work.</a:t>
            </a:r>
          </a:p>
          <a:p>
            <a:r>
              <a:rPr lang="en-US" sz="2400" dirty="0">
                <a:latin typeface="Times New Roman" panose="02020603050405020304" pitchFamily="18" charset="0"/>
                <a:cs typeface="Times New Roman" panose="02020603050405020304" pitchFamily="18" charset="0"/>
              </a:rPr>
              <a:t>A gallery dealer, curator, docent, or the public can have access to your description of your work, in your own words. This can be good for a reviewer as well.</a:t>
            </a:r>
          </a:p>
          <a:p>
            <a:r>
              <a:rPr lang="en-US" sz="2400" dirty="0">
                <a:latin typeface="Times New Roman" panose="02020603050405020304" pitchFamily="18" charset="0"/>
                <a:cs typeface="Times New Roman" panose="02020603050405020304" pitchFamily="18" charset="0"/>
              </a:rPr>
              <a:t>Useful in writing a proposal for an exhibition or project.</a:t>
            </a:r>
          </a:p>
          <a:p>
            <a:r>
              <a:rPr lang="en-US" sz="2400" dirty="0">
                <a:latin typeface="Times New Roman" panose="02020603050405020304" pitchFamily="18" charset="0"/>
                <a:cs typeface="Times New Roman" panose="02020603050405020304" pitchFamily="18" charset="0"/>
              </a:rPr>
              <a:t>It is often required when applying for funding.</a:t>
            </a:r>
          </a:p>
          <a:p>
            <a:r>
              <a:rPr lang="en-US" sz="2400" dirty="0">
                <a:latin typeface="Times New Roman" panose="02020603050405020304" pitchFamily="18" charset="0"/>
                <a:cs typeface="Times New Roman" panose="02020603050405020304" pitchFamily="18" charset="0"/>
              </a:rPr>
              <a:t>It is often required when applying to graduate school.</a:t>
            </a:r>
          </a:p>
          <a:p>
            <a:r>
              <a:rPr lang="en-US" sz="2400" dirty="0">
                <a:latin typeface="Times New Roman" panose="02020603050405020304" pitchFamily="18" charset="0"/>
                <a:cs typeface="Times New Roman" panose="02020603050405020304" pitchFamily="18" charset="0"/>
              </a:rPr>
              <a:t>It can be a good idea to include an artist’s statement when your slides are requested for review or your work is included in the slide library of a college or university</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8115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54954" y="2603500"/>
            <a:ext cx="10053236" cy="3416300"/>
          </a:xfrm>
        </p:spPr>
        <p:txBody>
          <a:bodyPr>
            <a:noAutofit/>
          </a:bodyPr>
          <a:lstStyle/>
          <a:p>
            <a:r>
              <a:rPr lang="en-US" sz="2400" dirty="0">
                <a:latin typeface="Times New Roman" panose="02020603050405020304" pitchFamily="18" charset="0"/>
                <a:cs typeface="Times New Roman" panose="02020603050405020304" pitchFamily="18" charset="0"/>
              </a:rPr>
              <a:t>Good to refer to when you are preparing a visiting artist lecture, or someone else is lecturing or writing about your work.</a:t>
            </a:r>
          </a:p>
          <a:p>
            <a:r>
              <a:rPr lang="en-US" sz="2400" dirty="0">
                <a:latin typeface="Times New Roman" panose="02020603050405020304" pitchFamily="18" charset="0"/>
                <a:cs typeface="Times New Roman" panose="02020603050405020304" pitchFamily="18" charset="0"/>
              </a:rPr>
              <a:t>Useful when you are applying for a teaching position.</a:t>
            </a:r>
          </a:p>
          <a:p>
            <a:r>
              <a:rPr lang="en-US" sz="2400" dirty="0">
                <a:latin typeface="Times New Roman" panose="02020603050405020304" pitchFamily="18" charset="0"/>
                <a:cs typeface="Times New Roman" panose="02020603050405020304" pitchFamily="18" charset="0"/>
              </a:rPr>
              <a:t>Good idea when a press release is being written.</a:t>
            </a:r>
          </a:p>
          <a:p>
            <a:r>
              <a:rPr lang="en-US" sz="2400" dirty="0">
                <a:latin typeface="Times New Roman" panose="02020603050405020304" pitchFamily="18" charset="0"/>
                <a:cs typeface="Times New Roman" panose="02020603050405020304" pitchFamily="18" charset="0"/>
              </a:rPr>
              <a:t>Useful when someone is writing about your work in a catalog or magazine.</a:t>
            </a:r>
          </a:p>
          <a:p>
            <a:r>
              <a:rPr lang="en-US" sz="2400" dirty="0">
                <a:latin typeface="Times New Roman" panose="02020603050405020304" pitchFamily="18" charset="0"/>
                <a:cs typeface="Times New Roman" panose="02020603050405020304" pitchFamily="18" charset="0"/>
              </a:rPr>
              <a:t>Useful when someone else is writing a bio for a program brochure.</a:t>
            </a:r>
          </a:p>
          <a:p>
            <a:r>
              <a:rPr lang="en-US" sz="2400" dirty="0">
                <a:latin typeface="Times New Roman" panose="02020603050405020304" pitchFamily="18" charset="0"/>
                <a:cs typeface="Times New Roman" panose="02020603050405020304" pitchFamily="18" charset="0"/>
              </a:rPr>
              <a:t>It is a good way to introduce your work to a buying public. Often the more a buyer knows about your work the more they become interested in what you do, and in purchasing a work.</a:t>
            </a:r>
          </a:p>
        </p:txBody>
      </p:sp>
    </p:spTree>
    <p:extLst>
      <p:ext uri="{BB962C8B-B14F-4D97-AF65-F5344CB8AC3E}">
        <p14:creationId xmlns:p14="http://schemas.microsoft.com/office/powerpoint/2010/main" val="2646312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Artist’s Statements You Might Need.</a:t>
            </a:r>
            <a:endParaRPr lang="en-US" dirty="0"/>
          </a:p>
        </p:txBody>
      </p:sp>
      <p:sp>
        <p:nvSpPr>
          <p:cNvPr id="3" name="Content Placeholder 2"/>
          <p:cNvSpPr>
            <a:spLocks noGrp="1"/>
          </p:cNvSpPr>
          <p:nvPr>
            <p:ph idx="1"/>
          </p:nvPr>
        </p:nvSpPr>
        <p:spPr/>
        <p:txBody>
          <a:bodyPr>
            <a:normAutofit/>
          </a:bodyPr>
          <a:lstStyle/>
          <a:p>
            <a:r>
              <a:rPr lang="en-US" sz="2000" dirty="0" smtClean="0">
                <a:solidFill>
                  <a:schemeClr val="tx1"/>
                </a:solidFill>
                <a:latin typeface="Times New Roman" panose="02020603050405020304" pitchFamily="18" charset="0"/>
                <a:cs typeface="Times New Roman" panose="02020603050405020304" pitchFamily="18" charset="0"/>
              </a:rPr>
              <a:t>Full-Page </a:t>
            </a:r>
            <a:r>
              <a:rPr lang="en-US" sz="2000" dirty="0">
                <a:solidFill>
                  <a:schemeClr val="tx1"/>
                </a:solidFill>
                <a:latin typeface="Times New Roman" panose="02020603050405020304" pitchFamily="18" charset="0"/>
                <a:cs typeface="Times New Roman" panose="02020603050405020304" pitchFamily="18" charset="0"/>
              </a:rPr>
              <a:t>Statement: This statement you will use most often; it speaks generally about your work, the methods you may have used, the history of your work, etc. It may also include specific examples of your current work or project.</a:t>
            </a:r>
          </a:p>
          <a:p>
            <a:r>
              <a:rPr lang="en-US" sz="2000" dirty="0">
                <a:solidFill>
                  <a:schemeClr val="tx1"/>
                </a:solidFill>
                <a:latin typeface="Times New Roman" panose="02020603050405020304" pitchFamily="18" charset="0"/>
                <a:cs typeface="Times New Roman" panose="02020603050405020304" pitchFamily="18" charset="0"/>
              </a:rPr>
              <a:t>Short Statement: A shorter statement that includes the above in an abbreviated way, or is specific to the project at hand.</a:t>
            </a:r>
          </a:p>
          <a:p>
            <a:r>
              <a:rPr lang="en-US" sz="2000" dirty="0">
                <a:solidFill>
                  <a:schemeClr val="tx1"/>
                </a:solidFill>
                <a:latin typeface="Times New Roman" panose="02020603050405020304" pitchFamily="18" charset="0"/>
                <a:cs typeface="Times New Roman" panose="02020603050405020304" pitchFamily="18" charset="0"/>
              </a:rPr>
              <a:t>Short Project Statement: A very short statement about the specific project you are presenting.</a:t>
            </a:r>
          </a:p>
          <a:p>
            <a:r>
              <a:rPr lang="en-US" sz="2000" dirty="0">
                <a:solidFill>
                  <a:schemeClr val="tx1"/>
                </a:solidFill>
                <a:latin typeface="Times New Roman" panose="02020603050405020304" pitchFamily="18" charset="0"/>
                <a:cs typeface="Times New Roman" panose="02020603050405020304" pitchFamily="18" charset="0"/>
              </a:rPr>
              <a:t>Bio: Often a short description of your career as an artist and your major accomplishments.</a:t>
            </a:r>
          </a:p>
        </p:txBody>
      </p:sp>
    </p:spTree>
    <p:extLst>
      <p:ext uri="{BB962C8B-B14F-4D97-AF65-F5344CB8AC3E}">
        <p14:creationId xmlns:p14="http://schemas.microsoft.com/office/powerpoint/2010/main" val="1522200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Should I Write It?</a:t>
            </a:r>
            <a:endParaRPr lang="en-US" dirty="0"/>
          </a:p>
        </p:txBody>
      </p:sp>
      <p:sp>
        <p:nvSpPr>
          <p:cNvPr id="3" name="Content Placeholder 2"/>
          <p:cNvSpPr>
            <a:spLocks noGrp="1"/>
          </p:cNvSpPr>
          <p:nvPr>
            <p:ph idx="1"/>
          </p:nvPr>
        </p:nvSpPr>
        <p:spPr>
          <a:xfrm>
            <a:off x="1154954" y="2317687"/>
            <a:ext cx="10143771" cy="3702113"/>
          </a:xfrm>
        </p:spPr>
        <p:txBody>
          <a:bodyPr>
            <a:noAutofit/>
          </a:bodyPr>
          <a:lstStyle/>
          <a:p>
            <a:r>
              <a:rPr lang="en-US" sz="2000" dirty="0" smtClean="0">
                <a:latin typeface="Times New Roman" panose="02020603050405020304" pitchFamily="18" charset="0"/>
                <a:cs typeface="Times New Roman" panose="02020603050405020304" pitchFamily="18" charset="0"/>
              </a:rPr>
              <a:t>This </a:t>
            </a:r>
            <a:r>
              <a:rPr lang="en-US" sz="2000" dirty="0">
                <a:latin typeface="Times New Roman" panose="02020603050405020304" pitchFamily="18" charset="0"/>
                <a:cs typeface="Times New Roman" panose="02020603050405020304" pitchFamily="18" charset="0"/>
              </a:rPr>
              <a:t>most often depends on the context where it will appear. Who is your reader? What assumptions can you make about their knowledge?</a:t>
            </a:r>
          </a:p>
          <a:p>
            <a:pPr lvl="1"/>
            <a:r>
              <a:rPr lang="en-US" sz="2000" dirty="0">
                <a:latin typeface="Times New Roman" panose="02020603050405020304" pitchFamily="18" charset="0"/>
                <a:cs typeface="Times New Roman" panose="02020603050405020304" pitchFamily="18" charset="0"/>
              </a:rPr>
              <a:t>Emotional tone</a:t>
            </a:r>
          </a:p>
          <a:p>
            <a:pPr lvl="1"/>
            <a:r>
              <a:rPr lang="en-US" sz="2000" dirty="0">
                <a:latin typeface="Times New Roman" panose="02020603050405020304" pitchFamily="18" charset="0"/>
                <a:cs typeface="Times New Roman" panose="02020603050405020304" pitchFamily="18" charset="0"/>
              </a:rPr>
              <a:t>Theoretical (but not over-the-top)</a:t>
            </a:r>
          </a:p>
          <a:p>
            <a:pPr lvl="1"/>
            <a:r>
              <a:rPr lang="en-US" sz="2000" dirty="0">
                <a:latin typeface="Times New Roman" panose="02020603050405020304" pitchFamily="18" charset="0"/>
                <a:cs typeface="Times New Roman" panose="02020603050405020304" pitchFamily="18" charset="0"/>
              </a:rPr>
              <a:t>Academic (but not dry)</a:t>
            </a:r>
          </a:p>
          <a:p>
            <a:pPr lvl="1"/>
            <a:r>
              <a:rPr lang="en-US" sz="2000" dirty="0">
                <a:latin typeface="Times New Roman" panose="02020603050405020304" pitchFamily="18" charset="0"/>
                <a:cs typeface="Times New Roman" panose="02020603050405020304" pitchFamily="18" charset="0"/>
              </a:rPr>
              <a:t>Analytic</a:t>
            </a:r>
          </a:p>
          <a:p>
            <a:pPr lvl="1"/>
            <a:r>
              <a:rPr lang="en-US" sz="2000" dirty="0">
                <a:latin typeface="Times New Roman" panose="02020603050405020304" pitchFamily="18" charset="0"/>
                <a:cs typeface="Times New Roman" panose="02020603050405020304" pitchFamily="18" charset="0"/>
              </a:rPr>
              <a:t>Humorous</a:t>
            </a:r>
          </a:p>
          <a:p>
            <a:pPr lvl="1"/>
            <a:r>
              <a:rPr lang="en-US" sz="2000" dirty="0">
                <a:latin typeface="Times New Roman" panose="02020603050405020304" pitchFamily="18" charset="0"/>
                <a:cs typeface="Times New Roman" panose="02020603050405020304" pitchFamily="18" charset="0"/>
              </a:rPr>
              <a:t>Antagonistic</a:t>
            </a:r>
          </a:p>
          <a:p>
            <a:pPr lvl="1"/>
            <a:r>
              <a:rPr lang="en-US" sz="2000" dirty="0">
                <a:latin typeface="Times New Roman" panose="02020603050405020304" pitchFamily="18" charset="0"/>
                <a:cs typeface="Times New Roman" panose="02020603050405020304" pitchFamily="18" charset="0"/>
              </a:rPr>
              <a:t>Political</a:t>
            </a:r>
          </a:p>
          <a:p>
            <a:pPr lvl="1"/>
            <a:r>
              <a:rPr lang="en-US" sz="2000" dirty="0">
                <a:latin typeface="Times New Roman" panose="02020603050405020304" pitchFamily="18" charset="0"/>
                <a:cs typeface="Times New Roman" panose="02020603050405020304" pitchFamily="18" charset="0"/>
              </a:rPr>
              <a:t>Professional</a:t>
            </a:r>
          </a:p>
        </p:txBody>
      </p:sp>
    </p:spTree>
    <p:extLst>
      <p:ext uri="{BB962C8B-B14F-4D97-AF65-F5344CB8AC3E}">
        <p14:creationId xmlns:p14="http://schemas.microsoft.com/office/powerpoint/2010/main" val="11097572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20</TotalTime>
  <Words>1150</Words>
  <Application>Microsoft Office PowerPoint</Application>
  <PresentationFormat>Widescreen</PresentationFormat>
  <Paragraphs>89</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Century Gothic</vt:lpstr>
      <vt:lpstr>Times New Roman</vt:lpstr>
      <vt:lpstr>Wingdings 3</vt:lpstr>
      <vt:lpstr>Ion Boardroom</vt:lpstr>
      <vt:lpstr>Artist Statement Guidelines</vt:lpstr>
      <vt:lpstr>What Is an Artist’s Statement?</vt:lpstr>
      <vt:lpstr>PowerPoint Presentation</vt:lpstr>
      <vt:lpstr>PowerPoint Presentation</vt:lpstr>
      <vt:lpstr>What an Artist’s Statement is NOT:</vt:lpstr>
      <vt:lpstr>Why Write an Artist’s Statement?</vt:lpstr>
      <vt:lpstr>PowerPoint Presentation</vt:lpstr>
      <vt:lpstr>Types of Artist’s Statements You Might Need.</vt:lpstr>
      <vt:lpstr>How Should I Write It?</vt:lpstr>
      <vt:lpstr>PowerPoint Presentation</vt:lpstr>
      <vt:lpstr>PowerPoint Presentation</vt:lpstr>
      <vt:lpstr>Considerations:</vt:lpstr>
      <vt:lpstr>Style:</vt:lpstr>
      <vt:lpstr>Where Should It Go?</vt:lpstr>
      <vt:lpstr>Sample Artist Statements/Bios</vt:lpstr>
      <vt:lpstr>SHORT ARTIST STATEMENT: SAM DURANT</vt:lpstr>
      <vt:lpstr>SHORT ARTIST STATEMENT: MILLIE WILSON</vt:lpstr>
      <vt:lpstr>SHORT ARTIST STATEMENT: nadia abbasi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Artist Statement Guidelines</dc:title>
  <dc:creator>naDia</dc:creator>
  <cp:lastModifiedBy>naDia</cp:lastModifiedBy>
  <cp:revision>3</cp:revision>
  <dcterms:created xsi:type="dcterms:W3CDTF">2020-05-04T05:08:57Z</dcterms:created>
  <dcterms:modified xsi:type="dcterms:W3CDTF">2020-05-04T05:33:36Z</dcterms:modified>
</cp:coreProperties>
</file>