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handoutMasterIdLst>
    <p:handoutMasterId r:id="rId65"/>
  </p:handoutMasterIdLst>
  <p:sldIdLst>
    <p:sldId id="323" r:id="rId2"/>
    <p:sldId id="257" r:id="rId3"/>
    <p:sldId id="325" r:id="rId4"/>
    <p:sldId id="328" r:id="rId5"/>
    <p:sldId id="329" r:id="rId6"/>
    <p:sldId id="327" r:id="rId7"/>
    <p:sldId id="326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70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9" r:id="rId42"/>
    <p:sldId id="304" r:id="rId43"/>
    <p:sldId id="299" r:id="rId44"/>
    <p:sldId id="300" r:id="rId45"/>
    <p:sldId id="301" r:id="rId46"/>
    <p:sldId id="302" r:id="rId47"/>
    <p:sldId id="306" r:id="rId48"/>
    <p:sldId id="303" r:id="rId49"/>
    <p:sldId id="307" r:id="rId50"/>
    <p:sldId id="308" r:id="rId51"/>
    <p:sldId id="311" r:id="rId52"/>
    <p:sldId id="310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FCB03-FEAE-4CF0-B180-7A9FB6A53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F0C8A-06DC-44E8-9DD6-2548C11AC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1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E621-6E5D-441A-A223-16936AD79D0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938E-AFB8-4AA6-BECB-D3C42A12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938E-AFB8-4AA6-BECB-D3C42A12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CELLS AND ORGANS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267200" cy="41945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CELLS</a:t>
            </a:r>
            <a:r>
              <a:rPr lang="en-US" sz="28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Red blood cells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Granulocytes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Platelets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Lymphocytes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Mononuclear cells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Coagulation system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194175" cy="41945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ORGANS.</a:t>
            </a:r>
            <a:r>
              <a:rPr lang="en-US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Lymph nodes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Bone marrow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Spleen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Liver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Tonsils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Thymus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GIT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Blood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When to think of iron deficiency anemia: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MCV – low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MCH – low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MCHC – Low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Clean </a:t>
            </a:r>
            <a:r>
              <a:rPr lang="en-US" dirty="0" err="1"/>
              <a:t>hypochromia</a:t>
            </a:r>
            <a:r>
              <a:rPr lang="en-US" dirty="0"/>
              <a:t> &amp; </a:t>
            </a:r>
            <a:r>
              <a:rPr lang="en-US" dirty="0" err="1"/>
              <a:t>microcytosis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IRON DEFICIENCY ANEMIA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Frequency: </a:t>
            </a:r>
          </a:p>
          <a:p>
            <a:pPr lvl="1"/>
            <a:r>
              <a:rPr lang="en-US" dirty="0"/>
              <a:t>Developed countries 10% of population </a:t>
            </a:r>
          </a:p>
          <a:p>
            <a:pPr lvl="1"/>
            <a:r>
              <a:rPr lang="en-US" dirty="0"/>
              <a:t>Developing countries 25% to 50% of population. </a:t>
            </a:r>
          </a:p>
          <a:p>
            <a:r>
              <a:rPr lang="en-US" dirty="0">
                <a:solidFill>
                  <a:srgbClr val="FF0000"/>
                </a:solidFill>
              </a:rPr>
              <a:t>Iron distribution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Total body iron 2 to 6 grams</a:t>
            </a:r>
          </a:p>
          <a:p>
            <a:pPr lvl="1"/>
            <a:r>
              <a:rPr lang="en-US" dirty="0"/>
              <a:t>Hb iron 60% to 80% (1.5 to 3.0 Grams).</a:t>
            </a:r>
          </a:p>
          <a:p>
            <a:pPr lvl="1"/>
            <a:r>
              <a:rPr lang="en-US" dirty="0"/>
              <a:t>Tissue iron 1.2 to 2.0 grams </a:t>
            </a:r>
          </a:p>
          <a:p>
            <a:pPr lvl="2"/>
            <a:r>
              <a:rPr lang="en-US" dirty="0"/>
              <a:t>Storage iron: </a:t>
            </a:r>
            <a:r>
              <a:rPr lang="en-US" dirty="0" err="1"/>
              <a:t>ferritin</a:t>
            </a:r>
            <a:r>
              <a:rPr lang="en-US" dirty="0"/>
              <a:t> and hemosiderin</a:t>
            </a:r>
          </a:p>
          <a:p>
            <a:pPr lvl="2"/>
            <a:r>
              <a:rPr lang="en-US" dirty="0"/>
              <a:t>Essential tissue iron: </a:t>
            </a:r>
            <a:r>
              <a:rPr lang="en-US" dirty="0" err="1"/>
              <a:t>catalase</a:t>
            </a:r>
            <a:r>
              <a:rPr lang="en-US" dirty="0"/>
              <a:t>, </a:t>
            </a:r>
            <a:r>
              <a:rPr lang="en-US" dirty="0" err="1"/>
              <a:t>cytochrome</a:t>
            </a:r>
            <a:r>
              <a:rPr lang="en-US" dirty="0"/>
              <a:t>, </a:t>
            </a:r>
            <a:r>
              <a:rPr lang="en-US" dirty="0" err="1"/>
              <a:t>myoglobin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Plasma iron/transport iron: 3 to 4 mg </a:t>
            </a:r>
          </a:p>
          <a:p>
            <a:r>
              <a:rPr lang="en-US" dirty="0">
                <a:solidFill>
                  <a:srgbClr val="FF0000"/>
                </a:solidFill>
              </a:rPr>
              <a:t>Causes </a:t>
            </a:r>
          </a:p>
          <a:p>
            <a:pPr lvl="1"/>
            <a:r>
              <a:rPr lang="en-US" dirty="0"/>
              <a:t>Decreased intake </a:t>
            </a:r>
          </a:p>
          <a:p>
            <a:pPr lvl="1"/>
            <a:r>
              <a:rPr lang="en-US" dirty="0"/>
              <a:t>Increased iron loss</a:t>
            </a:r>
          </a:p>
          <a:p>
            <a:pPr lvl="1"/>
            <a:r>
              <a:rPr lang="en-US" dirty="0"/>
              <a:t>Increase requirement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IRON DEFICIENCY ANEMIA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Serum iron: 70 to 140 µg/dl </a:t>
            </a:r>
          </a:p>
          <a:p>
            <a:pPr>
              <a:lnSpc>
                <a:spcPct val="200000"/>
              </a:lnSpc>
            </a:pPr>
            <a:r>
              <a:rPr lang="en-US" dirty="0"/>
              <a:t>TIBC: 250 to 400 µg/dl </a:t>
            </a:r>
          </a:p>
          <a:p>
            <a:pPr>
              <a:lnSpc>
                <a:spcPct val="200000"/>
              </a:lnSpc>
            </a:pPr>
            <a:r>
              <a:rPr lang="en-US" dirty="0"/>
              <a:t>Serum </a:t>
            </a:r>
            <a:r>
              <a:rPr lang="en-US" dirty="0" err="1"/>
              <a:t>ferritin</a:t>
            </a:r>
            <a:r>
              <a:rPr lang="en-US" dirty="0"/>
              <a:t>: </a:t>
            </a:r>
          </a:p>
          <a:p>
            <a:pPr>
              <a:lnSpc>
                <a:spcPct val="200000"/>
              </a:lnSpc>
            </a:pPr>
            <a:r>
              <a:rPr lang="en-US" dirty="0"/>
              <a:t>Assessment of bone marrow iron stores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IRON STATUS ASSESSMENT</a:t>
            </a:r>
            <a:r>
              <a:rPr lang="en-US" dirty="0">
                <a:solidFill>
                  <a:srgbClr val="00B0F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19200"/>
            <a:ext cx="900464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IRON ABSORPTION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General sign and symptoms of anemia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Koilonychia</a:t>
            </a:r>
            <a:r>
              <a:rPr lang="en-US" dirty="0"/>
              <a:t> – spoon shaped, thin brittle nails </a:t>
            </a:r>
          </a:p>
          <a:p>
            <a:pPr>
              <a:lnSpc>
                <a:spcPct val="200000"/>
              </a:lnSpc>
            </a:pPr>
            <a:r>
              <a:rPr lang="en-US" dirty="0"/>
              <a:t>Atrophic </a:t>
            </a:r>
            <a:r>
              <a:rPr lang="en-US" dirty="0" err="1"/>
              <a:t>glossitis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Leukoplakia</a:t>
            </a:r>
            <a:r>
              <a:rPr lang="en-US" dirty="0"/>
              <a:t> of tongue </a:t>
            </a:r>
          </a:p>
          <a:p>
            <a:pPr>
              <a:lnSpc>
                <a:spcPct val="200000"/>
              </a:lnSpc>
            </a:pPr>
            <a:r>
              <a:rPr lang="en-US" dirty="0"/>
              <a:t>Angular </a:t>
            </a:r>
            <a:r>
              <a:rPr lang="en-US" dirty="0" err="1"/>
              <a:t>stomatitis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Dry brittle hair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CLINICAL FEATURES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BLOOD PICTURE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019800"/>
            <a:ext cx="5953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Hypochromia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Microcytosis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dirty="0"/>
              <a:t>Hb </a:t>
            </a:r>
          </a:p>
          <a:p>
            <a:r>
              <a:rPr lang="en-US" dirty="0"/>
              <a:t>RBC Morphology </a:t>
            </a:r>
          </a:p>
          <a:p>
            <a:r>
              <a:rPr lang="en-US" dirty="0"/>
              <a:t>MCV</a:t>
            </a:r>
          </a:p>
          <a:p>
            <a:r>
              <a:rPr lang="en-US" dirty="0"/>
              <a:t>PCV </a:t>
            </a:r>
          </a:p>
          <a:p>
            <a:r>
              <a:rPr lang="en-US" dirty="0"/>
              <a:t>MCH </a:t>
            </a:r>
          </a:p>
          <a:p>
            <a:r>
              <a:rPr lang="en-US" dirty="0"/>
              <a:t>MCHC </a:t>
            </a:r>
          </a:p>
          <a:p>
            <a:r>
              <a:rPr lang="en-US" dirty="0"/>
              <a:t>Serum iron </a:t>
            </a:r>
          </a:p>
          <a:p>
            <a:r>
              <a:rPr lang="en-US" dirty="0"/>
              <a:t>TIBC </a:t>
            </a:r>
          </a:p>
          <a:p>
            <a:r>
              <a:rPr lang="en-US" dirty="0"/>
              <a:t>Serum </a:t>
            </a:r>
            <a:r>
              <a:rPr lang="en-US" dirty="0" err="1"/>
              <a:t>Ferritin</a:t>
            </a:r>
            <a:r>
              <a:rPr lang="en-US" dirty="0"/>
              <a:t> </a:t>
            </a:r>
          </a:p>
          <a:p>
            <a:r>
              <a:rPr lang="en-US" dirty="0"/>
              <a:t>Bone marrow – </a:t>
            </a:r>
            <a:r>
              <a:rPr lang="en-US" dirty="0" err="1"/>
              <a:t>Micronormoblast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LAB. DIAGNOSIS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r>
              <a:rPr lang="en-US" dirty="0"/>
              <a:t>Seen in: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Chronic microbial infections e.g. </a:t>
            </a:r>
            <a:r>
              <a:rPr lang="en-US" dirty="0" err="1"/>
              <a:t>osteomyelitis</a:t>
            </a:r>
            <a:r>
              <a:rPr lang="en-US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Chronic immune disorders e.g. RA</a:t>
            </a:r>
          </a:p>
          <a:p>
            <a:pPr lvl="1">
              <a:lnSpc>
                <a:spcPct val="200000"/>
              </a:lnSpc>
            </a:pPr>
            <a:r>
              <a:rPr lang="en-US" dirty="0" err="1"/>
              <a:t>Neoplasms</a:t>
            </a:r>
            <a:r>
              <a:rPr lang="en-US" dirty="0"/>
              <a:t>: lymphoma, CA lungs and breast.</a:t>
            </a:r>
          </a:p>
          <a:p>
            <a:pPr lvl="1">
              <a:lnSpc>
                <a:spcPct val="200000"/>
              </a:lnSpc>
            </a:pPr>
            <a:r>
              <a:rPr lang="en-US" dirty="0" err="1"/>
              <a:t>Sideroblastic</a:t>
            </a:r>
            <a:r>
              <a:rPr lang="en-US" dirty="0"/>
              <a:t> </a:t>
            </a:r>
            <a:r>
              <a:rPr lang="en-US" dirty="0" err="1"/>
              <a:t>anemias</a:t>
            </a:r>
            <a:r>
              <a:rPr lang="en-US" dirty="0"/>
              <a:t>: both cong. &amp; secondary.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PROBLEMS OF IRON METABOLISM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Pancytopenia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Marrow failure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Causes: </a:t>
            </a:r>
          </a:p>
          <a:p>
            <a:pPr lvl="1"/>
            <a:r>
              <a:rPr lang="en-US" sz="2400" dirty="0"/>
              <a:t>Idiopathic – </a:t>
            </a:r>
            <a:r>
              <a:rPr lang="en-US" sz="2400" dirty="0" err="1"/>
              <a:t>autoreactive</a:t>
            </a:r>
            <a:r>
              <a:rPr lang="en-US" sz="2400" dirty="0"/>
              <a:t> T Cells </a:t>
            </a:r>
          </a:p>
          <a:p>
            <a:pPr lvl="1"/>
            <a:r>
              <a:rPr lang="en-US" sz="2400" dirty="0"/>
              <a:t>Secondary – drugs, Chemicals, 	  	        infections (viral Hepatitis), radiations. </a:t>
            </a:r>
          </a:p>
          <a:p>
            <a:pPr lvl="1"/>
            <a:r>
              <a:rPr lang="en-US" sz="2400" dirty="0"/>
              <a:t>genetic factors</a:t>
            </a:r>
          </a:p>
          <a:p>
            <a:pPr lvl="1"/>
            <a:r>
              <a:rPr lang="en-US" sz="2400" dirty="0" err="1"/>
              <a:t>Chloremphenicol</a:t>
            </a:r>
            <a:r>
              <a:rPr lang="en-US" sz="2400" dirty="0"/>
              <a:t> – direct toxic effect &amp; sensitivity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APLASTIC ANEMIA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81600"/>
          </a:xfrm>
        </p:spPr>
        <p:txBody>
          <a:bodyPr/>
          <a:lstStyle/>
          <a:p>
            <a:r>
              <a:rPr lang="en-US" dirty="0"/>
              <a:t>Hb 	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/>
              <a:t>low </a:t>
            </a:r>
          </a:p>
          <a:p>
            <a:r>
              <a:rPr lang="en-US" dirty="0"/>
              <a:t>TLC 	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/>
              <a:t>low </a:t>
            </a:r>
          </a:p>
          <a:p>
            <a:r>
              <a:rPr lang="en-US" dirty="0" err="1"/>
              <a:t>Neutrophils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/>
              <a:t>low </a:t>
            </a:r>
          </a:p>
          <a:p>
            <a:r>
              <a:rPr lang="en-US" dirty="0"/>
              <a:t>Platelets 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/>
              <a:t>low </a:t>
            </a:r>
          </a:p>
          <a:p>
            <a:r>
              <a:rPr lang="en-US" dirty="0"/>
              <a:t>PCV 	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/>
              <a:t>low </a:t>
            </a:r>
          </a:p>
          <a:p>
            <a:r>
              <a:rPr lang="en-US" dirty="0"/>
              <a:t>MCV 	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	Normal </a:t>
            </a:r>
            <a:r>
              <a:rPr lang="en-US" dirty="0"/>
              <a:t> </a:t>
            </a:r>
          </a:p>
          <a:p>
            <a:r>
              <a:rPr lang="en-US" dirty="0"/>
              <a:t>MCH 	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Normal</a:t>
            </a:r>
            <a:endParaRPr lang="en-US" dirty="0"/>
          </a:p>
          <a:p>
            <a:r>
              <a:rPr lang="en-US" dirty="0"/>
              <a:t>MCHC 	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	Normal</a:t>
            </a:r>
            <a:r>
              <a:rPr lang="en-US" dirty="0"/>
              <a:t> </a:t>
            </a:r>
          </a:p>
          <a:p>
            <a:r>
              <a:rPr lang="en-US" dirty="0"/>
              <a:t>Fall in PCV is parallel to fall in Hb</a:t>
            </a:r>
          </a:p>
          <a:p>
            <a:r>
              <a:rPr lang="en-US" dirty="0"/>
              <a:t>RBC morphology – </a:t>
            </a:r>
            <a:r>
              <a:rPr lang="en-US" dirty="0" err="1"/>
              <a:t>normochromic</a:t>
            </a:r>
            <a:r>
              <a:rPr lang="en-US" dirty="0"/>
              <a:t> &amp; </a:t>
            </a:r>
            <a:r>
              <a:rPr lang="en-US" dirty="0" err="1"/>
              <a:t>normocytic</a:t>
            </a:r>
            <a:r>
              <a:rPr lang="en-US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PARAMETERS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6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4" t="2588" r="3542" b="1326"/>
          <a:stretch/>
        </p:blipFill>
        <p:spPr>
          <a:xfrm>
            <a:off x="76200" y="90000"/>
            <a:ext cx="9000000" cy="6768000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" y="1447800"/>
            <a:ext cx="28194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HAEMOPOIETIC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 SYSTEM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/>
          <a:lstStyle/>
          <a:p>
            <a:r>
              <a:rPr lang="en-US" sz="2400" dirty="0"/>
              <a:t>Aspiration biopsy – variable </a:t>
            </a:r>
            <a:r>
              <a:rPr lang="en-US" sz="2400" dirty="0" err="1"/>
              <a:t>trilineage</a:t>
            </a:r>
            <a:r>
              <a:rPr lang="en-US" sz="2400" dirty="0"/>
              <a:t> suppression </a:t>
            </a:r>
          </a:p>
          <a:p>
            <a:r>
              <a:rPr lang="en-US" sz="2400" dirty="0"/>
              <a:t>Trephine biopsy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BONE MARROW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scan0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83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Supportive </a:t>
            </a:r>
          </a:p>
          <a:p>
            <a:pPr>
              <a:lnSpc>
                <a:spcPct val="150000"/>
              </a:lnSpc>
            </a:pPr>
            <a:r>
              <a:rPr lang="en-US" dirty="0"/>
              <a:t>For restoration of marrow – anti lymphocyte globulin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Hemopoietic</a:t>
            </a:r>
            <a:r>
              <a:rPr lang="en-US" dirty="0"/>
              <a:t> growth factors – G – CSF, GM – CSF </a:t>
            </a:r>
          </a:p>
          <a:p>
            <a:pPr>
              <a:lnSpc>
                <a:spcPct val="150000"/>
              </a:lnSpc>
            </a:pPr>
            <a:r>
              <a:rPr lang="en-US" dirty="0"/>
              <a:t>Marrow transplantation – BMT, PBSC.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TREATMENT</a:t>
            </a:r>
            <a:r>
              <a:rPr lang="en-US" sz="4000" dirty="0">
                <a:solidFill>
                  <a:srgbClr val="00B0F0"/>
                </a:solidFill>
              </a:rPr>
              <a:t> TARGETS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Parameters: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Hb 		</a:t>
            </a:r>
            <a:r>
              <a:rPr lang="en-US" dirty="0">
                <a:sym typeface="Wingdings" pitchFamily="2" charset="2"/>
              </a:rPr>
              <a:t> Low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RBC 		 Very Low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PCV/HCT	 Low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MCV		 High to very high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MCH 		 Raised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MCHC 		 Raised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RDW 		 High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>
                <a:sym typeface="Wingdings" pitchFamily="2" charset="2"/>
              </a:rPr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MEGALOBLASTIC ANEMIA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016691"/>
          </a:xfrm>
        </p:spPr>
        <p:txBody>
          <a:bodyPr/>
          <a:lstStyle/>
          <a:p>
            <a:pPr marL="681228" indent="-571500">
              <a:buFont typeface="+mj-lt"/>
              <a:buAutoNum type="romanUcPeriod"/>
            </a:pPr>
            <a:r>
              <a:rPr lang="en-US" dirty="0" err="1"/>
              <a:t>Folate</a:t>
            </a:r>
            <a:r>
              <a:rPr lang="en-US" dirty="0"/>
              <a:t> Deficiency </a:t>
            </a:r>
          </a:p>
          <a:p>
            <a:pPr marL="880110" lvl="1" indent="-514350">
              <a:buAutoNum type="arabicPeriod"/>
            </a:pPr>
            <a:r>
              <a:rPr lang="en-US" dirty="0"/>
              <a:t>Decreased in take/nutritional </a:t>
            </a:r>
          </a:p>
          <a:p>
            <a:pPr marL="880110" lvl="1" indent="-514350">
              <a:buAutoNum type="arabicPeriod"/>
            </a:pPr>
            <a:r>
              <a:rPr lang="en-US" dirty="0"/>
              <a:t>Impaired absorption – </a:t>
            </a:r>
            <a:r>
              <a:rPr lang="en-US" dirty="0" err="1"/>
              <a:t>coeliac</a:t>
            </a:r>
            <a:r>
              <a:rPr lang="en-US" dirty="0"/>
              <a:t> disease &amp; </a:t>
            </a:r>
            <a:r>
              <a:rPr lang="en-US" dirty="0" err="1"/>
              <a:t>torpical</a:t>
            </a:r>
            <a:r>
              <a:rPr lang="en-US" dirty="0"/>
              <a:t> </a:t>
            </a:r>
            <a:r>
              <a:rPr lang="en-US" dirty="0" err="1"/>
              <a:t>sprue</a:t>
            </a:r>
            <a:r>
              <a:rPr lang="en-US" dirty="0"/>
              <a:t>  </a:t>
            </a:r>
          </a:p>
          <a:p>
            <a:pPr marL="880110" lvl="1" indent="-514350">
              <a:buAutoNum type="arabicPeriod"/>
            </a:pPr>
            <a:r>
              <a:rPr lang="en-US" dirty="0"/>
              <a:t>Increased demand – pregnancy/infancy/</a:t>
            </a:r>
            <a:r>
              <a:rPr lang="en-US" dirty="0" err="1"/>
              <a:t>myeloproliferation</a:t>
            </a:r>
            <a:r>
              <a:rPr lang="en-US" dirty="0"/>
              <a:t> </a:t>
            </a:r>
          </a:p>
          <a:p>
            <a:pPr marL="880110" lvl="1" indent="-514350">
              <a:buAutoNum type="arabicPeriod"/>
            </a:pPr>
            <a:r>
              <a:rPr lang="en-US" dirty="0" err="1"/>
              <a:t>Antifolate</a:t>
            </a:r>
            <a:r>
              <a:rPr lang="en-US" dirty="0"/>
              <a:t> drugs – anticonvulsants, </a:t>
            </a:r>
            <a:r>
              <a:rPr lang="en-US" dirty="0" err="1"/>
              <a:t>methotrexate</a:t>
            </a:r>
            <a:r>
              <a:rPr lang="en-US" dirty="0"/>
              <a:t> </a:t>
            </a:r>
          </a:p>
          <a:p>
            <a:pPr marL="681228" indent="-571500">
              <a:buAutoNum type="romanUcPeriod" startAt="2"/>
            </a:pPr>
            <a:r>
              <a:rPr lang="en-US" dirty="0"/>
              <a:t>B</a:t>
            </a:r>
            <a:r>
              <a:rPr lang="en-US" sz="1800" dirty="0"/>
              <a:t>12</a:t>
            </a:r>
            <a:r>
              <a:rPr lang="en-US" dirty="0"/>
              <a:t>/</a:t>
            </a:r>
            <a:r>
              <a:rPr lang="en-US" dirty="0" err="1"/>
              <a:t>Cobalamin</a:t>
            </a:r>
            <a:r>
              <a:rPr lang="en-US" dirty="0"/>
              <a:t> Deficiency – </a:t>
            </a:r>
            <a:r>
              <a:rPr lang="en-US" sz="2000" dirty="0"/>
              <a:t>anemia/</a:t>
            </a:r>
            <a:r>
              <a:rPr lang="en-US" sz="2000" dirty="0" err="1"/>
              <a:t>demyelination</a:t>
            </a:r>
            <a:r>
              <a:rPr lang="en-US" sz="2000" dirty="0"/>
              <a:t> </a:t>
            </a:r>
          </a:p>
          <a:p>
            <a:pPr marL="937260" lvl="1" indent="-571500">
              <a:buFont typeface="+mj-lt"/>
              <a:buAutoNum type="arabicPeriod"/>
            </a:pPr>
            <a:r>
              <a:rPr lang="en-US" dirty="0"/>
              <a:t>Decreased in take /nutritional </a:t>
            </a:r>
          </a:p>
          <a:p>
            <a:pPr marL="937260" lvl="1" indent="-571500">
              <a:buFont typeface="+mj-lt"/>
              <a:buAutoNum type="arabicPeriod"/>
            </a:pPr>
            <a:r>
              <a:rPr lang="en-US" dirty="0"/>
              <a:t>Impaired absorption</a:t>
            </a:r>
          </a:p>
          <a:p>
            <a:pPr marL="937260" lvl="1" indent="-571500">
              <a:buNone/>
            </a:pPr>
            <a:r>
              <a:rPr lang="en-US" dirty="0"/>
              <a:t>	a) Gastric causes – pernicious anemia (IF), </a:t>
            </a:r>
            <a:r>
              <a:rPr lang="en-US" dirty="0" err="1"/>
              <a:t>Gastrectomy</a:t>
            </a:r>
            <a:endParaRPr lang="en-US" dirty="0"/>
          </a:p>
          <a:p>
            <a:pPr marL="937260" lvl="1" indent="-571500">
              <a:buNone/>
            </a:pPr>
            <a:r>
              <a:rPr lang="en-US" dirty="0"/>
              <a:t>	b) intestinal causes – </a:t>
            </a:r>
            <a:r>
              <a:rPr lang="en-US" dirty="0" err="1"/>
              <a:t>coeliac</a:t>
            </a:r>
            <a:r>
              <a:rPr lang="en-US" dirty="0"/>
              <a:t> disease, tropical </a:t>
            </a:r>
            <a:r>
              <a:rPr lang="en-US" dirty="0" err="1"/>
              <a:t>sprue</a:t>
            </a:r>
            <a:r>
              <a:rPr lang="en-US" dirty="0"/>
              <a:t>,         </a:t>
            </a:r>
          </a:p>
          <a:p>
            <a:pPr marL="937260" lvl="1" indent="-571500">
              <a:buNone/>
            </a:pPr>
            <a:r>
              <a:rPr lang="en-US" dirty="0"/>
              <a:t>	    fish tape worm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rgbClr val="00B0F0"/>
                </a:solidFill>
              </a:rPr>
              <a:t>CAUSES OF MEGALOBLASTIC ANEMIA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Lack of B12 &amp; folic acid </a:t>
            </a:r>
            <a:r>
              <a:rPr lang="en-US" dirty="0">
                <a:sym typeface="Wingdings" pitchFamily="2" charset="2"/>
              </a:rPr>
              <a:t>    DNA synthesis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Cells accumulate in pre-mitotic phase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Cytoplasm goes on maturing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Resulting either into release of </a:t>
            </a:r>
            <a:r>
              <a:rPr lang="en-US" dirty="0" err="1">
                <a:sym typeface="Wingdings" pitchFamily="2" charset="2"/>
              </a:rPr>
              <a:t>macrocytes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Or leading to </a:t>
            </a:r>
            <a:r>
              <a:rPr lang="en-US" dirty="0" err="1">
                <a:sym typeface="Wingdings" pitchFamily="2" charset="2"/>
              </a:rPr>
              <a:t>intramedullary</a:t>
            </a:r>
            <a:r>
              <a:rPr lang="en-US" dirty="0">
                <a:sym typeface="Wingdings" pitchFamily="2" charset="2"/>
              </a:rPr>
              <a:t> death of cells 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Also called as Ineffective </a:t>
            </a:r>
            <a:r>
              <a:rPr lang="en-US" dirty="0" err="1">
                <a:sym typeface="Wingdings" pitchFamily="2" charset="2"/>
              </a:rPr>
              <a:t>erythropoiesis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ym typeface="Wingdings" pitchFamily="2" charset="2"/>
              </a:rPr>
              <a:t>Macrocytes</a:t>
            </a:r>
            <a:r>
              <a:rPr lang="en-US" dirty="0">
                <a:sym typeface="Wingdings" pitchFamily="2" charset="2"/>
              </a:rPr>
              <a:t> have got short life span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PATHOGENESIS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5334000" y="12954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685800"/>
            <a:ext cx="4605837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rgbClr val="00B0F0"/>
                </a:solidFill>
              </a:rPr>
              <a:t>MORPHOLOGY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498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Blood parameter </a:t>
            </a:r>
          </a:p>
          <a:p>
            <a:pPr>
              <a:lnSpc>
                <a:spcPct val="200000"/>
              </a:lnSpc>
            </a:pPr>
            <a:r>
              <a:rPr lang="en-US" dirty="0"/>
              <a:t>Bone marrow findings </a:t>
            </a:r>
          </a:p>
          <a:p>
            <a:pPr>
              <a:lnSpc>
                <a:spcPct val="200000"/>
              </a:lnSpc>
            </a:pPr>
            <a:r>
              <a:rPr lang="en-US" dirty="0"/>
              <a:t>Serum levels of folic acid and B</a:t>
            </a:r>
            <a:r>
              <a:rPr lang="en-US" sz="2000" dirty="0"/>
              <a:t>12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159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DIAGNOSIS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200" b="1" dirty="0"/>
              <a:t>Parameters </a:t>
            </a:r>
          </a:p>
          <a:p>
            <a:pPr>
              <a:buNone/>
            </a:pPr>
            <a:r>
              <a:rPr lang="en-US" b="1" u="sng" dirty="0"/>
              <a:t>General </a:t>
            </a:r>
          </a:p>
          <a:p>
            <a:r>
              <a:rPr lang="en-US" dirty="0"/>
              <a:t>Red cell Morphology – NN, </a:t>
            </a:r>
            <a:r>
              <a:rPr lang="en-US" dirty="0" err="1"/>
              <a:t>macrocytic</a:t>
            </a:r>
            <a:r>
              <a:rPr lang="en-US" dirty="0"/>
              <a:t> </a:t>
            </a:r>
          </a:p>
          <a:p>
            <a:r>
              <a:rPr lang="en-US" dirty="0" err="1"/>
              <a:t>Erythroid</a:t>
            </a:r>
            <a:r>
              <a:rPr lang="en-US" dirty="0"/>
              <a:t> hyperplasia in BM </a:t>
            </a:r>
          </a:p>
          <a:p>
            <a:r>
              <a:rPr lang="en-US" dirty="0"/>
              <a:t>Increased </a:t>
            </a:r>
            <a:r>
              <a:rPr lang="en-US" dirty="0" err="1"/>
              <a:t>reticulocytes</a:t>
            </a:r>
            <a:r>
              <a:rPr lang="en-US" dirty="0"/>
              <a:t> in blood</a:t>
            </a:r>
          </a:p>
          <a:p>
            <a:pPr>
              <a:buNone/>
            </a:pPr>
            <a:r>
              <a:rPr lang="en-US" b="1" u="sng" dirty="0"/>
              <a:t>Intravascular hemolysis</a:t>
            </a:r>
            <a:r>
              <a:rPr lang="en-US" b="1" dirty="0"/>
              <a:t> </a:t>
            </a:r>
          </a:p>
          <a:p>
            <a:r>
              <a:rPr lang="en-US" dirty="0" err="1"/>
              <a:t>Hemoglobinemia</a:t>
            </a:r>
            <a:r>
              <a:rPr lang="en-US" dirty="0"/>
              <a:t> </a:t>
            </a:r>
          </a:p>
          <a:p>
            <a:r>
              <a:rPr lang="en-US" dirty="0"/>
              <a:t>Hemoglobin </a:t>
            </a:r>
            <a:r>
              <a:rPr lang="en-US" dirty="0" err="1"/>
              <a:t>uria</a:t>
            </a:r>
            <a:r>
              <a:rPr lang="en-US" dirty="0"/>
              <a:t> </a:t>
            </a:r>
          </a:p>
          <a:p>
            <a:r>
              <a:rPr lang="en-US" dirty="0" err="1"/>
              <a:t>Hemosiderinuria</a:t>
            </a:r>
            <a:r>
              <a:rPr lang="en-US" dirty="0"/>
              <a:t> </a:t>
            </a:r>
          </a:p>
          <a:p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hyperbilirubinemia</a:t>
            </a:r>
            <a:r>
              <a:rPr lang="en-US" dirty="0"/>
              <a:t> </a:t>
            </a:r>
          </a:p>
          <a:p>
            <a:r>
              <a:rPr lang="en-US" dirty="0"/>
              <a:t>ATN </a:t>
            </a:r>
          </a:p>
          <a:p>
            <a:r>
              <a:rPr lang="en-US" dirty="0"/>
              <a:t>Decreased </a:t>
            </a:r>
            <a:r>
              <a:rPr lang="en-US" dirty="0" err="1"/>
              <a:t>haptoglobin</a:t>
            </a:r>
            <a:endParaRPr lang="en-US" dirty="0"/>
          </a:p>
          <a:p>
            <a:pPr>
              <a:buNone/>
            </a:pPr>
            <a:r>
              <a:rPr lang="en-US" b="1" u="sng" dirty="0" err="1"/>
              <a:t>Extravascular</a:t>
            </a:r>
            <a:r>
              <a:rPr lang="en-US" b="1" u="sng" dirty="0"/>
              <a:t> hemolysis </a:t>
            </a:r>
          </a:p>
          <a:p>
            <a:r>
              <a:rPr lang="en-US" dirty="0"/>
              <a:t>Jaundice </a:t>
            </a:r>
          </a:p>
          <a:p>
            <a:r>
              <a:rPr lang="en-US" dirty="0"/>
              <a:t>Gallstones</a:t>
            </a:r>
          </a:p>
          <a:p>
            <a:r>
              <a:rPr lang="en-US" dirty="0"/>
              <a:t> decreased </a:t>
            </a:r>
            <a:r>
              <a:rPr lang="en-US" dirty="0" err="1"/>
              <a:t>haptoglobin</a:t>
            </a:r>
            <a:r>
              <a:rPr lang="en-US" dirty="0"/>
              <a:t> </a:t>
            </a:r>
          </a:p>
          <a:p>
            <a:r>
              <a:rPr lang="en-US" dirty="0" err="1"/>
              <a:t>Heamosiderosis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HEMOLYTIC ANEMIAS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69091"/>
          </a:xfrm>
        </p:spPr>
        <p:txBody>
          <a:bodyPr/>
          <a:lstStyle/>
          <a:p>
            <a:r>
              <a:rPr lang="en-US" dirty="0"/>
              <a:t>Intrinsic Defects – mainly hereditary except PNH</a:t>
            </a:r>
          </a:p>
          <a:p>
            <a:pPr lvl="1"/>
            <a:r>
              <a:rPr lang="en-US" dirty="0"/>
              <a:t>Membrane defects – </a:t>
            </a:r>
            <a:r>
              <a:rPr lang="en-US" dirty="0" err="1"/>
              <a:t>spherocytosis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Enzyme defects – G6PD, PK deficiency </a:t>
            </a:r>
          </a:p>
          <a:p>
            <a:pPr lvl="1"/>
            <a:r>
              <a:rPr lang="en-US" dirty="0"/>
              <a:t>HB defects – </a:t>
            </a:r>
            <a:r>
              <a:rPr lang="en-US" dirty="0" err="1"/>
              <a:t>thalassemia</a:t>
            </a:r>
            <a:r>
              <a:rPr lang="en-US" dirty="0"/>
              <a:t>, </a:t>
            </a:r>
            <a:r>
              <a:rPr lang="en-US" dirty="0" err="1"/>
              <a:t>hemoglobinopathies</a:t>
            </a:r>
            <a:r>
              <a:rPr lang="en-US" dirty="0"/>
              <a:t> </a:t>
            </a:r>
          </a:p>
          <a:p>
            <a:r>
              <a:rPr lang="en-US" dirty="0"/>
              <a:t>Extrinsic Defects</a:t>
            </a:r>
          </a:p>
          <a:p>
            <a:pPr lvl="1"/>
            <a:r>
              <a:rPr lang="en-US" dirty="0"/>
              <a:t>Antibody mediated – </a:t>
            </a:r>
            <a:r>
              <a:rPr lang="en-US" dirty="0" err="1"/>
              <a:t>isoantibodies</a:t>
            </a:r>
            <a:r>
              <a:rPr lang="en-US" dirty="0"/>
              <a:t> transfusion reactions </a:t>
            </a:r>
          </a:p>
          <a:p>
            <a:pPr lvl="1">
              <a:buNone/>
            </a:pPr>
            <a:r>
              <a:rPr lang="en-US" dirty="0"/>
              <a:t>					</a:t>
            </a:r>
            <a:r>
              <a:rPr lang="en-US" dirty="0" err="1"/>
              <a:t>Erythroblastosis</a:t>
            </a:r>
            <a:r>
              <a:rPr lang="en-US" dirty="0"/>
              <a:t> </a:t>
            </a:r>
            <a:r>
              <a:rPr lang="en-US" dirty="0" err="1"/>
              <a:t>fetalis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					auto antibodies</a:t>
            </a:r>
          </a:p>
          <a:p>
            <a:pPr lvl="1">
              <a:buNone/>
            </a:pPr>
            <a:r>
              <a:rPr lang="en-US" dirty="0"/>
              <a:t>					warm and cold antibodies </a:t>
            </a:r>
          </a:p>
          <a:p>
            <a:pPr lvl="1">
              <a:buNone/>
            </a:pPr>
            <a:r>
              <a:rPr lang="en-US" dirty="0"/>
              <a:t>					drug associated antibodies </a:t>
            </a:r>
          </a:p>
          <a:p>
            <a:pPr lvl="1"/>
            <a:r>
              <a:rPr lang="en-US" dirty="0"/>
              <a:t>Mechanical trauma – cardiac, malaria, </a:t>
            </a:r>
          </a:p>
          <a:p>
            <a:pPr lvl="1">
              <a:buNone/>
            </a:pPr>
            <a:r>
              <a:rPr lang="en-US" dirty="0"/>
              <a:t>					</a:t>
            </a:r>
            <a:r>
              <a:rPr lang="en-US" dirty="0" err="1"/>
              <a:t>microangiopathic</a:t>
            </a:r>
            <a:r>
              <a:rPr lang="en-US" dirty="0"/>
              <a:t>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CLASSIFICATION OF H.A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/>
              <a:t>PARAMETERS</a:t>
            </a:r>
          </a:p>
          <a:p>
            <a:r>
              <a:rPr lang="en-US" dirty="0"/>
              <a:t>MCV, MCH, MCHC 	</a:t>
            </a:r>
            <a:r>
              <a:rPr lang="en-US" dirty="0">
                <a:sym typeface="Wingdings" pitchFamily="2" charset="2"/>
              </a:rPr>
              <a:t> Normal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				 Low </a:t>
            </a:r>
          </a:p>
          <a:p>
            <a:r>
              <a:rPr lang="en-US" dirty="0" err="1">
                <a:sym typeface="Wingdings" pitchFamily="2" charset="2"/>
              </a:rPr>
              <a:t>Retic</a:t>
            </a:r>
            <a:r>
              <a:rPr lang="en-US" dirty="0">
                <a:sym typeface="Wingdings" pitchFamily="2" charset="2"/>
              </a:rPr>
              <a:t> 			 Increased </a:t>
            </a:r>
          </a:p>
          <a:p>
            <a:r>
              <a:rPr lang="en-US" dirty="0">
                <a:sym typeface="Wingdings" pitchFamily="2" charset="2"/>
              </a:rPr>
              <a:t>E/V Hemolysis 		 Positive </a:t>
            </a:r>
          </a:p>
          <a:p>
            <a:r>
              <a:rPr lang="en-US" dirty="0">
                <a:sym typeface="Wingdings" pitchFamily="2" charset="2"/>
              </a:rPr>
              <a:t>Spleen 			 Enlarged </a:t>
            </a:r>
          </a:p>
          <a:p>
            <a:r>
              <a:rPr lang="en-US" dirty="0">
                <a:sym typeface="Wingdings" pitchFamily="2" charset="2"/>
              </a:rPr>
              <a:t>Jaundice 			 </a:t>
            </a:r>
            <a:r>
              <a:rPr lang="en-US" dirty="0" err="1">
                <a:sym typeface="Wingdings" pitchFamily="2" charset="2"/>
              </a:rPr>
              <a:t>Unconjugated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bil</a:t>
            </a:r>
            <a:r>
              <a:rPr lang="en-US" dirty="0">
                <a:sym typeface="Wingdings" pitchFamily="2" charset="2"/>
              </a:rPr>
              <a:t>. </a:t>
            </a:r>
            <a:r>
              <a:rPr lang="en-US" sz="3600" dirty="0">
                <a:sym typeface="Wingdings" pitchFamily="2" charset="2"/>
              </a:rPr>
              <a:t>↑</a:t>
            </a:r>
          </a:p>
          <a:p>
            <a:pPr>
              <a:buNone/>
            </a:pPr>
            <a:r>
              <a:rPr lang="en-US" b="1" dirty="0">
                <a:sym typeface="Wingdings" pitchFamily="2" charset="2"/>
              </a:rPr>
              <a:t>DEFECTS</a:t>
            </a:r>
            <a:r>
              <a:rPr lang="en-US" dirty="0">
                <a:sym typeface="Wingdings" pitchFamily="2" charset="2"/>
              </a:rPr>
              <a:t>: </a:t>
            </a:r>
          </a:p>
          <a:p>
            <a:r>
              <a:rPr lang="en-US" dirty="0">
                <a:sym typeface="Wingdings" pitchFamily="2" charset="2"/>
              </a:rPr>
              <a:t>In cell membrane 	 </a:t>
            </a:r>
            <a:r>
              <a:rPr lang="en-US" dirty="0" err="1">
                <a:sym typeface="Wingdings" pitchFamily="2" charset="2"/>
              </a:rPr>
              <a:t>Spheroidal</a:t>
            </a:r>
            <a:r>
              <a:rPr lang="en-US" dirty="0">
                <a:sym typeface="Wingdings" pitchFamily="2" charset="2"/>
              </a:rPr>
              <a:t> Cells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					 Less Deformable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					 Vulnerable to </a:t>
            </a:r>
            <a:r>
              <a:rPr lang="en-US" dirty="0" err="1">
                <a:sym typeface="Wingdings" pitchFamily="2" charset="2"/>
              </a:rPr>
              <a:t>Spl</a:t>
            </a:r>
            <a:r>
              <a:rPr lang="en-US" dirty="0">
                <a:sym typeface="Wingdings" pitchFamily="2" charset="2"/>
              </a:rPr>
              <a:t>. Seq.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Mode of transmission- </a:t>
            </a:r>
            <a:r>
              <a:rPr lang="en-US" dirty="0" err="1">
                <a:sym typeface="Wingdings" pitchFamily="2" charset="2"/>
              </a:rPr>
              <a:t>autosomal</a:t>
            </a:r>
            <a:r>
              <a:rPr lang="en-US" dirty="0">
                <a:sym typeface="Wingdings" pitchFamily="2" charset="2"/>
              </a:rPr>
              <a:t> dominant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HEREDITARY SPHEROCYTOSIS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563"/>
            <a:ext cx="7772400" cy="593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u="sng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HEMOPOIESIS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6525" y="930275"/>
            <a:ext cx="9007475" cy="5927725"/>
          </a:xfrm>
        </p:spPr>
        <p:txBody>
          <a:bodyPr>
            <a:noAutofit/>
          </a:bodyPr>
          <a:lstStyle/>
          <a:p>
            <a:pPr marL="265113" indent="-265113" algn="ctr" eaLnBrk="1" hangingPunct="1">
              <a:buFont typeface="Wingdings" pitchFamily="2" charset="2"/>
              <a:buNone/>
            </a:pPr>
            <a:r>
              <a:rPr lang="en-US" sz="2400" dirty="0"/>
              <a:t>MULTIPOTENT MARROW STEM CELL </a:t>
            </a:r>
          </a:p>
          <a:p>
            <a:pPr marL="265113" indent="-265113" algn="ctr" eaLnBrk="1" hangingPunct="1">
              <a:buFont typeface="Wingdings" pitchFamily="2" charset="2"/>
              <a:buNone/>
            </a:pPr>
            <a:r>
              <a:rPr lang="en-US" sz="2400" dirty="0"/>
              <a:t>COMMITTED STEM CELLS 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 err="1"/>
              <a:t>Pronormoblast</a:t>
            </a:r>
            <a:r>
              <a:rPr lang="en-US" sz="2400" dirty="0"/>
              <a:t>    	</a:t>
            </a:r>
            <a:r>
              <a:rPr lang="en-US" sz="2400" dirty="0" err="1"/>
              <a:t>Myeloblast</a:t>
            </a:r>
            <a:r>
              <a:rPr lang="en-US" sz="2400" dirty="0"/>
              <a:t>	</a:t>
            </a:r>
            <a:r>
              <a:rPr lang="en-US" sz="2400" dirty="0" err="1"/>
              <a:t>Monoblast</a:t>
            </a:r>
            <a:r>
              <a:rPr lang="en-US" sz="2400" dirty="0"/>
              <a:t>	</a:t>
            </a:r>
            <a:r>
              <a:rPr lang="en-US" sz="2400" dirty="0" err="1"/>
              <a:t>Megakaryoblast</a:t>
            </a:r>
            <a:endParaRPr lang="en-US" sz="2400" dirty="0"/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Basophilic 	 		         </a:t>
            </a:r>
            <a:r>
              <a:rPr lang="en-US" sz="2400" dirty="0" err="1">
                <a:solidFill>
                  <a:srgbClr val="66FF66"/>
                </a:solidFill>
                <a:latin typeface="Times New Roman" pitchFamily="18" charset="0"/>
              </a:rPr>
              <a:t>Lymphoblasts</a:t>
            </a:r>
            <a:r>
              <a:rPr lang="en-US" sz="2400" dirty="0"/>
              <a:t> 	</a:t>
            </a:r>
            <a:endParaRPr lang="en-US" sz="2400" dirty="0">
              <a:solidFill>
                <a:srgbClr val="66FF66"/>
              </a:solidFill>
              <a:latin typeface="Times New Roman" pitchFamily="18" charset="0"/>
            </a:endParaRP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 err="1"/>
              <a:t>Normoblast</a:t>
            </a:r>
            <a:r>
              <a:rPr lang="en-US" sz="2400" dirty="0"/>
              <a:t> 	    	Promyelocyte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Polychromatic 		          Promonocyte 	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 err="1"/>
              <a:t>Normoblast</a:t>
            </a:r>
            <a:r>
              <a:rPr lang="en-US" sz="2400" dirty="0"/>
              <a:t>         	Myelocyte    </a:t>
            </a:r>
            <a:r>
              <a:rPr lang="en-US" sz="2400" dirty="0">
                <a:solidFill>
                  <a:srgbClr val="66FF66"/>
                </a:solidFill>
                <a:latin typeface="Times New Roman" pitchFamily="18" charset="0"/>
              </a:rPr>
              <a:t>Prolymphocyte</a:t>
            </a:r>
            <a:endParaRPr lang="en-US" sz="2400" dirty="0"/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Orthochromatic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 err="1"/>
              <a:t>Normoblast</a:t>
            </a:r>
            <a:r>
              <a:rPr lang="en-US" sz="2400" dirty="0"/>
              <a:t>         	Metamyelocyte	      Promegakaryocyte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Reticulocyte	    	Band cell 		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_______________________________________________________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Erythrocyte		Neutrophil   Monocyte          Platelets 			</a:t>
            </a:r>
            <a:r>
              <a:rPr lang="en-US" sz="2400" dirty="0" err="1"/>
              <a:t>Eosino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66FF66"/>
                </a:solidFill>
                <a:latin typeface="Times New Roman" pitchFamily="18" charset="0"/>
              </a:rPr>
              <a:t>Lymphocytes</a:t>
            </a:r>
            <a:r>
              <a:rPr lang="en-US" sz="2400" dirty="0"/>
              <a:t> B &amp; T 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en-US" sz="2400" dirty="0"/>
              <a:t>				</a:t>
            </a:r>
            <a:r>
              <a:rPr lang="en-US" sz="2400" dirty="0" err="1"/>
              <a:t>Baso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09420" cy="2758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MEMBRANE DEFECTS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Defects are in. </a:t>
            </a:r>
          </a:p>
          <a:p>
            <a:pPr marL="342900" indent="-342900">
              <a:buAutoNum type="arabicPeriod"/>
            </a:pPr>
            <a:r>
              <a:rPr lang="en-US" dirty="0" err="1"/>
              <a:t>Spectrin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Actin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Ankyrin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Band 3 and 4.1 </a:t>
            </a:r>
          </a:p>
          <a:p>
            <a:pPr marL="342900" indent="-342900">
              <a:buAutoNum type="arabicPeriod"/>
            </a:pPr>
            <a:r>
              <a:rPr lang="en-US" dirty="0"/>
              <a:t>Membrane Protein – </a:t>
            </a:r>
            <a:r>
              <a:rPr lang="en-US" dirty="0" err="1"/>
              <a:t>Glycophorin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6781800" cy="44643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SPHEROCYTES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Hemolytic crises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Aplastic</a:t>
            </a:r>
            <a:r>
              <a:rPr lang="en-US" dirty="0"/>
              <a:t> crises </a:t>
            </a:r>
          </a:p>
          <a:p>
            <a:pPr>
              <a:lnSpc>
                <a:spcPct val="200000"/>
              </a:lnSpc>
            </a:pPr>
            <a:r>
              <a:rPr lang="en-US" dirty="0"/>
              <a:t>Gall stones </a:t>
            </a:r>
          </a:p>
          <a:p>
            <a:pPr>
              <a:lnSpc>
                <a:spcPct val="200000"/>
              </a:lnSpc>
            </a:pPr>
            <a:r>
              <a:rPr lang="en-US" dirty="0"/>
              <a:t>Leg Ulceration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COMPLICATIONS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Low </a:t>
            </a:r>
            <a:r>
              <a:rPr lang="en-US" dirty="0" err="1"/>
              <a:t>Hb</a:t>
            </a:r>
            <a:r>
              <a:rPr lang="en-US" dirty="0"/>
              <a:t>. </a:t>
            </a:r>
          </a:p>
          <a:p>
            <a:pPr>
              <a:lnSpc>
                <a:spcPct val="200000"/>
              </a:lnSpc>
            </a:pPr>
            <a:r>
              <a:rPr lang="en-US" dirty="0"/>
              <a:t>Raised </a:t>
            </a:r>
            <a:r>
              <a:rPr lang="en-US" dirty="0" err="1"/>
              <a:t>unconj</a:t>
            </a:r>
            <a:r>
              <a:rPr lang="en-US" dirty="0"/>
              <a:t>. </a:t>
            </a:r>
            <a:r>
              <a:rPr lang="en-US" dirty="0" err="1"/>
              <a:t>Bilirubin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Spherocytosis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Normal MCV, MCH, MCHC. </a:t>
            </a:r>
          </a:p>
          <a:p>
            <a:pPr>
              <a:lnSpc>
                <a:spcPct val="200000"/>
              </a:lnSpc>
            </a:pPr>
            <a:r>
              <a:rPr lang="en-US" dirty="0"/>
              <a:t>Increased osmotic Fragility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LAB FEATURES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PARAMETERS</a:t>
            </a:r>
            <a:r>
              <a:rPr lang="en-US" dirty="0"/>
              <a:t>: </a:t>
            </a:r>
          </a:p>
          <a:p>
            <a:r>
              <a:rPr lang="en-US" dirty="0" err="1"/>
              <a:t>Hb</a:t>
            </a:r>
            <a:r>
              <a:rPr lang="en-US" dirty="0"/>
              <a:t> 			</a:t>
            </a:r>
            <a:r>
              <a:rPr lang="en-US" dirty="0">
                <a:sym typeface="Wingdings" pitchFamily="2" charset="2"/>
              </a:rPr>
              <a:t> 6-9 g/dl</a:t>
            </a:r>
          </a:p>
          <a:p>
            <a:pPr>
              <a:lnSpc>
                <a:spcPct val="200000"/>
              </a:lnSpc>
            </a:pPr>
            <a:r>
              <a:rPr lang="en-US" dirty="0"/>
              <a:t>RBC Morphology 	</a:t>
            </a:r>
            <a:r>
              <a:rPr lang="en-US" dirty="0">
                <a:sym typeface="Wingdings" pitchFamily="2" charset="2"/>
              </a:rPr>
              <a:t> S</a:t>
            </a:r>
            <a:r>
              <a:rPr lang="en-US" dirty="0"/>
              <a:t>ickle cells</a:t>
            </a:r>
          </a:p>
          <a:p>
            <a:pPr>
              <a:lnSpc>
                <a:spcPct val="200000"/>
              </a:lnSpc>
            </a:pPr>
            <a:r>
              <a:rPr lang="en-US" dirty="0"/>
              <a:t>MCV,MCH.  		</a:t>
            </a:r>
            <a:r>
              <a:rPr lang="en-US" dirty="0">
                <a:sym typeface="Wingdings" pitchFamily="2" charset="2"/>
              </a:rPr>
              <a:t> Normal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Reticulocytes</a:t>
            </a:r>
            <a:r>
              <a:rPr lang="en-US" dirty="0"/>
              <a:t>  	</a:t>
            </a:r>
            <a:r>
              <a:rPr lang="en-US" dirty="0">
                <a:sym typeface="Wingdings" pitchFamily="2" charset="2"/>
              </a:rPr>
              <a:t> Increased 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 pitchFamily="2" charset="2"/>
              </a:rPr>
              <a:t>Positive sickle test 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HEMOGLOBIN DEFECTS – </a:t>
            </a:r>
            <a:r>
              <a:rPr lang="en-US" sz="3200" dirty="0" err="1">
                <a:solidFill>
                  <a:srgbClr val="00B0F0"/>
                </a:solidFill>
              </a:rPr>
              <a:t>Hb</a:t>
            </a:r>
            <a:r>
              <a:rPr lang="en-US" sz="3200" dirty="0">
                <a:solidFill>
                  <a:srgbClr val="00B0F0"/>
                </a:solidFill>
              </a:rPr>
              <a:t> 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err="1"/>
              <a:t>Hb</a:t>
            </a:r>
            <a:r>
              <a:rPr lang="en-US" dirty="0"/>
              <a:t> S	-	</a:t>
            </a:r>
            <a:r>
              <a:rPr lang="el-GR" dirty="0"/>
              <a:t>α</a:t>
            </a:r>
            <a:r>
              <a:rPr lang="en-US" sz="2000" dirty="0"/>
              <a:t>2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en-US" sz="2000" dirty="0"/>
              <a:t>2</a:t>
            </a:r>
            <a:r>
              <a:rPr lang="en-US" dirty="0"/>
              <a:t> 	– 	6 </a:t>
            </a:r>
            <a:r>
              <a:rPr lang="en-US" dirty="0" err="1"/>
              <a:t>glu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val. 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C	- 	</a:t>
            </a:r>
            <a:r>
              <a:rPr lang="el-GR" dirty="0"/>
              <a:t>α</a:t>
            </a:r>
            <a:r>
              <a:rPr lang="en-US" sz="2000" dirty="0"/>
              <a:t>2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en-US" sz="2000" dirty="0"/>
              <a:t>2</a:t>
            </a:r>
            <a:r>
              <a:rPr lang="en-US" dirty="0"/>
              <a:t> 	– 	6 </a:t>
            </a:r>
            <a:r>
              <a:rPr lang="en-US" dirty="0" err="1"/>
              <a:t>glu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lys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E	- 	</a:t>
            </a:r>
            <a:r>
              <a:rPr lang="el-GR" dirty="0"/>
              <a:t>α</a:t>
            </a:r>
            <a:r>
              <a:rPr lang="en-US" sz="2000" dirty="0"/>
              <a:t>2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en-US" sz="2000" dirty="0"/>
              <a:t>2</a:t>
            </a:r>
            <a:r>
              <a:rPr lang="en-US" dirty="0"/>
              <a:t> 	– 	26 </a:t>
            </a:r>
            <a:r>
              <a:rPr lang="en-US" dirty="0" err="1"/>
              <a:t>glu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lys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D (</a:t>
            </a:r>
            <a:r>
              <a:rPr lang="en-US" dirty="0" err="1">
                <a:sym typeface="Wingdings" pitchFamily="2" charset="2"/>
              </a:rPr>
              <a:t>pb</a:t>
            </a:r>
            <a:r>
              <a:rPr lang="en-US" dirty="0">
                <a:sym typeface="Wingdings" pitchFamily="2" charset="2"/>
              </a:rPr>
              <a:t>) - 	</a:t>
            </a:r>
            <a:r>
              <a:rPr lang="el-GR" dirty="0"/>
              <a:t>α</a:t>
            </a:r>
            <a:r>
              <a:rPr lang="en-US" sz="2000" dirty="0"/>
              <a:t>2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en-US" sz="2000" dirty="0"/>
              <a:t>2</a:t>
            </a:r>
            <a:r>
              <a:rPr lang="en-US" dirty="0"/>
              <a:t> 	– 	121 </a:t>
            </a:r>
            <a:r>
              <a:rPr lang="en-US" dirty="0" err="1"/>
              <a:t>glu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gln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COMBINATIONS.</a:t>
            </a:r>
          </a:p>
          <a:p>
            <a:r>
              <a:rPr lang="en-US" dirty="0">
                <a:sym typeface="Wingdings" pitchFamily="2" charset="2"/>
              </a:rPr>
              <a:t>S+A – not sickle. </a:t>
            </a:r>
          </a:p>
          <a:p>
            <a:r>
              <a:rPr lang="en-US" dirty="0">
                <a:sym typeface="Wingdings" pitchFamily="2" charset="2"/>
              </a:rPr>
              <a:t>S+C – Sickle. </a:t>
            </a:r>
          </a:p>
          <a:p>
            <a:r>
              <a:rPr lang="en-US" dirty="0">
                <a:sym typeface="Wingdings" pitchFamily="2" charset="2"/>
              </a:rPr>
              <a:t>S+F – not sickle.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COMMON HEMOGLOBINOPATHIES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00B0F0"/>
                </a:solidFill>
              </a:rPr>
              <a:t>PATHOPHYSIOLOGY OF SICKLE CELL ANEMIA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3177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SICKLE CELL ANEMIA-BLOOD PICTURE 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dirty="0"/>
              <a:t>1/3 hemolysis in circulation (Intravascular) </a:t>
            </a:r>
          </a:p>
          <a:p>
            <a:r>
              <a:rPr lang="en-US" sz="2000" dirty="0"/>
              <a:t>2/3 hemolysis in spleen (</a:t>
            </a:r>
            <a:r>
              <a:rPr lang="en-US" sz="2000" dirty="0" err="1"/>
              <a:t>extravascular</a:t>
            </a:r>
            <a:r>
              <a:rPr lang="en-US" sz="2000" dirty="0"/>
              <a:t>)</a:t>
            </a:r>
          </a:p>
          <a:p>
            <a:pPr marL="624078" indent="-514350">
              <a:buNone/>
            </a:pPr>
            <a:r>
              <a:rPr lang="en-US" sz="2000" dirty="0"/>
              <a:t>1. </a:t>
            </a:r>
            <a:r>
              <a:rPr lang="en-US" sz="2000" dirty="0" err="1"/>
              <a:t>Splenomegaly</a:t>
            </a:r>
            <a:r>
              <a:rPr lang="en-US" sz="2000" dirty="0"/>
              <a:t>.</a:t>
            </a:r>
          </a:p>
          <a:p>
            <a:pPr marL="624078" indent="-514350">
              <a:buNone/>
            </a:pPr>
            <a:r>
              <a:rPr lang="en-US" sz="2000" dirty="0"/>
              <a:t>2. </a:t>
            </a:r>
            <a:r>
              <a:rPr lang="en-US" sz="2000" dirty="0" err="1"/>
              <a:t>Autosplenectomy</a:t>
            </a:r>
            <a:r>
              <a:rPr lang="en-US" sz="2000" dirty="0"/>
              <a:t>.</a:t>
            </a:r>
          </a:p>
          <a:p>
            <a:pPr marL="624078" indent="-514350">
              <a:buNone/>
            </a:pPr>
            <a:r>
              <a:rPr lang="en-US" sz="2000" dirty="0"/>
              <a:t>3. Crises </a:t>
            </a:r>
          </a:p>
          <a:p>
            <a:pPr marL="1117854" lvl="2" indent="-514350">
              <a:buAutoNum type="alphaLcParenR"/>
            </a:pPr>
            <a:r>
              <a:rPr lang="en-US" sz="1800" dirty="0" err="1"/>
              <a:t>Vaso</a:t>
            </a:r>
            <a:r>
              <a:rPr lang="en-US" sz="1800" dirty="0"/>
              <a:t>-occlusive crisis,    </a:t>
            </a:r>
          </a:p>
          <a:p>
            <a:pPr marL="1117854" lvl="2" indent="-514350">
              <a:buAutoNum type="alphaLcParenR"/>
            </a:pPr>
            <a:r>
              <a:rPr lang="en-US" sz="1800" dirty="0" err="1"/>
              <a:t>Aplastic</a:t>
            </a:r>
            <a:r>
              <a:rPr lang="en-US" sz="1800" dirty="0"/>
              <a:t> crisis, </a:t>
            </a:r>
          </a:p>
          <a:p>
            <a:pPr marL="1117854" lvl="2" indent="-514350">
              <a:buAutoNum type="alphaLcParenR"/>
            </a:pPr>
            <a:r>
              <a:rPr lang="en-US" sz="1800" dirty="0"/>
              <a:t>Hemolytic crisis. </a:t>
            </a:r>
          </a:p>
          <a:p>
            <a:pPr marL="624078" indent="-514350">
              <a:buNone/>
            </a:pPr>
            <a:r>
              <a:rPr lang="en-US" sz="2000" dirty="0"/>
              <a:t>4. Bacterial infections. </a:t>
            </a:r>
          </a:p>
          <a:p>
            <a:pPr marL="624078" indent="-514350">
              <a:buNone/>
            </a:pPr>
            <a:r>
              <a:rPr lang="en-US" sz="2000" dirty="0"/>
              <a:t>5. Hand-foot syndrome. </a:t>
            </a:r>
          </a:p>
          <a:p>
            <a:pPr marL="624078" indent="-514350">
              <a:buNone/>
            </a:pPr>
            <a:r>
              <a:rPr lang="en-US" sz="2000" dirty="0"/>
              <a:t>6. </a:t>
            </a:r>
            <a:r>
              <a:rPr lang="en-US" sz="2000" dirty="0" err="1"/>
              <a:t>Splenic</a:t>
            </a:r>
            <a:r>
              <a:rPr lang="en-US" sz="2000" dirty="0"/>
              <a:t> sequestration.</a:t>
            </a:r>
          </a:p>
          <a:p>
            <a:pPr marL="624078" indent="-514350">
              <a:buNone/>
            </a:pPr>
            <a:r>
              <a:rPr lang="en-US" sz="2000" dirty="0"/>
              <a:t>7. </a:t>
            </a:r>
            <a:r>
              <a:rPr lang="en-US" sz="2000" dirty="0" err="1"/>
              <a:t>Cholelithiasis</a:t>
            </a:r>
            <a:r>
              <a:rPr lang="en-US" sz="2000" dirty="0"/>
              <a:t>.      </a:t>
            </a:r>
          </a:p>
          <a:p>
            <a:pPr marL="624078" indent="-514350">
              <a:buNone/>
            </a:pPr>
            <a:r>
              <a:rPr lang="en-US" sz="2000" dirty="0"/>
              <a:t>8. </a:t>
            </a:r>
            <a:r>
              <a:rPr lang="en-US" sz="2000" dirty="0" err="1"/>
              <a:t>Hemosiderosis</a:t>
            </a:r>
            <a:r>
              <a:rPr lang="en-US" sz="2000" dirty="0"/>
              <a:t>. </a:t>
            </a:r>
          </a:p>
          <a:p>
            <a:pPr marL="624078" indent="-514350">
              <a:buNone/>
            </a:pPr>
            <a:r>
              <a:rPr lang="en-US" sz="2000" dirty="0"/>
              <a:t>9. Necrotic marrow </a:t>
            </a:r>
            <a:r>
              <a:rPr lang="en-US" sz="2000" dirty="0">
                <a:sym typeface="Wingdings" pitchFamily="2" charset="2"/>
              </a:rPr>
              <a:t> fat emboli. </a:t>
            </a:r>
          </a:p>
          <a:p>
            <a:pPr marL="624078" indent="-514350">
              <a:buNone/>
            </a:pPr>
            <a:r>
              <a:rPr lang="en-US" sz="2000" dirty="0">
                <a:sym typeface="Wingdings" pitchFamily="2" charset="2"/>
              </a:rPr>
              <a:t>10. CNS stroke. 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CLINICAL FEATURES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r>
              <a:rPr lang="en-US" dirty="0" err="1"/>
              <a:t>Hb</a:t>
            </a:r>
            <a:r>
              <a:rPr lang="en-US" dirty="0"/>
              <a:t> 		</a:t>
            </a:r>
            <a:r>
              <a:rPr lang="en-US" dirty="0">
                <a:sym typeface="Wingdings" pitchFamily="2" charset="2"/>
              </a:rPr>
              <a:t> 6-9 g/dl.</a:t>
            </a:r>
          </a:p>
          <a:p>
            <a:r>
              <a:rPr lang="en-US" dirty="0">
                <a:sym typeface="Wingdings" pitchFamily="2" charset="2"/>
              </a:rPr>
              <a:t>RBC Morphology – sickle cells. </a:t>
            </a:r>
          </a:p>
          <a:p>
            <a:r>
              <a:rPr lang="en-US" dirty="0">
                <a:sym typeface="Wingdings" pitchFamily="2" charset="2"/>
              </a:rPr>
              <a:t>MCV, MCH 	 Normal. </a:t>
            </a:r>
          </a:p>
          <a:p>
            <a:r>
              <a:rPr lang="en-US" dirty="0">
                <a:sym typeface="Wingdings" pitchFamily="2" charset="2"/>
              </a:rPr>
              <a:t>Target Cells - Howell Jolly bodies. </a:t>
            </a:r>
          </a:p>
          <a:p>
            <a:r>
              <a:rPr lang="en-US" dirty="0" err="1">
                <a:sym typeface="Wingdings" pitchFamily="2" charset="2"/>
              </a:rPr>
              <a:t>Retics</a:t>
            </a:r>
            <a:r>
              <a:rPr lang="en-US" dirty="0">
                <a:sym typeface="Wingdings" pitchFamily="2" charset="2"/>
              </a:rPr>
              <a:t> are increased. </a:t>
            </a:r>
          </a:p>
          <a:p>
            <a:r>
              <a:rPr lang="en-US" dirty="0">
                <a:sym typeface="Wingdings" pitchFamily="2" charset="2"/>
              </a:rPr>
              <a:t>Osmotic fragility is decreased. </a:t>
            </a:r>
          </a:p>
          <a:p>
            <a:r>
              <a:rPr lang="en-US" dirty="0">
                <a:sym typeface="Wingdings" pitchFamily="2" charset="2"/>
              </a:rPr>
              <a:t>Serum </a:t>
            </a:r>
            <a:r>
              <a:rPr lang="en-US" dirty="0" err="1">
                <a:sym typeface="Wingdings" pitchFamily="2" charset="2"/>
              </a:rPr>
              <a:t>haptoglobin</a:t>
            </a:r>
            <a:r>
              <a:rPr lang="en-US" dirty="0">
                <a:sym typeface="Wingdings" pitchFamily="2" charset="2"/>
              </a:rPr>
              <a:t> &amp; </a:t>
            </a:r>
            <a:r>
              <a:rPr lang="en-US" dirty="0" err="1">
                <a:sym typeface="Wingdings" pitchFamily="2" charset="2"/>
              </a:rPr>
              <a:t>heamopexin</a:t>
            </a:r>
            <a:r>
              <a:rPr lang="en-US" dirty="0">
                <a:sym typeface="Wingdings" pitchFamily="2" charset="2"/>
              </a:rPr>
              <a:t> are reduced.</a:t>
            </a:r>
          </a:p>
          <a:p>
            <a:r>
              <a:rPr lang="en-US" dirty="0">
                <a:sym typeface="Wingdings" pitchFamily="2" charset="2"/>
              </a:rPr>
              <a:t>Positive sickle test.</a:t>
            </a:r>
          </a:p>
          <a:p>
            <a:r>
              <a:rPr lang="en-US" dirty="0">
                <a:sym typeface="Wingdings" pitchFamily="2" charset="2"/>
              </a:rPr>
              <a:t>Positive </a:t>
            </a:r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solubility test.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DIAGNOSIS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RED CELL DISORDERS </a:t>
            </a:r>
          </a:p>
          <a:p>
            <a:pPr lvl="1"/>
            <a:r>
              <a:rPr lang="en-US" dirty="0"/>
              <a:t>Anemia </a:t>
            </a:r>
          </a:p>
          <a:p>
            <a:pPr lvl="1"/>
            <a:r>
              <a:rPr lang="en-US" dirty="0" err="1"/>
              <a:t>Polycythemia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WHITE CELL DISORDERS </a:t>
            </a:r>
          </a:p>
          <a:p>
            <a:pPr lvl="1"/>
            <a:r>
              <a:rPr lang="en-US" dirty="0"/>
              <a:t>Types of diseases </a:t>
            </a:r>
          </a:p>
          <a:p>
            <a:pPr lvl="2"/>
            <a:r>
              <a:rPr lang="en-US" dirty="0"/>
              <a:t>Non </a:t>
            </a:r>
            <a:r>
              <a:rPr lang="en-US" dirty="0" err="1"/>
              <a:t>neoplastic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Neoplastic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Cells </a:t>
            </a:r>
          </a:p>
          <a:p>
            <a:pPr lvl="2"/>
            <a:r>
              <a:rPr lang="en-US" dirty="0"/>
              <a:t>Lymphoid </a:t>
            </a:r>
          </a:p>
          <a:p>
            <a:pPr lvl="2"/>
            <a:r>
              <a:rPr lang="en-US" dirty="0"/>
              <a:t>Myeloid</a:t>
            </a:r>
          </a:p>
          <a:p>
            <a:r>
              <a:rPr lang="en-US" dirty="0">
                <a:solidFill>
                  <a:srgbClr val="FF0000"/>
                </a:solidFill>
              </a:rPr>
              <a:t>BLEEDING DISORDERS </a:t>
            </a:r>
          </a:p>
          <a:p>
            <a:pPr lvl="1"/>
            <a:r>
              <a:rPr lang="en-US" dirty="0"/>
              <a:t>DIC  (Disseminated intravascular coagulation)</a:t>
            </a:r>
          </a:p>
          <a:p>
            <a:pPr lvl="1"/>
            <a:r>
              <a:rPr lang="en-US" dirty="0"/>
              <a:t>Platelet diseases (Thrombocytopenia)</a:t>
            </a:r>
          </a:p>
          <a:p>
            <a:pPr lvl="1"/>
            <a:r>
              <a:rPr lang="en-US" dirty="0"/>
              <a:t>Coagulation disorders  (Hereditary &amp; </a:t>
            </a:r>
            <a:r>
              <a:rPr lang="en-US" dirty="0" err="1"/>
              <a:t>Acq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DISEASES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797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00B0F0"/>
                </a:solidFill>
              </a:rPr>
              <a:t>Hb</a:t>
            </a:r>
            <a:r>
              <a:rPr lang="en-US" dirty="0">
                <a:solidFill>
                  <a:srgbClr val="00B0F0"/>
                </a:solidFill>
              </a:rPr>
              <a:t>. Electrophoresis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H1 </a:t>
            </a:r>
            <a:r>
              <a:rPr lang="en-US" dirty="0" err="1"/>
              <a:t>Barts</a:t>
            </a:r>
            <a:r>
              <a:rPr lang="en-US" dirty="0"/>
              <a:t>                   F		</a:t>
            </a:r>
          </a:p>
          <a:p>
            <a:pPr>
              <a:buNone/>
            </a:pPr>
            <a:r>
              <a:rPr lang="en-US" dirty="0"/>
              <a:t>                J KN                          D, A2, A</a:t>
            </a:r>
          </a:p>
          <a:p>
            <a:pPr>
              <a:buNone/>
            </a:pPr>
            <a:r>
              <a:rPr lang="en-US" dirty="0"/>
              <a:t>                A, F                           S</a:t>
            </a:r>
          </a:p>
          <a:p>
            <a:pPr>
              <a:buNone/>
            </a:pPr>
            <a:r>
              <a:rPr lang="en-US" dirty="0"/>
              <a:t>                GLPQ                        C</a:t>
            </a:r>
          </a:p>
          <a:p>
            <a:pPr>
              <a:buNone/>
            </a:pPr>
            <a:r>
              <a:rPr lang="en-US" dirty="0"/>
              <a:t>			S, D</a:t>
            </a:r>
          </a:p>
          <a:p>
            <a:pPr>
              <a:buNone/>
            </a:pPr>
            <a:r>
              <a:rPr lang="en-US" dirty="0"/>
              <a:t>			A2 C            Ph. 6.0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Ph. 8.6 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951706" y="2780506"/>
            <a:ext cx="3275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6094" y="27805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447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19812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2438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895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3352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38100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6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315097" y="2247503"/>
            <a:ext cx="220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87094" y="2247106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1447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19050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23622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2819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244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530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578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626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0"/>
            <a:ext cx="6858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THALASSEMIA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92891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Parameters</a:t>
            </a:r>
            <a:r>
              <a:rPr lang="en-US" dirty="0"/>
              <a:t> – </a:t>
            </a:r>
            <a:r>
              <a:rPr lang="el-GR" dirty="0"/>
              <a:t>β</a:t>
            </a:r>
            <a:r>
              <a:rPr lang="en-US" dirty="0"/>
              <a:t> – </a:t>
            </a:r>
            <a:r>
              <a:rPr lang="en-US" dirty="0" err="1"/>
              <a:t>Thalassemia</a:t>
            </a:r>
            <a:r>
              <a:rPr lang="en-US" dirty="0"/>
              <a:t> minor to major </a:t>
            </a:r>
          </a:p>
          <a:p>
            <a:r>
              <a:rPr lang="en-US" dirty="0" err="1"/>
              <a:t>Hb</a:t>
            </a:r>
            <a:r>
              <a:rPr lang="en-US" dirty="0"/>
              <a:t> 		</a:t>
            </a:r>
            <a:r>
              <a:rPr lang="en-US" dirty="0">
                <a:sym typeface="Wingdings" pitchFamily="2" charset="2"/>
              </a:rPr>
              <a:t> Low</a:t>
            </a:r>
          </a:p>
          <a:p>
            <a:r>
              <a:rPr lang="en-US" dirty="0">
                <a:sym typeface="Wingdings" pitchFamily="2" charset="2"/>
              </a:rPr>
              <a:t>MCV,MCH 	 Low</a:t>
            </a:r>
          </a:p>
          <a:p>
            <a:r>
              <a:rPr lang="en-US" dirty="0">
                <a:sym typeface="Wingdings" pitchFamily="2" charset="2"/>
              </a:rPr>
              <a:t>Target cells 	 +++</a:t>
            </a:r>
          </a:p>
          <a:p>
            <a:r>
              <a:rPr lang="en-US" dirty="0" err="1">
                <a:sym typeface="Wingdings" pitchFamily="2" charset="2"/>
              </a:rPr>
              <a:t>Normoblast</a:t>
            </a:r>
            <a:r>
              <a:rPr lang="en-US" dirty="0">
                <a:sym typeface="Wingdings" pitchFamily="2" charset="2"/>
              </a:rPr>
              <a:t> 	 Present in blood 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A2		 Increased 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F		 Increased </a:t>
            </a:r>
          </a:p>
          <a:p>
            <a:r>
              <a:rPr lang="en-US" dirty="0" err="1">
                <a:sym typeface="Wingdings" pitchFamily="2" charset="2"/>
              </a:rPr>
              <a:t>Hb</a:t>
            </a:r>
            <a:r>
              <a:rPr lang="en-US" dirty="0">
                <a:sym typeface="Wingdings" pitchFamily="2" charset="2"/>
              </a:rPr>
              <a:t> A 		 Reduced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THALASSEMIA 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1.jpg"/>
          <p:cNvPicPr>
            <a:picLocks noGrp="1" noChangeAspect="1"/>
          </p:cNvPicPr>
          <p:nvPr>
            <p:ph idx="1"/>
          </p:nvPr>
        </p:nvPicPr>
        <p:blipFill>
          <a:blip r:embed="rId2"/>
          <a:srcRect b="7055"/>
          <a:stretch>
            <a:fillRect/>
          </a:stretch>
        </p:blipFill>
        <p:spPr>
          <a:xfrm>
            <a:off x="0" y="1295400"/>
            <a:ext cx="9144001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THALASSEMIA 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3100" dirty="0"/>
              <a:t>Classification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62123" cy="26410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GENETIC MUTATIONS IN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l-GR" dirty="0">
                <a:solidFill>
                  <a:srgbClr val="00B0F0"/>
                </a:solidFill>
              </a:rPr>
              <a:t>β</a:t>
            </a:r>
            <a:r>
              <a:rPr lang="en-US" dirty="0">
                <a:solidFill>
                  <a:srgbClr val="00B0F0"/>
                </a:solidFill>
              </a:rPr>
              <a:t> THALASSEMIA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7162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Β</a:t>
            </a:r>
            <a:r>
              <a:rPr lang="en-US" sz="2400" dirty="0"/>
              <a:t> </a:t>
            </a:r>
            <a:r>
              <a:rPr lang="en-US" sz="2400" dirty="0" err="1"/>
              <a:t>globin</a:t>
            </a:r>
            <a:r>
              <a:rPr lang="en-US" sz="2400" dirty="0"/>
              <a:t> gene = chromosome no. 16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α </a:t>
            </a:r>
            <a:r>
              <a:rPr lang="en-US" sz="2400" dirty="0" err="1"/>
              <a:t>globin</a:t>
            </a:r>
            <a:r>
              <a:rPr lang="en-US" sz="2400" dirty="0"/>
              <a:t> gene = chromosome no. 11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8077200" cy="5791200"/>
          </a:xfr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PATHOGENESIS OF </a:t>
            </a:r>
            <a:r>
              <a:rPr lang="el-GR" sz="2800" dirty="0">
                <a:solidFill>
                  <a:srgbClr val="00B0F0"/>
                </a:solidFill>
              </a:rPr>
              <a:t>Β</a:t>
            </a:r>
            <a:r>
              <a:rPr lang="en-US" sz="2800" dirty="0">
                <a:solidFill>
                  <a:srgbClr val="00B0F0"/>
                </a:solidFill>
              </a:rPr>
              <a:t> THALASSEMIA MAJOR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7724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RBC MORPHOLOGY IN </a:t>
            </a:r>
            <a:r>
              <a:rPr lang="el-GR" sz="3600" dirty="0">
                <a:solidFill>
                  <a:srgbClr val="00B0F0"/>
                </a:solidFill>
              </a:rPr>
              <a:t>β</a:t>
            </a:r>
            <a:r>
              <a:rPr lang="en-US" sz="3600" dirty="0">
                <a:solidFill>
                  <a:srgbClr val="00B0F0"/>
                </a:solidFill>
              </a:rPr>
              <a:t> THALASSEMIA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20882"/>
            <a:ext cx="7315200" cy="55371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RBC MORPHOLOGY IN </a:t>
            </a:r>
            <a:r>
              <a:rPr lang="el-GR" sz="3200" dirty="0">
                <a:solidFill>
                  <a:srgbClr val="00B0F0"/>
                </a:solidFill>
              </a:rPr>
              <a:t>β</a:t>
            </a:r>
            <a:r>
              <a:rPr lang="en-US" sz="3200" dirty="0">
                <a:solidFill>
                  <a:srgbClr val="00B0F0"/>
                </a:solidFill>
              </a:rPr>
              <a:t> THALASSEMIA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HAIR ON END APPEARANCE IN </a:t>
            </a:r>
            <a:r>
              <a:rPr lang="el-GR" sz="2800" dirty="0">
                <a:solidFill>
                  <a:srgbClr val="00B0F0"/>
                </a:solidFill>
              </a:rPr>
              <a:t>Β</a:t>
            </a:r>
            <a:r>
              <a:rPr lang="en-US" sz="2800" dirty="0">
                <a:solidFill>
                  <a:srgbClr val="00B0F0"/>
                </a:solidFill>
              </a:rPr>
              <a:t> THALASSEMIA 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Hb</a:t>
            </a:r>
            <a:r>
              <a:rPr lang="en-US" dirty="0"/>
              <a:t> </a:t>
            </a:r>
          </a:p>
          <a:p>
            <a:r>
              <a:rPr lang="en-US" dirty="0"/>
              <a:t>RBC parameters </a:t>
            </a:r>
          </a:p>
          <a:p>
            <a:r>
              <a:rPr lang="en-US" dirty="0"/>
              <a:t>RBC Morphology </a:t>
            </a:r>
          </a:p>
          <a:p>
            <a:r>
              <a:rPr lang="en-US" dirty="0" err="1"/>
              <a:t>Hb</a:t>
            </a:r>
            <a:r>
              <a:rPr lang="en-US" dirty="0"/>
              <a:t> pattern – </a:t>
            </a:r>
            <a:r>
              <a:rPr lang="en-US" dirty="0" err="1"/>
              <a:t>Hb</a:t>
            </a:r>
            <a:r>
              <a:rPr lang="en-US" dirty="0"/>
              <a:t> A, </a:t>
            </a:r>
            <a:r>
              <a:rPr lang="en-US" dirty="0" err="1"/>
              <a:t>Hb</a:t>
            </a:r>
            <a:r>
              <a:rPr lang="en-US" dirty="0"/>
              <a:t> A</a:t>
            </a:r>
            <a:r>
              <a:rPr lang="en-US" sz="2000" dirty="0"/>
              <a:t>2</a:t>
            </a:r>
            <a:r>
              <a:rPr lang="en-US" dirty="0"/>
              <a:t>, </a:t>
            </a:r>
            <a:r>
              <a:rPr lang="en-US" dirty="0" err="1"/>
              <a:t>Hb</a:t>
            </a:r>
            <a:r>
              <a:rPr lang="en-US" dirty="0"/>
              <a:t> F </a:t>
            </a:r>
          </a:p>
          <a:p>
            <a:pPr lvl="1"/>
            <a:r>
              <a:rPr lang="en-US" dirty="0"/>
              <a:t>Biochemical estimation of </a:t>
            </a:r>
            <a:r>
              <a:rPr lang="en-US" dirty="0" err="1"/>
              <a:t>Hb</a:t>
            </a:r>
            <a:r>
              <a:rPr lang="en-US" dirty="0"/>
              <a:t> F </a:t>
            </a:r>
          </a:p>
          <a:p>
            <a:pPr lvl="1"/>
            <a:r>
              <a:rPr lang="en-US" dirty="0"/>
              <a:t>Biochemical estimation of </a:t>
            </a:r>
            <a:r>
              <a:rPr lang="en-US" dirty="0" err="1"/>
              <a:t>Hb</a:t>
            </a:r>
            <a:r>
              <a:rPr lang="en-US" dirty="0"/>
              <a:t> A2</a:t>
            </a:r>
          </a:p>
          <a:p>
            <a:pPr lvl="1"/>
            <a:r>
              <a:rPr lang="en-US" dirty="0" err="1"/>
              <a:t>Hb</a:t>
            </a:r>
            <a:r>
              <a:rPr lang="en-US" dirty="0"/>
              <a:t> electrophoresis </a:t>
            </a:r>
          </a:p>
          <a:p>
            <a:r>
              <a:rPr lang="en-US" dirty="0" err="1"/>
              <a:t>Serium</a:t>
            </a:r>
            <a:r>
              <a:rPr lang="en-US" dirty="0"/>
              <a:t> iron </a:t>
            </a:r>
          </a:p>
          <a:p>
            <a:r>
              <a:rPr lang="en-US" dirty="0" err="1"/>
              <a:t>Serium</a:t>
            </a:r>
            <a:r>
              <a:rPr lang="en-US" dirty="0"/>
              <a:t> </a:t>
            </a:r>
            <a:r>
              <a:rPr lang="en-US" dirty="0" err="1"/>
              <a:t>ferritin</a:t>
            </a:r>
            <a:r>
              <a:rPr lang="en-US" dirty="0"/>
              <a:t> </a:t>
            </a:r>
          </a:p>
          <a:p>
            <a:r>
              <a:rPr lang="en-US" dirty="0"/>
              <a:t>Prenatal diagnosis – DNA analysis on amniotic fluid or chorionic </a:t>
            </a:r>
            <a:r>
              <a:rPr lang="en-US" dirty="0" err="1"/>
              <a:t>villus</a:t>
            </a:r>
            <a:r>
              <a:rPr lang="en-US" dirty="0"/>
              <a:t> biopsy.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DIAGNOSIS OF </a:t>
            </a:r>
            <a:r>
              <a:rPr lang="el-GR" sz="3600" dirty="0">
                <a:solidFill>
                  <a:srgbClr val="00B0F0"/>
                </a:solidFill>
              </a:rPr>
              <a:t>β</a:t>
            </a:r>
            <a:r>
              <a:rPr lang="en-US" sz="3600" dirty="0">
                <a:solidFill>
                  <a:srgbClr val="00B0F0"/>
                </a:solidFill>
              </a:rPr>
              <a:t> THALASSEMIA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CLASSIFICATION OF ANEMIAS </a:t>
            </a:r>
          </a:p>
          <a:p>
            <a:r>
              <a:rPr lang="en-US" sz="2600" dirty="0"/>
              <a:t>ETIOLOGICAL CLASSIFICATION </a:t>
            </a:r>
            <a:endParaRPr lang="en-US" dirty="0"/>
          </a:p>
          <a:p>
            <a:pPr marL="624078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Blood loss</a:t>
            </a:r>
          </a:p>
          <a:p>
            <a:pPr marL="880110" lvl="1" indent="-514350"/>
            <a:r>
              <a:rPr lang="en-US" dirty="0"/>
              <a:t>Acute – Trauma, </a:t>
            </a:r>
            <a:r>
              <a:rPr lang="en-US" dirty="0" err="1"/>
              <a:t>heamorrhage</a:t>
            </a:r>
            <a:endParaRPr lang="en-US" dirty="0"/>
          </a:p>
          <a:p>
            <a:pPr marL="880110" lvl="1" indent="-514350"/>
            <a:r>
              <a:rPr lang="en-US" dirty="0"/>
              <a:t>Chronic  - GIT &amp; </a:t>
            </a:r>
            <a:r>
              <a:rPr lang="en-US" dirty="0" err="1"/>
              <a:t>Gyne</a:t>
            </a:r>
            <a:r>
              <a:rPr lang="en-US" dirty="0"/>
              <a:t> Dis</a:t>
            </a:r>
          </a:p>
          <a:p>
            <a:pPr marL="624078" indent="-514350">
              <a:buFont typeface="Wingdings 3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Hemolytic</a:t>
            </a:r>
          </a:p>
          <a:p>
            <a:pPr marL="880110" lvl="1" indent="-514350"/>
            <a:r>
              <a:rPr lang="en-US" dirty="0"/>
              <a:t>Intrinsic defect – membrane, enzyme, Hb.</a:t>
            </a:r>
          </a:p>
          <a:p>
            <a:pPr marL="880110" lvl="1" indent="-514350"/>
            <a:r>
              <a:rPr lang="en-US" dirty="0"/>
              <a:t>Extrinsic defect – antibody (</a:t>
            </a:r>
            <a:r>
              <a:rPr lang="en-US" dirty="0" err="1"/>
              <a:t>iso</a:t>
            </a:r>
            <a:r>
              <a:rPr lang="en-US" dirty="0"/>
              <a:t>, auto), mechanical </a:t>
            </a:r>
          </a:p>
          <a:p>
            <a:pPr marL="624078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Impaired red cell production </a:t>
            </a:r>
          </a:p>
          <a:p>
            <a:pPr marL="880110" lvl="1" indent="-514350"/>
            <a:r>
              <a:rPr lang="en-US" dirty="0" err="1"/>
              <a:t>Aplastic</a:t>
            </a:r>
            <a:r>
              <a:rPr lang="en-US" dirty="0"/>
              <a:t> </a:t>
            </a:r>
          </a:p>
          <a:p>
            <a:pPr marL="880110" lvl="1" indent="-514350"/>
            <a:r>
              <a:rPr lang="en-US" dirty="0"/>
              <a:t>B</a:t>
            </a:r>
            <a:r>
              <a:rPr lang="en-US" sz="1400" dirty="0"/>
              <a:t>12</a:t>
            </a:r>
            <a:r>
              <a:rPr lang="en-US" dirty="0"/>
              <a:t> &amp; folic acid deficiency</a:t>
            </a:r>
          </a:p>
          <a:p>
            <a:pPr marL="880110" lvl="1" indent="-514350"/>
            <a:r>
              <a:rPr lang="en-US" dirty="0"/>
              <a:t>Iron deficiency </a:t>
            </a:r>
          </a:p>
          <a:p>
            <a:pPr marL="880110" lvl="1" indent="-514350"/>
            <a:r>
              <a:rPr lang="en-US" dirty="0"/>
              <a:t>Maturation defects – MDS, </a:t>
            </a:r>
            <a:r>
              <a:rPr lang="en-US" dirty="0" err="1"/>
              <a:t>Myelophthisic</a:t>
            </a:r>
            <a:r>
              <a:rPr lang="en-US" dirty="0"/>
              <a:t> </a:t>
            </a:r>
          </a:p>
          <a:p>
            <a:pPr marL="880110" lvl="1" indent="-514350"/>
            <a:r>
              <a:rPr lang="en-US" dirty="0"/>
              <a:t>Chronic diseases   </a:t>
            </a:r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RED CELL DISORDERS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(</a:t>
            </a:r>
            <a:r>
              <a:rPr lang="en-US" dirty="0" err="1">
                <a:solidFill>
                  <a:srgbClr val="00B050"/>
                </a:solidFill>
              </a:rPr>
              <a:t>Anemias</a:t>
            </a:r>
            <a:r>
              <a:rPr lang="en-US" dirty="0">
                <a:solidFill>
                  <a:srgbClr val="00B05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68111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Blood transfusions </a:t>
            </a:r>
          </a:p>
          <a:p>
            <a:pPr>
              <a:lnSpc>
                <a:spcPct val="200000"/>
              </a:lnSpc>
            </a:pPr>
            <a:r>
              <a:rPr lang="en-US" dirty="0"/>
              <a:t>Iron </a:t>
            </a:r>
            <a:r>
              <a:rPr lang="en-US" dirty="0" err="1"/>
              <a:t>chelation</a:t>
            </a:r>
            <a:r>
              <a:rPr lang="en-US" dirty="0"/>
              <a:t> therapy</a:t>
            </a:r>
          </a:p>
          <a:p>
            <a:pPr>
              <a:lnSpc>
                <a:spcPct val="200000"/>
              </a:lnSpc>
            </a:pPr>
            <a:r>
              <a:rPr lang="en-US" dirty="0"/>
              <a:t>Bone marrow transplantation.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Splenectomy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Bone marrow – </a:t>
            </a:r>
            <a:r>
              <a:rPr lang="en-US" dirty="0" err="1"/>
              <a:t>erythroid</a:t>
            </a:r>
            <a:r>
              <a:rPr lang="en-US" dirty="0"/>
              <a:t> hyperplasia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TREATMENT STRATEGIES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362200"/>
            <a:ext cx="775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IMMUNOHEMOLYTIC ANEMIA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Autoimmune  acquired hemolytic anemia </a:t>
            </a:r>
          </a:p>
          <a:p>
            <a:pPr>
              <a:lnSpc>
                <a:spcPct val="200000"/>
              </a:lnSpc>
            </a:pPr>
            <a:r>
              <a:rPr lang="en-US" dirty="0"/>
              <a:t>Hemolytic disease of newborn </a:t>
            </a:r>
          </a:p>
          <a:p>
            <a:pPr>
              <a:lnSpc>
                <a:spcPct val="200000"/>
              </a:lnSpc>
            </a:pPr>
            <a:r>
              <a:rPr lang="en-US" dirty="0"/>
              <a:t>Incompatible blood transfusion </a:t>
            </a:r>
          </a:p>
          <a:p>
            <a:pPr>
              <a:lnSpc>
                <a:spcPct val="200000"/>
              </a:lnSpc>
            </a:pPr>
            <a:r>
              <a:rPr lang="en-US" dirty="0"/>
              <a:t>Drug induced </a:t>
            </a:r>
            <a:r>
              <a:rPr lang="en-US" dirty="0" err="1"/>
              <a:t>immunohemolytic</a:t>
            </a:r>
            <a:r>
              <a:rPr lang="en-US" dirty="0"/>
              <a:t> anemia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IMMUNOHEMOLYTIC ANEMIA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6237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AUTOIMMUNE HEMOLYTIC ANEMIAS 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pPr>
              <a:buNone/>
            </a:pPr>
            <a:r>
              <a:rPr lang="en-US" dirty="0"/>
              <a:t>Parameters:</a:t>
            </a:r>
          </a:p>
          <a:p>
            <a:r>
              <a:rPr lang="en-US" dirty="0" err="1"/>
              <a:t>Hb</a:t>
            </a:r>
            <a:r>
              <a:rPr lang="en-US" dirty="0"/>
              <a:t> 			</a:t>
            </a:r>
            <a:r>
              <a:rPr lang="en-US" dirty="0">
                <a:sym typeface="Wingdings" pitchFamily="2" charset="2"/>
              </a:rPr>
              <a:t> Low</a:t>
            </a:r>
          </a:p>
          <a:p>
            <a:r>
              <a:rPr lang="en-US" dirty="0">
                <a:sym typeface="Wingdings" pitchFamily="2" charset="2"/>
              </a:rPr>
              <a:t>MCV 			 Normal or raised </a:t>
            </a:r>
          </a:p>
          <a:p>
            <a:r>
              <a:rPr lang="en-US" dirty="0">
                <a:sym typeface="Wingdings" pitchFamily="2" charset="2"/>
              </a:rPr>
              <a:t>MCHC, MCH		 Normal </a:t>
            </a:r>
          </a:p>
          <a:p>
            <a:r>
              <a:rPr lang="en-US" dirty="0" err="1">
                <a:sym typeface="Wingdings" pitchFamily="2" charset="2"/>
              </a:rPr>
              <a:t>Retic</a:t>
            </a:r>
            <a:r>
              <a:rPr lang="en-US" dirty="0">
                <a:sym typeface="Wingdings" pitchFamily="2" charset="2"/>
              </a:rPr>
              <a:t> 			 Increased </a:t>
            </a:r>
          </a:p>
          <a:p>
            <a:r>
              <a:rPr lang="en-US" dirty="0" err="1">
                <a:sym typeface="Wingdings" pitchFamily="2" charset="2"/>
              </a:rPr>
              <a:t>Macrocytosis</a:t>
            </a:r>
            <a:r>
              <a:rPr lang="en-US" dirty="0">
                <a:sym typeface="Wingdings" pitchFamily="2" charset="2"/>
              </a:rPr>
              <a:t> 		 Present </a:t>
            </a:r>
          </a:p>
          <a:p>
            <a:r>
              <a:rPr lang="en-US" dirty="0" err="1">
                <a:sym typeface="Wingdings" pitchFamily="2" charset="2"/>
              </a:rPr>
              <a:t>Polychromasia</a:t>
            </a:r>
            <a:r>
              <a:rPr lang="en-US" dirty="0">
                <a:sym typeface="Wingdings" pitchFamily="2" charset="2"/>
              </a:rPr>
              <a:t>	 Present </a:t>
            </a:r>
          </a:p>
          <a:p>
            <a:r>
              <a:rPr lang="en-US" dirty="0" err="1">
                <a:sym typeface="Wingdings" pitchFamily="2" charset="2"/>
              </a:rPr>
              <a:t>Coomb’s</a:t>
            </a:r>
            <a:r>
              <a:rPr lang="en-US" dirty="0">
                <a:sym typeface="Wingdings" pitchFamily="2" charset="2"/>
              </a:rPr>
              <a:t> test – direct &amp; indirect  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AUTOIMMUNE HEMOLYTIC ANEMIA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600" dirty="0">
                <a:solidFill>
                  <a:srgbClr val="00B0F0"/>
                </a:solidFill>
              </a:rPr>
              <a:t>(AIHA)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Antibodies/proteins on red cells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IgG+C</a:t>
            </a:r>
            <a:r>
              <a:rPr lang="en-US" dirty="0"/>
              <a:t>			</a:t>
            </a:r>
            <a:r>
              <a:rPr lang="en-US" dirty="0">
                <a:sym typeface="Wingdings" pitchFamily="2" charset="2"/>
              </a:rPr>
              <a:t> 40% 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ym typeface="Wingdings" pitchFamily="2" charset="2"/>
              </a:rPr>
              <a:t>IgG</a:t>
            </a:r>
            <a:r>
              <a:rPr lang="en-US" dirty="0">
                <a:sym typeface="Wingdings" pitchFamily="2" charset="2"/>
              </a:rPr>
              <a:t> alone 		 35%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Complement Alone 	 10%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ym typeface="Wingdings" pitchFamily="2" charset="2"/>
              </a:rPr>
              <a:t>IgA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err="1">
                <a:sym typeface="Wingdings" pitchFamily="2" charset="2"/>
              </a:rPr>
              <a:t>IgM</a:t>
            </a:r>
            <a:r>
              <a:rPr lang="en-US" dirty="0">
                <a:sym typeface="Wingdings" pitchFamily="2" charset="2"/>
              </a:rPr>
              <a:t> 		 Rare </a:t>
            </a:r>
          </a:p>
          <a:p>
            <a:pPr algn="ctr">
              <a:buNone/>
            </a:pPr>
            <a:endParaRPr lang="en-US" dirty="0">
              <a:sym typeface="Wingdings" pitchFamily="2" charset="2"/>
            </a:endParaRPr>
          </a:p>
          <a:p>
            <a:pPr algn="ctr">
              <a:buNone/>
            </a:pPr>
            <a:r>
              <a:rPr lang="en-US" u="sng" dirty="0">
                <a:sym typeface="Wingdings" pitchFamily="2" charset="2"/>
              </a:rPr>
              <a:t>DIRECT COOMB’S TEST  </a:t>
            </a:r>
            <a:r>
              <a:rPr lang="en-US" u="sng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IMMUNOLOGY OF AIHA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SEROLOGY OF AIHA</a:t>
            </a:r>
            <a:r>
              <a:rPr lang="en-US" dirty="0">
                <a:solidFill>
                  <a:srgbClr val="00B0F0"/>
                </a:solidFill>
              </a:rPr>
              <a:t>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Ab</a:t>
            </a:r>
            <a:r>
              <a:rPr lang="en-US" dirty="0">
                <a:solidFill>
                  <a:srgbClr val="00B0F0"/>
                </a:solidFill>
              </a:rPr>
              <a:t> in Serum)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798" cy="385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5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96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0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Warm AIHA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Cold</a:t>
                      </a:r>
                      <a:r>
                        <a:rPr lang="en-US" baseline="0" dirty="0"/>
                        <a:t>  AIHA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err="1"/>
                        <a:t>Immnoglobulin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err="1"/>
                        <a:t>Ab</a:t>
                      </a:r>
                      <a:r>
                        <a:rPr lang="en-US" baseline="0" dirty="0"/>
                        <a:t> Specificity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Rh</a:t>
                      </a:r>
                      <a:r>
                        <a:rPr lang="en-US" baseline="0" dirty="0"/>
                        <a:t>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 </a:t>
                      </a:r>
                      <a:r>
                        <a:rPr lang="en-US" dirty="0" err="1"/>
                        <a:t>I,i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/>
                        <a:t>Antibody  Origin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Polyclonal</a:t>
                      </a:r>
                      <a:r>
                        <a:rPr lang="en-US" baseline="0" dirty="0"/>
                        <a:t> – K, </a:t>
                      </a:r>
                      <a:r>
                        <a:rPr lang="el-GR" baseline="0" dirty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Monoclonal -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Polyclonal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err="1"/>
                        <a:t>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behaviour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Incomplete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Incomplete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/>
                        <a:t>I/V Hemolysis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Major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  <a:r>
                        <a:rPr lang="en-US" baseline="0" dirty="0"/>
                        <a:t>s on RBCs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IgG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IgG+C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0" dirty="0"/>
                        <a:t>     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   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r>
              <a:rPr lang="en-US" dirty="0" err="1"/>
              <a:t>Myelophthisic</a:t>
            </a:r>
            <a:r>
              <a:rPr lang="en-US" dirty="0"/>
              <a:t> anemia </a:t>
            </a:r>
          </a:p>
          <a:p>
            <a:r>
              <a:rPr lang="en-US" dirty="0"/>
              <a:t>Hemolysis due to mechanical trauma </a:t>
            </a:r>
          </a:p>
          <a:p>
            <a:pPr lvl="1"/>
            <a:r>
              <a:rPr lang="en-US" dirty="0" err="1"/>
              <a:t>Micorangiopathic</a:t>
            </a:r>
            <a:r>
              <a:rPr lang="en-US" dirty="0"/>
              <a:t> hemolytic anemia </a:t>
            </a:r>
          </a:p>
          <a:p>
            <a:pPr lvl="1"/>
            <a:r>
              <a:rPr lang="en-US" dirty="0"/>
              <a:t>Cardiac anemia </a:t>
            </a:r>
          </a:p>
          <a:p>
            <a:r>
              <a:rPr lang="en-US" dirty="0"/>
              <a:t>PNH </a:t>
            </a:r>
          </a:p>
          <a:p>
            <a:r>
              <a:rPr lang="en-US" dirty="0"/>
              <a:t>G</a:t>
            </a:r>
            <a:r>
              <a:rPr lang="en-US" sz="2000" dirty="0"/>
              <a:t>6</a:t>
            </a:r>
            <a:r>
              <a:rPr lang="en-US" dirty="0"/>
              <a:t>PD deficiency </a:t>
            </a:r>
          </a:p>
          <a:p>
            <a:r>
              <a:rPr lang="en-US" dirty="0"/>
              <a:t>Anemia of chronic diseases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OTHER ANEMIAS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Marrow infiltrations –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Tumours</a:t>
            </a:r>
            <a:r>
              <a:rPr lang="en-US" dirty="0"/>
              <a:t>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TB,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Lipid storage disease 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Myelofibrosis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Leukoerythroblastic</a:t>
            </a:r>
            <a:r>
              <a:rPr lang="en-US" dirty="0"/>
              <a:t> picture.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MYELOPHTHISIC ANEMIA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err="1"/>
              <a:t>Micorangiopathic</a:t>
            </a:r>
            <a:r>
              <a:rPr lang="en-US" dirty="0"/>
              <a:t> hemolytic anemia -  DIC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/>
              <a:t>Cardiac anemia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00B0F0"/>
                </a:solidFill>
              </a:rPr>
              <a:t>HEMOLYSIS DUE TO MECHANICAL TRAUMA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an0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16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>
                <a:solidFill>
                  <a:schemeClr val="accent1">
                    <a:tint val="88000"/>
                    <a:satMod val="150000"/>
                  </a:schemeClr>
                </a:solidFill>
              </a:rPr>
              <a:t>WHITE CELL DISORDERS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Non – </a:t>
            </a:r>
            <a:r>
              <a:rPr lang="en-US" b="1" dirty="0" err="1"/>
              <a:t>Neoplastic</a:t>
            </a:r>
            <a:endParaRPr lang="en-US" b="1" dirty="0"/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/>
              <a:t>Leukopenia</a:t>
            </a:r>
            <a:r>
              <a:rPr lang="en-US" dirty="0"/>
              <a:t> – Reactive </a:t>
            </a:r>
            <a:r>
              <a:rPr lang="en-US" dirty="0" err="1"/>
              <a:t>Leukocytosis</a:t>
            </a:r>
            <a:endParaRPr lang="en-US" dirty="0"/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dirty="0"/>
              <a:t>   (</a:t>
            </a:r>
            <a:r>
              <a:rPr lang="en-US" dirty="0" err="1"/>
              <a:t>Neut.,Eo.,Baso</a:t>
            </a:r>
            <a:r>
              <a:rPr lang="en-US" dirty="0"/>
              <a:t>., </a:t>
            </a:r>
            <a:r>
              <a:rPr lang="en-US" dirty="0" err="1"/>
              <a:t>Mono.,Lympho</a:t>
            </a:r>
            <a:r>
              <a:rPr lang="en-US" dirty="0"/>
              <a:t>.)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Reactive Lymphadenitis (Ac &amp; </a:t>
            </a:r>
            <a:r>
              <a:rPr lang="en-US" dirty="0" err="1"/>
              <a:t>Chr</a:t>
            </a:r>
            <a:r>
              <a:rPr lang="en-US" dirty="0"/>
              <a:t> nonspecific)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/>
              <a:t>Tuberculous</a:t>
            </a:r>
            <a:r>
              <a:rPr lang="en-US" dirty="0"/>
              <a:t> Lymphadenitis  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Infectious Mononucleosis</a:t>
            </a:r>
            <a:r>
              <a:rPr lang="en-US" sz="1600" dirty="0"/>
              <a:t>  (</a:t>
            </a:r>
            <a:r>
              <a:rPr lang="en-US" sz="2200" dirty="0"/>
              <a:t>Leukopenia)</a:t>
            </a:r>
            <a:endParaRPr lang="en-US" sz="1400" dirty="0"/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 err="1"/>
              <a:t>Neoplastic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100" dirty="0"/>
              <a:t> </a:t>
            </a:r>
            <a:r>
              <a:rPr lang="en-US" dirty="0"/>
              <a:t>Lymphoid/Plasma Cell </a:t>
            </a:r>
            <a:r>
              <a:rPr lang="en-US" dirty="0" err="1"/>
              <a:t>Neoplasms</a:t>
            </a:r>
            <a:endParaRPr lang="en-US" dirty="0"/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Myeloid </a:t>
            </a:r>
            <a:r>
              <a:rPr lang="en-US" dirty="0" err="1"/>
              <a:t>Neoplasms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/>
              <a:t>Histiocytic</a:t>
            </a:r>
            <a:r>
              <a:rPr lang="en-US" dirty="0"/>
              <a:t> </a:t>
            </a:r>
            <a:r>
              <a:rPr lang="en-US" dirty="0" err="1"/>
              <a:t>Neoplasms</a:t>
            </a:r>
            <a:r>
              <a:rPr lang="en-US" sz="600" dirty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3399"/>
              </a:buClr>
              <a:buFont typeface="Wingdings" pitchFamily="2" charset="2"/>
              <a:buChar char="Ø"/>
            </a:pPr>
            <a:endParaRPr lang="en-US" sz="600" dirty="0"/>
          </a:p>
          <a:p>
            <a:pPr lvl="1" eaLnBrk="1" hangingPunct="1">
              <a:lnSpc>
                <a:spcPct val="80000"/>
              </a:lnSpc>
              <a:buClr>
                <a:srgbClr val="FF3399"/>
              </a:buClr>
              <a:buFont typeface="Wingdings" pitchFamily="2" charset="2"/>
              <a:buChar char="Ø"/>
            </a:pPr>
            <a:endParaRPr lang="en-US" sz="700" dirty="0"/>
          </a:p>
          <a:p>
            <a:pPr lvl="1" eaLnBrk="1" hangingPunct="1">
              <a:lnSpc>
                <a:spcPct val="80000"/>
              </a:lnSpc>
              <a:buClr>
                <a:srgbClr val="FF3399"/>
              </a:buClr>
              <a:buFont typeface="Wingdings" pitchFamily="2" charset="2"/>
              <a:buNone/>
            </a:pPr>
            <a:r>
              <a:rPr lang="en-US" sz="700" dirty="0"/>
              <a:t>  </a:t>
            </a:r>
          </a:p>
          <a:p>
            <a:pPr lvl="1" eaLnBrk="1" hangingPunct="1">
              <a:lnSpc>
                <a:spcPct val="80000"/>
              </a:lnSpc>
              <a:buClr>
                <a:srgbClr val="FF3399"/>
              </a:buClr>
              <a:buFont typeface="Wingdings" pitchFamily="2" charset="2"/>
              <a:buNone/>
            </a:pPr>
            <a:endParaRPr lang="en-US" sz="700" dirty="0"/>
          </a:p>
          <a:p>
            <a:pPr lvl="1" eaLnBrk="1" hangingPunct="1">
              <a:lnSpc>
                <a:spcPct val="80000"/>
              </a:lnSpc>
              <a:buClr>
                <a:srgbClr val="FF3399"/>
              </a:buClr>
              <a:buFont typeface="Wingdings" pitchFamily="2" charset="2"/>
              <a:buNone/>
            </a:pPr>
            <a:r>
              <a:rPr lang="en-US" sz="700" dirty="0"/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Acquired Membrane defect due to myeloid stem cells </a:t>
            </a:r>
          </a:p>
          <a:p>
            <a:pPr>
              <a:lnSpc>
                <a:spcPct val="200000"/>
              </a:lnSpc>
            </a:pPr>
            <a:r>
              <a:rPr lang="en-US" dirty="0"/>
              <a:t>Membrane protein PIG is deficient </a:t>
            </a:r>
          </a:p>
          <a:p>
            <a:pPr>
              <a:lnSpc>
                <a:spcPct val="200000"/>
              </a:lnSpc>
            </a:pPr>
            <a:r>
              <a:rPr lang="en-US" dirty="0"/>
              <a:t>Cells more sensitive to complement </a:t>
            </a:r>
          </a:p>
          <a:p>
            <a:pPr>
              <a:lnSpc>
                <a:spcPct val="200000"/>
              </a:lnSpc>
            </a:pPr>
            <a:r>
              <a:rPr lang="en-US" dirty="0"/>
              <a:t>Sensitivity is more during night due </a:t>
            </a:r>
            <a:r>
              <a:rPr lang="en-US" dirty="0" err="1"/>
              <a:t>assidosis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Defect is transferred by X </a:t>
            </a:r>
            <a:r>
              <a:rPr lang="en-US" dirty="0" err="1"/>
              <a:t>chromesomes</a:t>
            </a:r>
            <a:r>
              <a:rPr lang="en-US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</a:rPr>
              <a:t>PNH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r>
              <a:rPr lang="en-US" dirty="0"/>
              <a:t>X chromosome </a:t>
            </a:r>
          </a:p>
          <a:p>
            <a:r>
              <a:rPr lang="en-US" dirty="0"/>
              <a:t>Drugs – </a:t>
            </a:r>
            <a:r>
              <a:rPr lang="en-US" dirty="0" err="1"/>
              <a:t>antimalarials</a:t>
            </a:r>
            <a:r>
              <a:rPr lang="en-US" dirty="0"/>
              <a:t>, Aspirin, </a:t>
            </a:r>
            <a:r>
              <a:rPr lang="en-US" dirty="0" err="1"/>
              <a:t>sulphomamide</a:t>
            </a:r>
            <a:endParaRPr lang="en-US" dirty="0"/>
          </a:p>
          <a:p>
            <a:r>
              <a:rPr lang="en-US" dirty="0"/>
              <a:t>Lead to hemolysis of red cells due to more oxidants – oxidized glutathione –GSH </a:t>
            </a:r>
          </a:p>
          <a:p>
            <a:r>
              <a:rPr lang="en-US" dirty="0"/>
              <a:t>Denatured </a:t>
            </a:r>
            <a:r>
              <a:rPr lang="en-US" dirty="0" err="1"/>
              <a:t>Hb</a:t>
            </a:r>
            <a:r>
              <a:rPr lang="en-US" dirty="0"/>
              <a:t> gives rise to </a:t>
            </a:r>
            <a:r>
              <a:rPr lang="en-US" dirty="0" err="1"/>
              <a:t>heinz</a:t>
            </a:r>
            <a:r>
              <a:rPr lang="en-US" dirty="0"/>
              <a:t> bodies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G</a:t>
            </a:r>
            <a:r>
              <a:rPr lang="en-US" sz="3600" dirty="0">
                <a:solidFill>
                  <a:srgbClr val="00B0F0"/>
                </a:solidFill>
              </a:rPr>
              <a:t>6</a:t>
            </a:r>
            <a:r>
              <a:rPr lang="en-US" sz="4000" dirty="0">
                <a:solidFill>
                  <a:srgbClr val="00B0F0"/>
                </a:solidFill>
              </a:rPr>
              <a:t>PD DEFICIENCY </a:t>
            </a:r>
          </a:p>
        </p:txBody>
      </p:sp>
      <p:pic>
        <p:nvPicPr>
          <p:cNvPr id="4" name="Picture 3" descr="scan0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47082"/>
            <a:ext cx="5486400" cy="371091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Chronic infections – </a:t>
            </a:r>
            <a:r>
              <a:rPr lang="en-US" dirty="0" err="1"/>
              <a:t>Osteomyelitis</a:t>
            </a:r>
            <a:r>
              <a:rPr lang="en-US" dirty="0"/>
              <a:t>, SBE, Lung abscess,</a:t>
            </a:r>
          </a:p>
          <a:p>
            <a:pPr>
              <a:lnSpc>
                <a:spcPct val="200000"/>
              </a:lnSpc>
            </a:pPr>
            <a:r>
              <a:rPr lang="en-US" dirty="0"/>
              <a:t>Immune disorders – RA, Regional enteritis</a:t>
            </a:r>
          </a:p>
          <a:p>
            <a:pPr>
              <a:lnSpc>
                <a:spcPct val="200000"/>
              </a:lnSpc>
            </a:pPr>
            <a:r>
              <a:rPr lang="en-US" dirty="0"/>
              <a:t>Neoplasm – Hodgkin, CA lungs, Brest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ANEMIA OF CHRONIC DISEASES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>
                <a:solidFill>
                  <a:schemeClr val="accent1">
                    <a:tint val="88000"/>
                    <a:satMod val="150000"/>
                  </a:schemeClr>
                </a:solidFill>
              </a:rPr>
              <a:t>BLEEDING DISORDERS</a:t>
            </a:r>
            <a:r>
              <a:rPr lang="en-US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Hereditary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 		Hemophila 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		Hemophila B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		von Willebrand disease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Acquired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		DIC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		ITP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		TTP –   platelets, fever, renal failure, 	microangiopathy, neurologic deficits.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		HUS – TTP –ve neurologic defects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/>
              <a:t>  </a:t>
            </a:r>
          </a:p>
        </p:txBody>
      </p:sp>
      <p:cxnSp>
        <p:nvCxnSpPr>
          <p:cNvPr id="37892" name="Straight Arrow Connector 4"/>
          <p:cNvCxnSpPr>
            <a:cxnSpLocks noChangeShapeType="1"/>
          </p:cNvCxnSpPr>
          <p:nvPr/>
        </p:nvCxnSpPr>
        <p:spPr bwMode="auto">
          <a:xfrm rot="5400000">
            <a:off x="2134394" y="4647406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330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Parameters</a:t>
            </a:r>
            <a:r>
              <a:rPr lang="en-US" dirty="0"/>
              <a:t>: MCV, MCH, MCHC, RDW, 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Microcytic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iron deficiency, </a:t>
            </a:r>
            <a:r>
              <a:rPr lang="en-US" dirty="0" err="1"/>
              <a:t>thalassemia</a:t>
            </a:r>
            <a:r>
              <a:rPr lang="en-US" dirty="0"/>
              <a:t>, 			      </a:t>
            </a:r>
            <a:r>
              <a:rPr lang="en-US" dirty="0" err="1"/>
              <a:t>hemoglobinopathy</a:t>
            </a:r>
            <a:r>
              <a:rPr lang="en-US" dirty="0"/>
              <a:t> 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Macrocytic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folic acid B</a:t>
            </a:r>
            <a:r>
              <a:rPr lang="en-US" sz="1600" dirty="0"/>
              <a:t>12</a:t>
            </a:r>
            <a:r>
              <a:rPr lang="en-US" dirty="0"/>
              <a:t> deficiency, hemolysis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Normocytic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Aplastic</a:t>
            </a:r>
            <a:r>
              <a:rPr lang="en-US" dirty="0"/>
              <a:t> anemia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Poikilocytic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DIC, (</a:t>
            </a:r>
            <a:r>
              <a:rPr lang="en-US" dirty="0" err="1"/>
              <a:t>microangiopathic</a:t>
            </a:r>
            <a:r>
              <a:rPr lang="en-US" dirty="0"/>
              <a:t>) etc…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MORPHOLOGICAL CLASSIFICATION OF ANEMIA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RED CELL INDICES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694</TotalTime>
  <Words>1176</Words>
  <Application>Microsoft Office PowerPoint</Application>
  <PresentationFormat>On-screen Show (4:3)</PresentationFormat>
  <Paragraphs>453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Concourse</vt:lpstr>
      <vt:lpstr>CELLS AND ORGANS </vt:lpstr>
      <vt:lpstr>HAEMOPOIETIC  SYSTEM</vt:lpstr>
      <vt:lpstr>HEMOPOIESIS</vt:lpstr>
      <vt:lpstr>DISEASES </vt:lpstr>
      <vt:lpstr>RED CELL DISORDERS   (Anemias) </vt:lpstr>
      <vt:lpstr>WHITE CELL DISORDERS</vt:lpstr>
      <vt:lpstr>BLEEDING DISORDERS </vt:lpstr>
      <vt:lpstr>MORPHOLOGICAL CLASSIFICATION OF ANEMIA </vt:lpstr>
      <vt:lpstr>RED CELL INDICES</vt:lpstr>
      <vt:lpstr>IRON DEFICIENCY ANEMIA </vt:lpstr>
      <vt:lpstr>IRON DEFICIENCY ANEMIA </vt:lpstr>
      <vt:lpstr>IRON STATUS ASSESSMENT  </vt:lpstr>
      <vt:lpstr>IRON ABSORPTION </vt:lpstr>
      <vt:lpstr>CLINICAL FEATURES </vt:lpstr>
      <vt:lpstr>BLOOD PICTURE</vt:lpstr>
      <vt:lpstr>LAB. DIAGNOSIS </vt:lpstr>
      <vt:lpstr>PROBLEMS OF IRON METABOLISM </vt:lpstr>
      <vt:lpstr>APLASTIC ANEMIA </vt:lpstr>
      <vt:lpstr>PARAMETERS  </vt:lpstr>
      <vt:lpstr>BONE MARROW </vt:lpstr>
      <vt:lpstr>TREATMENT TARGETS </vt:lpstr>
      <vt:lpstr>MEGALOBLASTIC ANEMIA </vt:lpstr>
      <vt:lpstr>CAUSES OF MEGALOBLASTIC ANEMIA </vt:lpstr>
      <vt:lpstr>PATHOGENESIS </vt:lpstr>
      <vt:lpstr>MORPHOLOGY </vt:lpstr>
      <vt:lpstr>DIAGNOSIS </vt:lpstr>
      <vt:lpstr>HEMOLYTIC ANEMIAS</vt:lpstr>
      <vt:lpstr>CLASSIFICATION OF H.A </vt:lpstr>
      <vt:lpstr>HEREDITARY SPHEROCYTOSIS </vt:lpstr>
      <vt:lpstr>MEMBRANE DEFECTS </vt:lpstr>
      <vt:lpstr>SPHEROCYTES </vt:lpstr>
      <vt:lpstr>COMPLICATIONS </vt:lpstr>
      <vt:lpstr>LAB FEATURES </vt:lpstr>
      <vt:lpstr>HEMOGLOBIN DEFECTS – Hb S </vt:lpstr>
      <vt:lpstr>COMMON HEMOGLOBINOPATHIES</vt:lpstr>
      <vt:lpstr>PATHOPHYSIOLOGY OF SICKLE CELL ANEMIA </vt:lpstr>
      <vt:lpstr>SICKLE CELL ANEMIA-BLOOD PICTURE  </vt:lpstr>
      <vt:lpstr>CLINICAL FEATURES </vt:lpstr>
      <vt:lpstr>DIAGNOSIS </vt:lpstr>
      <vt:lpstr>PowerPoint Presentation</vt:lpstr>
      <vt:lpstr>PowerPoint Presentation</vt:lpstr>
      <vt:lpstr>THALASSEMIA  </vt:lpstr>
      <vt:lpstr>THALASSEMIA  Classification</vt:lpstr>
      <vt:lpstr>GENETIC MUTATIONS IN  β THALASSEMIA  </vt:lpstr>
      <vt:lpstr>PowerPoint Presentation</vt:lpstr>
      <vt:lpstr>RBC MORPHOLOGY IN β THALASSEMIA </vt:lpstr>
      <vt:lpstr>RBC MORPHOLOGY IN β THALASSEMIA</vt:lpstr>
      <vt:lpstr>HAIR ON END APPEARANCE IN Β THALASSEMIA </vt:lpstr>
      <vt:lpstr>DIAGNOSIS OF β THALASSEMIA </vt:lpstr>
      <vt:lpstr>TREATMENT STRATEGIES </vt:lpstr>
      <vt:lpstr>PowerPoint Presentation</vt:lpstr>
      <vt:lpstr>IMMUNOHEMOLYTIC ANEMIA </vt:lpstr>
      <vt:lpstr>AUTOIMMUNE HEMOLYTIC ANEMIAS  </vt:lpstr>
      <vt:lpstr>AUTOIMMUNE HEMOLYTIC ANEMIA (AIHA) </vt:lpstr>
      <vt:lpstr>IMMUNOLOGY OF AIHA </vt:lpstr>
      <vt:lpstr>SEROLOGY OF AIHA  (Ab in Serum)</vt:lpstr>
      <vt:lpstr>OTHER ANEMIAS</vt:lpstr>
      <vt:lpstr>MYELOPHTHISIC ANEMIA </vt:lpstr>
      <vt:lpstr>HEMOLYSIS DUE TO MECHANICAL TRAUMA  </vt:lpstr>
      <vt:lpstr>PNH  </vt:lpstr>
      <vt:lpstr>G6PD DEFICIENCY </vt:lpstr>
      <vt:lpstr>ANEMIA OF CHRONIC DISEASES </vt:lpstr>
    </vt:vector>
  </TitlesOfParts>
  <Company>UOS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HEMATOPOIETIC  &amp;  LYMPHGOID SYSTEMS</dc:title>
  <dc:creator>M. Siddiq</dc:creator>
  <cp:lastModifiedBy>Dr Abdul Saboor</cp:lastModifiedBy>
  <cp:revision>349</cp:revision>
  <cp:lastPrinted>2017-03-24T05:24:36Z</cp:lastPrinted>
  <dcterms:created xsi:type="dcterms:W3CDTF">2009-11-25T06:29:01Z</dcterms:created>
  <dcterms:modified xsi:type="dcterms:W3CDTF">2020-04-08T04:39:08Z</dcterms:modified>
</cp:coreProperties>
</file>