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9" r:id="rId24"/>
    <p:sldId id="281" r:id="rId25"/>
    <p:sldId id="277" r:id="rId26"/>
    <p:sldId id="280" r:id="rId27"/>
    <p:sldId id="282" r:id="rId28"/>
    <p:sldId id="283" r:id="rId29"/>
    <p:sldId id="285" r:id="rId30"/>
    <p:sldId id="284"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20" r:id="rId46"/>
    <p:sldId id="300" r:id="rId47"/>
    <p:sldId id="321" r:id="rId48"/>
    <p:sldId id="301" r:id="rId49"/>
    <p:sldId id="302" r:id="rId50"/>
    <p:sldId id="322" r:id="rId51"/>
    <p:sldId id="303" r:id="rId52"/>
    <p:sldId id="304" r:id="rId53"/>
    <p:sldId id="305" r:id="rId54"/>
    <p:sldId id="306" r:id="rId55"/>
    <p:sldId id="307" r:id="rId56"/>
    <p:sldId id="323" r:id="rId57"/>
    <p:sldId id="308" r:id="rId58"/>
    <p:sldId id="309" r:id="rId59"/>
    <p:sldId id="310" r:id="rId60"/>
    <p:sldId id="311" r:id="rId61"/>
    <p:sldId id="31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6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0082DEE-969E-4CD3-ADCB-1FCF00C987DB}" type="datetimeFigureOut">
              <a:rPr lang="en-GB" smtClean="0"/>
              <a:t>20/02/2020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0E4D14-D0F1-4FF2-BD9A-EE53186C68FD}" type="slidenum">
              <a:rPr lang="en-GB" smtClean="0"/>
              <a:t>‹#›</a:t>
            </a:fld>
            <a:endParaRPr lang="en-GB"/>
          </a:p>
        </p:txBody>
      </p:sp>
    </p:spTree>
    <p:extLst>
      <p:ext uri="{BB962C8B-B14F-4D97-AF65-F5344CB8AC3E}">
        <p14:creationId xmlns:p14="http://schemas.microsoft.com/office/powerpoint/2010/main" val="897098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0082DEE-969E-4CD3-ADCB-1FCF00C987DB}" type="datetimeFigureOut">
              <a:rPr lang="en-GB" smtClean="0"/>
              <a:t>20/02/2020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0E4D14-D0F1-4FF2-BD9A-EE53186C68FD}" type="slidenum">
              <a:rPr lang="en-GB" smtClean="0"/>
              <a:t>‹#›</a:t>
            </a:fld>
            <a:endParaRPr lang="en-GB"/>
          </a:p>
        </p:txBody>
      </p:sp>
    </p:spTree>
    <p:extLst>
      <p:ext uri="{BB962C8B-B14F-4D97-AF65-F5344CB8AC3E}">
        <p14:creationId xmlns:p14="http://schemas.microsoft.com/office/powerpoint/2010/main" val="4209460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0082DEE-969E-4CD3-ADCB-1FCF00C987DB}" type="datetimeFigureOut">
              <a:rPr lang="en-GB" smtClean="0"/>
              <a:t>20/02/2020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0E4D14-D0F1-4FF2-BD9A-EE53186C68FD}" type="slidenum">
              <a:rPr lang="en-GB" smtClean="0"/>
              <a:t>‹#›</a:t>
            </a:fld>
            <a:endParaRPr lang="en-GB"/>
          </a:p>
        </p:txBody>
      </p:sp>
    </p:spTree>
    <p:extLst>
      <p:ext uri="{BB962C8B-B14F-4D97-AF65-F5344CB8AC3E}">
        <p14:creationId xmlns:p14="http://schemas.microsoft.com/office/powerpoint/2010/main" val="3940381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0082DEE-969E-4CD3-ADCB-1FCF00C987DB}" type="datetimeFigureOut">
              <a:rPr lang="en-GB" smtClean="0"/>
              <a:t>20/02/2020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0E4D14-D0F1-4FF2-BD9A-EE53186C68FD}" type="slidenum">
              <a:rPr lang="en-GB" smtClean="0"/>
              <a:t>‹#›</a:t>
            </a:fld>
            <a:endParaRPr lang="en-GB"/>
          </a:p>
        </p:txBody>
      </p:sp>
    </p:spTree>
    <p:extLst>
      <p:ext uri="{BB962C8B-B14F-4D97-AF65-F5344CB8AC3E}">
        <p14:creationId xmlns:p14="http://schemas.microsoft.com/office/powerpoint/2010/main" val="1924451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082DEE-969E-4CD3-ADCB-1FCF00C987DB}" type="datetimeFigureOut">
              <a:rPr lang="en-GB" smtClean="0"/>
              <a:t>20/02/2020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0E4D14-D0F1-4FF2-BD9A-EE53186C68FD}" type="slidenum">
              <a:rPr lang="en-GB" smtClean="0"/>
              <a:t>‹#›</a:t>
            </a:fld>
            <a:endParaRPr lang="en-GB"/>
          </a:p>
        </p:txBody>
      </p:sp>
    </p:spTree>
    <p:extLst>
      <p:ext uri="{BB962C8B-B14F-4D97-AF65-F5344CB8AC3E}">
        <p14:creationId xmlns:p14="http://schemas.microsoft.com/office/powerpoint/2010/main" val="2408418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0082DEE-969E-4CD3-ADCB-1FCF00C987DB}" type="datetimeFigureOut">
              <a:rPr lang="en-GB" smtClean="0"/>
              <a:t>20/02/2020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0E4D14-D0F1-4FF2-BD9A-EE53186C68FD}" type="slidenum">
              <a:rPr lang="en-GB" smtClean="0"/>
              <a:t>‹#›</a:t>
            </a:fld>
            <a:endParaRPr lang="en-GB"/>
          </a:p>
        </p:txBody>
      </p:sp>
    </p:spTree>
    <p:extLst>
      <p:ext uri="{BB962C8B-B14F-4D97-AF65-F5344CB8AC3E}">
        <p14:creationId xmlns:p14="http://schemas.microsoft.com/office/powerpoint/2010/main" val="3359642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0082DEE-969E-4CD3-ADCB-1FCF00C987DB}" type="datetimeFigureOut">
              <a:rPr lang="en-GB" smtClean="0"/>
              <a:t>20/02/2020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80E4D14-D0F1-4FF2-BD9A-EE53186C68FD}" type="slidenum">
              <a:rPr lang="en-GB" smtClean="0"/>
              <a:t>‹#›</a:t>
            </a:fld>
            <a:endParaRPr lang="en-GB"/>
          </a:p>
        </p:txBody>
      </p:sp>
    </p:spTree>
    <p:extLst>
      <p:ext uri="{BB962C8B-B14F-4D97-AF65-F5344CB8AC3E}">
        <p14:creationId xmlns:p14="http://schemas.microsoft.com/office/powerpoint/2010/main" val="1166105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0082DEE-969E-4CD3-ADCB-1FCF00C987DB}" type="datetimeFigureOut">
              <a:rPr lang="en-GB" smtClean="0"/>
              <a:t>20/02/2020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80E4D14-D0F1-4FF2-BD9A-EE53186C68FD}" type="slidenum">
              <a:rPr lang="en-GB" smtClean="0"/>
              <a:t>‹#›</a:t>
            </a:fld>
            <a:endParaRPr lang="en-GB"/>
          </a:p>
        </p:txBody>
      </p:sp>
    </p:spTree>
    <p:extLst>
      <p:ext uri="{BB962C8B-B14F-4D97-AF65-F5344CB8AC3E}">
        <p14:creationId xmlns:p14="http://schemas.microsoft.com/office/powerpoint/2010/main" val="1290878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082DEE-969E-4CD3-ADCB-1FCF00C987DB}" type="datetimeFigureOut">
              <a:rPr lang="en-GB" smtClean="0"/>
              <a:t>20/02/2020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80E4D14-D0F1-4FF2-BD9A-EE53186C68FD}" type="slidenum">
              <a:rPr lang="en-GB" smtClean="0"/>
              <a:t>‹#›</a:t>
            </a:fld>
            <a:endParaRPr lang="en-GB"/>
          </a:p>
        </p:txBody>
      </p:sp>
    </p:spTree>
    <p:extLst>
      <p:ext uri="{BB962C8B-B14F-4D97-AF65-F5344CB8AC3E}">
        <p14:creationId xmlns:p14="http://schemas.microsoft.com/office/powerpoint/2010/main" val="3451957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082DEE-969E-4CD3-ADCB-1FCF00C987DB}" type="datetimeFigureOut">
              <a:rPr lang="en-GB" smtClean="0"/>
              <a:t>20/02/2020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0E4D14-D0F1-4FF2-BD9A-EE53186C68FD}" type="slidenum">
              <a:rPr lang="en-GB" smtClean="0"/>
              <a:t>‹#›</a:t>
            </a:fld>
            <a:endParaRPr lang="en-GB"/>
          </a:p>
        </p:txBody>
      </p:sp>
    </p:spTree>
    <p:extLst>
      <p:ext uri="{BB962C8B-B14F-4D97-AF65-F5344CB8AC3E}">
        <p14:creationId xmlns:p14="http://schemas.microsoft.com/office/powerpoint/2010/main" val="2319943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082DEE-969E-4CD3-ADCB-1FCF00C987DB}" type="datetimeFigureOut">
              <a:rPr lang="en-GB" smtClean="0"/>
              <a:t>20/02/2020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0E4D14-D0F1-4FF2-BD9A-EE53186C68FD}" type="slidenum">
              <a:rPr lang="en-GB" smtClean="0"/>
              <a:t>‹#›</a:t>
            </a:fld>
            <a:endParaRPr lang="en-GB"/>
          </a:p>
        </p:txBody>
      </p:sp>
    </p:spTree>
    <p:extLst>
      <p:ext uri="{BB962C8B-B14F-4D97-AF65-F5344CB8AC3E}">
        <p14:creationId xmlns:p14="http://schemas.microsoft.com/office/powerpoint/2010/main" val="4212235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082DEE-969E-4CD3-ADCB-1FCF00C987DB}" type="datetimeFigureOut">
              <a:rPr lang="en-GB" smtClean="0"/>
              <a:t>20/02/2020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0E4D14-D0F1-4FF2-BD9A-EE53186C68FD}" type="slidenum">
              <a:rPr lang="en-GB" smtClean="0"/>
              <a:t>‹#›</a:t>
            </a:fld>
            <a:endParaRPr lang="en-GB"/>
          </a:p>
        </p:txBody>
      </p:sp>
    </p:spTree>
    <p:extLst>
      <p:ext uri="{BB962C8B-B14F-4D97-AF65-F5344CB8AC3E}">
        <p14:creationId xmlns:p14="http://schemas.microsoft.com/office/powerpoint/2010/main" val="1378075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Chapter 11</a:t>
            </a:r>
            <a:endParaRPr lang="en-GB" dirty="0"/>
          </a:p>
        </p:txBody>
      </p:sp>
      <p:sp>
        <p:nvSpPr>
          <p:cNvPr id="3" name="Subtitle 2"/>
          <p:cNvSpPr>
            <a:spLocks noGrp="1"/>
          </p:cNvSpPr>
          <p:nvPr>
            <p:ph type="subTitle" idx="1"/>
          </p:nvPr>
        </p:nvSpPr>
        <p:spPr/>
        <p:txBody>
          <a:bodyPr/>
          <a:lstStyle/>
          <a:p>
            <a:r>
              <a:rPr lang="en-GB" dirty="0" smtClean="0"/>
              <a:t>Cognition and the brain: </a:t>
            </a:r>
          </a:p>
          <a:p>
            <a:r>
              <a:rPr lang="en-GB" dirty="0" smtClean="0"/>
              <a:t>Basic principles* </a:t>
            </a:r>
            <a:endParaRPr lang="en-GB" dirty="0"/>
          </a:p>
        </p:txBody>
      </p:sp>
    </p:spTree>
    <p:extLst>
      <p:ext uri="{BB962C8B-B14F-4D97-AF65-F5344CB8AC3E}">
        <p14:creationId xmlns:p14="http://schemas.microsoft.com/office/powerpoint/2010/main" val="32164723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85000" lnSpcReduction="20000"/>
          </a:bodyPr>
          <a:lstStyle/>
          <a:p>
            <a:r>
              <a:rPr lang="en-GB" dirty="0" smtClean="0"/>
              <a:t>In the nervous system, transduction occurs when environmental energy is transformed into electrical energy. </a:t>
            </a:r>
          </a:p>
          <a:p>
            <a:r>
              <a:rPr lang="en-GB" dirty="0" smtClean="0"/>
              <a:t>For example, light energy that is reflected from the tree enters the eye through the pupil. </a:t>
            </a:r>
          </a:p>
          <a:p>
            <a:r>
              <a:rPr lang="en-GB" dirty="0" smtClean="0"/>
              <a:t>This light energy activates receptors in the retina, a network of neurons that line the back of the eye, and these electrical signals exit the back of the eye in 1 million axons that make up the optic nerve. </a:t>
            </a:r>
          </a:p>
          <a:p>
            <a:pPr algn="just"/>
            <a:r>
              <a:rPr lang="en-GB" u="sng" dirty="0" smtClean="0"/>
              <a:t>What’s important about the electrical signals in the optic nerve is that our perception of the tree—its dark, gnarled trunk, its green leaves fluttering in the wind, and the small bird nest nestled among its branches—is based on information contained within these electrical signals. </a:t>
            </a:r>
          </a:p>
          <a:p>
            <a:r>
              <a:rPr lang="en-GB" dirty="0" smtClean="0"/>
              <a:t>The first step in understanding the nature of this information is to examine more closely what these electrical signals look like. This has been achieved by recording from individual neurons.</a:t>
            </a:r>
            <a:endParaRPr lang="en-GB" dirty="0"/>
          </a:p>
        </p:txBody>
      </p:sp>
    </p:spTree>
    <p:extLst>
      <p:ext uri="{BB962C8B-B14F-4D97-AF65-F5344CB8AC3E}">
        <p14:creationId xmlns:p14="http://schemas.microsoft.com/office/powerpoint/2010/main" val="29723436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Method </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Recording From Single Neurons Our goal in recording from single neurons is to detect the neuron’s electrical signal and to relate these signals to cognitive processes such as perceiving the tree or remembering the tree later. </a:t>
            </a:r>
          </a:p>
          <a:p>
            <a:r>
              <a:rPr lang="en-GB" dirty="0" smtClean="0"/>
              <a:t>We can appreciate why recording from individual neurons is important by considering the following situation: You walk into a large room in which there are thousands of people, all talking at once about a political speech they have just heard. </a:t>
            </a:r>
          </a:p>
          <a:p>
            <a:r>
              <a:rPr lang="en-GB" dirty="0" smtClean="0"/>
              <a:t>The “crowd noise” you hear tells you little about what is going on in the room, other than perhaps the crowd’s general level of excitement. However, listening to what individual people are saying provides more </a:t>
            </a:r>
            <a:r>
              <a:rPr lang="en-GB" dirty="0" err="1" smtClean="0"/>
              <a:t>speciﬁ</a:t>
            </a:r>
            <a:r>
              <a:rPr lang="en-GB" dirty="0" smtClean="0"/>
              <a:t> c information about peoples’ reactions to the speech. </a:t>
            </a:r>
            <a:endParaRPr lang="en-GB" dirty="0"/>
          </a:p>
        </p:txBody>
      </p:sp>
    </p:spTree>
    <p:extLst>
      <p:ext uri="{BB962C8B-B14F-4D97-AF65-F5344CB8AC3E}">
        <p14:creationId xmlns:p14="http://schemas.microsoft.com/office/powerpoint/2010/main" val="12382018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20000"/>
          </a:bodyPr>
          <a:lstStyle/>
          <a:p>
            <a:r>
              <a:rPr lang="en-GB" dirty="0" smtClean="0"/>
              <a:t>Just as listening to individual voices provides valuable information about what is happening within a crowd, recording from single neurons provides valuable information about what is happening in the brain. </a:t>
            </a:r>
          </a:p>
          <a:p>
            <a:r>
              <a:rPr lang="en-GB" dirty="0" smtClean="0"/>
              <a:t>These signals, called action potentials, are recorded by using tiny wires called microelectrodes that are placed in or near an axon, and that pick up the electrical signals that travel down the axon (Figure 2.5a). </a:t>
            </a:r>
          </a:p>
          <a:p>
            <a:r>
              <a:rPr lang="en-GB" dirty="0" smtClean="0"/>
              <a:t>When the axon’s electrical signals are displayed on a device called an oscilloscope, we see that the inside of the neuron becomes positive for about 1 millisecond and then returns to its original level (Figure 2.5b).</a:t>
            </a:r>
          </a:p>
          <a:p>
            <a:r>
              <a:rPr lang="en-GB" dirty="0" smtClean="0"/>
              <a:t> Changing the time scale on our display creates a display like the one in Figure 2.5c in which the nerve impulses look like lines, or “spikes.” Using this time scale makes it possible to display a number of action potentials as they pass by the electrode on their way down the axon.</a:t>
            </a:r>
          </a:p>
          <a:p>
            <a:endParaRPr lang="en-GB" dirty="0"/>
          </a:p>
        </p:txBody>
      </p:sp>
    </p:spTree>
    <p:extLst>
      <p:ext uri="{BB962C8B-B14F-4D97-AF65-F5344CB8AC3E}">
        <p14:creationId xmlns:p14="http://schemas.microsoft.com/office/powerpoint/2010/main" val="18935768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An example of how these action potentials can provide information about the environment is shown in Figure 2.6, which indicates how increasing the intensity of a light influences a neuron’s firing.</a:t>
            </a:r>
          </a:p>
          <a:p>
            <a:r>
              <a:rPr lang="en-GB" dirty="0" smtClean="0"/>
              <a:t> At low intensities, firing is slow (Figure 2.6a), but increasing the stimulus intensity causes an increase in the rate of nerve firing (Figures 2.6b and c). </a:t>
            </a:r>
          </a:p>
          <a:p>
            <a:r>
              <a:rPr lang="en-GB" dirty="0" smtClean="0"/>
              <a:t>Notice that although the rate of nerve firing increases as stimulus intensity increases, the size of the action potentials remains the same.</a:t>
            </a:r>
            <a:endParaRPr lang="en-GB" dirty="0"/>
          </a:p>
        </p:txBody>
      </p:sp>
    </p:spTree>
    <p:extLst>
      <p:ext uri="{BB962C8B-B14F-4D97-AF65-F5344CB8AC3E}">
        <p14:creationId xmlns:p14="http://schemas.microsoft.com/office/powerpoint/2010/main" val="7799173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This is an important property of action potentials because it means that information about stimulus intensity is represented not by the size of action potentials, but by their rate of firing.</a:t>
            </a:r>
            <a:endParaRPr lang="en-GB" dirty="0"/>
          </a:p>
        </p:txBody>
      </p:sp>
      <p:pic>
        <p:nvPicPr>
          <p:cNvPr id="4" name="Picture 3"/>
          <p:cNvPicPr>
            <a:picLocks noChangeAspect="1"/>
          </p:cNvPicPr>
          <p:nvPr/>
        </p:nvPicPr>
        <p:blipFill>
          <a:blip r:embed="rId2"/>
          <a:stretch>
            <a:fillRect/>
          </a:stretch>
        </p:blipFill>
        <p:spPr>
          <a:xfrm>
            <a:off x="664233" y="3157268"/>
            <a:ext cx="10429335" cy="3312543"/>
          </a:xfrm>
          <a:prstGeom prst="rect">
            <a:avLst/>
          </a:prstGeom>
        </p:spPr>
      </p:pic>
    </p:spTree>
    <p:extLst>
      <p:ext uri="{BB962C8B-B14F-4D97-AF65-F5344CB8AC3E}">
        <p14:creationId xmlns:p14="http://schemas.microsoft.com/office/powerpoint/2010/main" val="30381012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443559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a:buFont typeface="Wingdings" panose="05000000000000000000" pitchFamily="2" charset="2"/>
              <a:buChar char="Ø"/>
            </a:pPr>
            <a:r>
              <a:rPr lang="en-GB" dirty="0" smtClean="0"/>
              <a:t>But how do these action potential signals get from the eye to the brain? First, action potentials are propagated—once a signal is generated at one end of the axon it travels to the other end without decreasing in size. </a:t>
            </a:r>
          </a:p>
          <a:p>
            <a:pPr>
              <a:buFont typeface="Wingdings" panose="05000000000000000000" pitchFamily="2" charset="2"/>
              <a:buChar char="Ø"/>
            </a:pPr>
            <a:r>
              <a:rPr lang="en-GB" dirty="0" smtClean="0"/>
              <a:t>Second, signals can travel over long distances because individual neurons are linked together, as in Figure 2.4. </a:t>
            </a:r>
          </a:p>
          <a:p>
            <a:r>
              <a:rPr lang="en-GB" dirty="0" smtClean="0"/>
              <a:t>We will now consider how the information in action potentials is transmitted from one neuron to the next.</a:t>
            </a:r>
            <a:endParaRPr lang="en-GB" dirty="0"/>
          </a:p>
        </p:txBody>
      </p:sp>
    </p:spTree>
    <p:extLst>
      <p:ext uri="{BB962C8B-B14F-4D97-AF65-F5344CB8AC3E}">
        <p14:creationId xmlns:p14="http://schemas.microsoft.com/office/powerpoint/2010/main" val="39551991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2593485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Neurons Communicate</a:t>
            </a:r>
            <a:endParaRPr lang="en-GB" dirty="0"/>
          </a:p>
        </p:txBody>
      </p:sp>
      <p:sp>
        <p:nvSpPr>
          <p:cNvPr id="3" name="Content Placeholder 2"/>
          <p:cNvSpPr>
            <a:spLocks noGrp="1"/>
          </p:cNvSpPr>
          <p:nvPr>
            <p:ph idx="1"/>
          </p:nvPr>
        </p:nvSpPr>
        <p:spPr/>
        <p:txBody>
          <a:bodyPr/>
          <a:lstStyle/>
          <a:p>
            <a:r>
              <a:rPr lang="en-GB" dirty="0" smtClean="0"/>
              <a:t>What happens once action potentials reach the end of an axon? The signal must somehow be transmitted to the next neuron, but how does this occur?</a:t>
            </a:r>
          </a:p>
          <a:p>
            <a:r>
              <a:rPr lang="en-GB" dirty="0" smtClean="0"/>
              <a:t> One explanation, proposed by early physiologists, was that the end of one neuron makes direct contact with the receiving end of the next neuron. </a:t>
            </a:r>
          </a:p>
          <a:p>
            <a:r>
              <a:rPr lang="en-GB" dirty="0" smtClean="0"/>
              <a:t>However, that turned out not to be the case, because for most neurons, there is a space, called the synapse, between the end of the axon and the next neuron </a:t>
            </a:r>
            <a:endParaRPr lang="en-GB" dirty="0"/>
          </a:p>
        </p:txBody>
      </p:sp>
    </p:spTree>
    <p:extLst>
      <p:ext uri="{BB962C8B-B14F-4D97-AF65-F5344CB8AC3E}">
        <p14:creationId xmlns:p14="http://schemas.microsoft.com/office/powerpoint/2010/main" val="34513213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Communication Between Neurons Occurs at the Synapse</a:t>
            </a:r>
            <a:endParaRPr lang="en-GB" dirty="0"/>
          </a:p>
        </p:txBody>
      </p:sp>
      <p:sp>
        <p:nvSpPr>
          <p:cNvPr id="3" name="Content Placeholder 2"/>
          <p:cNvSpPr>
            <a:spLocks noGrp="1"/>
          </p:cNvSpPr>
          <p:nvPr>
            <p:ph idx="1"/>
          </p:nvPr>
        </p:nvSpPr>
        <p:spPr/>
        <p:txBody>
          <a:bodyPr/>
          <a:lstStyle/>
          <a:p>
            <a:r>
              <a:rPr lang="en-GB" dirty="0" smtClean="0"/>
              <a:t>How are the electrical signals transmitted from one neuron to the next across the synapse? Early in the 1900s, it was discovered that the action potentials themselves do not travel across the synapse. </a:t>
            </a:r>
          </a:p>
          <a:p>
            <a:r>
              <a:rPr lang="en-GB" dirty="0" smtClean="0"/>
              <a:t>Instead, they trigger a chemical process that bridges the gap between neurons. </a:t>
            </a:r>
          </a:p>
          <a:p>
            <a:r>
              <a:rPr lang="en-GB" dirty="0" smtClean="0"/>
              <a:t>When the potentials reach the end of one neuron, they cause structures called synaptic vesicles to open and release chemicals called neurotransmitter on to next neuron.</a:t>
            </a:r>
            <a:endParaRPr lang="en-GB" dirty="0"/>
          </a:p>
        </p:txBody>
      </p:sp>
    </p:spTree>
    <p:extLst>
      <p:ext uri="{BB962C8B-B14F-4D97-AF65-F5344CB8AC3E}">
        <p14:creationId xmlns:p14="http://schemas.microsoft.com/office/powerpoint/2010/main" val="39716560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16932"/>
            <a:ext cx="12192000" cy="5841067"/>
          </a:xfrm>
          <a:prstGeom prst="rect">
            <a:avLst/>
          </a:prstGeom>
        </p:spPr>
      </p:pic>
    </p:spTree>
    <p:extLst>
      <p:ext uri="{BB962C8B-B14F-4D97-AF65-F5344CB8AC3E}">
        <p14:creationId xmlns:p14="http://schemas.microsoft.com/office/powerpoint/2010/main" val="27218471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Neurotransmitters are chemicals that can affect the electrical signal of the neuron that receives the neurotransmitter.</a:t>
            </a:r>
          </a:p>
          <a:p>
            <a:r>
              <a:rPr lang="en-GB" dirty="0" smtClean="0"/>
              <a:t> The release of neurotransmitters onto the next neuron causes information to be transmitted from one neuron to another.</a:t>
            </a:r>
          </a:p>
          <a:p>
            <a:r>
              <a:rPr lang="en-GB" dirty="0" smtClean="0"/>
              <a:t> But as we will see, more happens at the synapse than simply passing the baton from one neuron to the next. </a:t>
            </a:r>
          </a:p>
          <a:p>
            <a:r>
              <a:rPr lang="en-GB" dirty="0" smtClean="0"/>
              <a:t>The transmission of information from one neuron to the next involves two different effects—excitation and inhibition—that interact at the synapse.</a:t>
            </a:r>
            <a:endParaRPr lang="en-GB" dirty="0"/>
          </a:p>
        </p:txBody>
      </p:sp>
    </p:spTree>
    <p:extLst>
      <p:ext uri="{BB962C8B-B14F-4D97-AF65-F5344CB8AC3E}">
        <p14:creationId xmlns:p14="http://schemas.microsoft.com/office/powerpoint/2010/main" val="18915386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Excitation and Inhibition Interact at the Synapse</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The two scenarios that can occur when neurotransmitters are released are shown in Figure 2.7. </a:t>
            </a:r>
          </a:p>
          <a:p>
            <a:r>
              <a:rPr lang="en-GB" dirty="0" smtClean="0"/>
              <a:t>The release of an excitatory neurotransmitter from one of the neurons increases the chances that the next neuron will fire.</a:t>
            </a:r>
          </a:p>
          <a:p>
            <a:r>
              <a:rPr lang="en-GB" dirty="0" smtClean="0"/>
              <a:t> This excitatory neurotransmitter is generally associated with increased nerve firing. </a:t>
            </a:r>
          </a:p>
          <a:p>
            <a:r>
              <a:rPr lang="en-GB" dirty="0" smtClean="0"/>
              <a:t>The release of an inhibitory neurotransmitter decreases the chances that a neuron will fire, and is therefore associated with decreased nerve firing.</a:t>
            </a:r>
          </a:p>
          <a:p>
            <a:r>
              <a:rPr lang="en-GB" dirty="0" smtClean="0"/>
              <a:t> Thus, some neurotransmitters cause excitation, which tends to increase the rate of nerve firing, and some neurotransmitters cause inhibition, which tends to decrease the rate of nerve firing. </a:t>
            </a:r>
          </a:p>
          <a:p>
            <a:r>
              <a:rPr lang="en-GB" dirty="0" smtClean="0"/>
              <a:t>Although it may seem counterproductive for the nervous system to contain a mechanism like inhibition that decreases or stops nerve signals from being generated, we will see that inhibition is an essential part of the mechanism that enables neurons to process information.</a:t>
            </a:r>
            <a:endParaRPr lang="en-GB" dirty="0"/>
          </a:p>
        </p:txBody>
      </p:sp>
    </p:spTree>
    <p:extLst>
      <p:ext uri="{BB962C8B-B14F-4D97-AF65-F5344CB8AC3E}">
        <p14:creationId xmlns:p14="http://schemas.microsoft.com/office/powerpoint/2010/main" val="4087430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9909287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Neurons Process Information</a:t>
            </a:r>
            <a:endParaRPr lang="en-GB" dirty="0"/>
          </a:p>
        </p:txBody>
      </p:sp>
      <p:sp>
        <p:nvSpPr>
          <p:cNvPr id="3" name="Content Placeholder 2"/>
          <p:cNvSpPr>
            <a:spLocks noGrp="1"/>
          </p:cNvSpPr>
          <p:nvPr>
            <p:ph idx="1"/>
          </p:nvPr>
        </p:nvSpPr>
        <p:spPr/>
        <p:txBody>
          <a:bodyPr/>
          <a:lstStyle/>
          <a:p>
            <a:r>
              <a:rPr lang="en-GB" dirty="0" smtClean="0"/>
              <a:t>Neurons do not operate alone. </a:t>
            </a:r>
          </a:p>
          <a:p>
            <a:r>
              <a:rPr lang="en-GB" dirty="0" smtClean="0"/>
              <a:t>The brain contains 180 billion neurons, 80 billion of which are involved in cognitive processes.</a:t>
            </a:r>
          </a:p>
          <a:p>
            <a:r>
              <a:rPr lang="en-GB" dirty="0" smtClean="0"/>
              <a:t> Each of these billions of neurons receives signals from about 1,000 other neurons, so there are far more synapses in the brain than the 400 billion stars in the Milky Way! </a:t>
            </a:r>
          </a:p>
          <a:p>
            <a:r>
              <a:rPr lang="en-GB" b="1" u="sng" dirty="0" smtClean="0"/>
              <a:t>We will now consider how the processing of information by the nervous system is based on interactions between these neurons.</a:t>
            </a:r>
            <a:endParaRPr lang="en-GB" b="1" u="sng" dirty="0"/>
          </a:p>
        </p:txBody>
      </p:sp>
    </p:spTree>
    <p:extLst>
      <p:ext uri="{BB962C8B-B14F-4D97-AF65-F5344CB8AC3E}">
        <p14:creationId xmlns:p14="http://schemas.microsoft.com/office/powerpoint/2010/main" val="13425514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85000" lnSpcReduction="20000"/>
          </a:bodyPr>
          <a:lstStyle/>
          <a:p>
            <a:r>
              <a:rPr lang="en-GB" dirty="0" smtClean="0"/>
              <a:t>To understand how the nervous system works, we need to understand how neurons interact with one another. </a:t>
            </a:r>
          </a:p>
          <a:p>
            <a:r>
              <a:rPr lang="en-GB" dirty="0" smtClean="0"/>
              <a:t>These interactions take place at the synapses where one neuron releases its neurotransmitter onto another neuron and neural processing occurs. </a:t>
            </a:r>
          </a:p>
          <a:p>
            <a:r>
              <a:rPr lang="en-GB" dirty="0" smtClean="0"/>
              <a:t>Neural processing occurs when a number of neurons synapse together to form a neural circuit—a group of interconnected neurons. </a:t>
            </a:r>
          </a:p>
          <a:p>
            <a:r>
              <a:rPr lang="en-GB" dirty="0" smtClean="0"/>
              <a:t> In these circuits we represent receptors by ellipses (), cell bodies by circles (•), nerve fi </a:t>
            </a:r>
            <a:r>
              <a:rPr lang="en-GB" dirty="0" err="1" smtClean="0"/>
              <a:t>bers</a:t>
            </a:r>
            <a:r>
              <a:rPr lang="en-GB" dirty="0" smtClean="0"/>
              <a:t> by lines (——), excitatory synapses by Y’s (Y), and inhibitory synapses by blue T’s ( T ). </a:t>
            </a:r>
          </a:p>
          <a:p>
            <a:r>
              <a:rPr lang="en-GB" dirty="0" smtClean="0"/>
              <a:t>Two basic properties of these circuits that contribute to neural processing are (1) convergence—a number of neurons sending signals to a single neuron—and (2) interaction of excitation and inhibition.</a:t>
            </a:r>
          </a:p>
          <a:p>
            <a:r>
              <a:rPr lang="en-GB" dirty="0" smtClean="0"/>
              <a:t>This circuit contains convergence, but all of the synapses are excitatory. In this circuit, receptors 1 and 2 converge onto neuron A.</a:t>
            </a:r>
            <a:endParaRPr lang="en-GB" dirty="0"/>
          </a:p>
        </p:txBody>
      </p:sp>
    </p:spTree>
    <p:extLst>
      <p:ext uri="{BB962C8B-B14F-4D97-AF65-F5344CB8AC3E}">
        <p14:creationId xmlns:p14="http://schemas.microsoft.com/office/powerpoint/2010/main" val="13567569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b="1" dirty="0" smtClean="0"/>
              <a:t>First, let’s consider the circuit in Figure 2.8. This circuit contains convergence, but all of the synapses are excitatory. In this circuit, receptors 1 and 2 converge onto neuron.</a:t>
            </a:r>
            <a:endParaRPr lang="en-GB" sz="3200" b="1" dirty="0"/>
          </a:p>
        </p:txBody>
      </p:sp>
      <p:pic>
        <p:nvPicPr>
          <p:cNvPr id="4" name="Content Placeholder 3"/>
          <p:cNvPicPr>
            <a:picLocks noGrp="1" noChangeAspect="1"/>
          </p:cNvPicPr>
          <p:nvPr>
            <p:ph idx="1"/>
          </p:nvPr>
        </p:nvPicPr>
        <p:blipFill>
          <a:blip r:embed="rId2"/>
          <a:stretch>
            <a:fillRect/>
          </a:stretch>
        </p:blipFill>
        <p:spPr>
          <a:xfrm>
            <a:off x="0" y="1837426"/>
            <a:ext cx="12102860" cy="5020574"/>
          </a:xfrm>
          <a:prstGeom prst="rect">
            <a:avLst/>
          </a:prstGeom>
        </p:spPr>
      </p:pic>
    </p:spTree>
    <p:extLst>
      <p:ext uri="{BB962C8B-B14F-4D97-AF65-F5344CB8AC3E}">
        <p14:creationId xmlns:p14="http://schemas.microsoft.com/office/powerpoint/2010/main" val="16865830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20000"/>
          </a:bodyPr>
          <a:lstStyle/>
          <a:p>
            <a:r>
              <a:rPr lang="en-GB" dirty="0" smtClean="0"/>
              <a:t>, 6 and 7 onto C, and 3, 4, and 5 onto B; and A and C converge onto B. We stimulate the circuit by first illuminating receptor 4 with a spot of light. </a:t>
            </a:r>
          </a:p>
          <a:p>
            <a:r>
              <a:rPr lang="en-GB" dirty="0" smtClean="0"/>
              <a:t>This causes a small response in B, which is plotted on the graph to the right. We then change this spot into a bar of light by illuminating receptors 3, 4, and 5 (3 through 5), then receptors 2 through 6, and finally receptors 1 through 7.</a:t>
            </a:r>
          </a:p>
          <a:p>
            <a:r>
              <a:rPr lang="en-GB" dirty="0" smtClean="0"/>
              <a:t> The graph shows that each time we increase the length of the stimulus, neuron B’s fi ring rate increases. </a:t>
            </a:r>
          </a:p>
          <a:p>
            <a:r>
              <a:rPr lang="en-GB" dirty="0" smtClean="0"/>
              <a:t>This occurs because stimulating more receptors increases the amount of excitatory transmitter released onto neuron B. </a:t>
            </a:r>
          </a:p>
          <a:p>
            <a:r>
              <a:rPr lang="en-GB" dirty="0" smtClean="0"/>
              <a:t>Thus, in this circuit, neuron B’s response provides information about the length of the stimulus. In this circuit, convergence is the main mechanism of neural processing.</a:t>
            </a:r>
            <a:endParaRPr lang="en-GB" dirty="0"/>
          </a:p>
        </p:txBody>
      </p:sp>
    </p:spTree>
    <p:extLst>
      <p:ext uri="{BB962C8B-B14F-4D97-AF65-F5344CB8AC3E}">
        <p14:creationId xmlns:p14="http://schemas.microsoft.com/office/powerpoint/2010/main" val="21649940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85000" lnSpcReduction="20000"/>
          </a:bodyPr>
          <a:lstStyle/>
          <a:p>
            <a:r>
              <a:rPr lang="en-GB" dirty="0" smtClean="0"/>
              <a:t>We add another dimension to neural processing by making two of the synapses inhibitory to create the circuit in Figure 2.9, in which neurons A and C inhibit neuron B. </a:t>
            </a:r>
          </a:p>
          <a:p>
            <a:r>
              <a:rPr lang="en-GB" dirty="0" smtClean="0"/>
              <a:t>Illuminating receptor 4 with a spot of light, as we did for the circuit in Figure 2.8, causes a small response in B, just as it did before. Extending the illumination to include receptors 3 through 5 adds the output of two more excitatory synapses to B and increases its firing. So far, this circuit is behaving similarly to the circuit in Figure 2.8.</a:t>
            </a:r>
          </a:p>
          <a:p>
            <a:r>
              <a:rPr lang="en-GB" dirty="0" smtClean="0"/>
              <a:t> However, when we extend the illumination further to also include receptors 2 and 6, something different happens: Receptors 2 and 6 stimulate neurons A and C, which causes the release of inhibitory transmitter onto neuron B, decreasing its fi ring rate. </a:t>
            </a:r>
          </a:p>
          <a:p>
            <a:r>
              <a:rPr lang="en-GB" dirty="0" smtClean="0"/>
              <a:t>Increasing the size of the stimulus again to illuminate receptors 1 and 7 increases the inhibition and further decreases the response of neuron B.</a:t>
            </a:r>
            <a:endParaRPr lang="en-GB" dirty="0"/>
          </a:p>
        </p:txBody>
      </p:sp>
    </p:spTree>
    <p:extLst>
      <p:ext uri="{BB962C8B-B14F-4D97-AF65-F5344CB8AC3E}">
        <p14:creationId xmlns:p14="http://schemas.microsoft.com/office/powerpoint/2010/main" val="11942538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As shown in the graph to the right in Figure 2.9, this circuit results in weak fi ring of neuron B to small stimuli (a spot illuminating only receptor 4) or longer stimuli (illuminating receptors 1 through 7) and strong fi ring to a stimulus of medium length (illuminating receptors 3 through 5).</a:t>
            </a:r>
            <a:endParaRPr lang="en-GB" dirty="0"/>
          </a:p>
        </p:txBody>
      </p:sp>
    </p:spTree>
    <p:extLst>
      <p:ext uri="{BB962C8B-B14F-4D97-AF65-F5344CB8AC3E}">
        <p14:creationId xmlns:p14="http://schemas.microsoft.com/office/powerpoint/2010/main" val="7760033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2084478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838200" y="365125"/>
            <a:ext cx="10764328" cy="6492875"/>
          </a:xfrm>
          <a:prstGeom prst="rect">
            <a:avLst/>
          </a:prstGeom>
        </p:spPr>
      </p:pic>
    </p:spTree>
    <p:extLst>
      <p:ext uri="{BB962C8B-B14F-4D97-AF65-F5344CB8AC3E}">
        <p14:creationId xmlns:p14="http://schemas.microsoft.com/office/powerpoint/2010/main" val="20529850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The combination of convergence and inhibition has caused neuron B to respond best to a light stimulus of a specific size. </a:t>
            </a:r>
          </a:p>
          <a:p>
            <a:r>
              <a:rPr lang="en-GB" dirty="0" smtClean="0"/>
              <a:t>The neurons that synapse with neuron B are therefore doing much more than simply transmitting electrical signals; they are acting as part of a neural circuit that enables the firing of neuron B to indicate the size of the stimulus falling on the receptors.</a:t>
            </a:r>
          </a:p>
          <a:p>
            <a:r>
              <a:rPr lang="en-GB" dirty="0" smtClean="0"/>
              <a:t> The neural processing that occurs in our hypothetical circuit of Figure 2.9 shows how convergence, excitation, and inhibition can result in a neuron that responds best to a </a:t>
            </a:r>
            <a:r>
              <a:rPr lang="en-GB" dirty="0" err="1" smtClean="0"/>
              <a:t>specifi</a:t>
            </a:r>
            <a:r>
              <a:rPr lang="en-GB" dirty="0" smtClean="0"/>
              <a:t> c stimulus—in this case, a short bar of light.</a:t>
            </a:r>
            <a:endParaRPr lang="en-GB" dirty="0"/>
          </a:p>
        </p:txBody>
      </p:sp>
    </p:spTree>
    <p:extLst>
      <p:ext uri="{BB962C8B-B14F-4D97-AF65-F5344CB8AC3E}">
        <p14:creationId xmlns:p14="http://schemas.microsoft.com/office/powerpoint/2010/main" val="2978472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Neural Processing Creates Neurons That Respond to Speciﬁc Types of Stimuli</a:t>
            </a:r>
            <a:endParaRPr lang="en-GB" dirty="0">
              <a:solidFill>
                <a:srgbClr val="FF0000"/>
              </a:solidFill>
            </a:endParaRPr>
          </a:p>
        </p:txBody>
      </p:sp>
      <p:sp>
        <p:nvSpPr>
          <p:cNvPr id="3" name="Content Placeholder 2"/>
          <p:cNvSpPr>
            <a:spLocks noGrp="1"/>
          </p:cNvSpPr>
          <p:nvPr>
            <p:ph idx="1"/>
          </p:nvPr>
        </p:nvSpPr>
        <p:spPr/>
        <p:txBody>
          <a:bodyPr>
            <a:normAutofit/>
          </a:bodyPr>
          <a:lstStyle/>
          <a:p>
            <a:r>
              <a:rPr lang="en-GB" dirty="0"/>
              <a:t>B</a:t>
            </a:r>
            <a:r>
              <a:rPr lang="en-GB" dirty="0" smtClean="0"/>
              <a:t>y recording from neurons in the visual system, researchers have shown that the response of a neuron that responds best to a small spot of light. </a:t>
            </a:r>
          </a:p>
          <a:p>
            <a:r>
              <a:rPr lang="en-GB" dirty="0" smtClean="0"/>
              <a:t>Initially, the neuron’s response increases as we increase the spot size but the response decreases once the spot gets too large.</a:t>
            </a:r>
          </a:p>
          <a:p>
            <a:r>
              <a:rPr lang="en-GB" dirty="0" smtClean="0"/>
              <a:t>This result—firing best to small spots of light—is similar to the result we obtained in our hypothetical circuit, which caused neuron B to respond best to a short bar of light.</a:t>
            </a:r>
            <a:endParaRPr lang="en-GB" dirty="0"/>
          </a:p>
        </p:txBody>
      </p:sp>
    </p:spTree>
    <p:extLst>
      <p:ext uri="{BB962C8B-B14F-4D97-AF65-F5344CB8AC3E}">
        <p14:creationId xmlns:p14="http://schemas.microsoft.com/office/powerpoint/2010/main" val="14316423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311988" y="2027117"/>
            <a:ext cx="10515600" cy="4632475"/>
          </a:xfrm>
          <a:prstGeom prst="rect">
            <a:avLst/>
          </a:prstGeom>
        </p:spPr>
      </p:pic>
    </p:spTree>
    <p:extLst>
      <p:ext uri="{BB962C8B-B14F-4D97-AF65-F5344CB8AC3E}">
        <p14:creationId xmlns:p14="http://schemas.microsoft.com/office/powerpoint/2010/main" val="22744013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dirty="0" smtClean="0"/>
              <a:t>Even though many more receptors are involved in cat’s visual system.</a:t>
            </a:r>
          </a:p>
          <a:p>
            <a:r>
              <a:rPr lang="en-GB" dirty="0" smtClean="0"/>
              <a:t>the principle is the same: When the spot is small, mainly excitatory synapses are involved. </a:t>
            </a:r>
          </a:p>
          <a:p>
            <a:r>
              <a:rPr lang="en-GB" u="sng" dirty="0" smtClean="0"/>
              <a:t>Increasing the size of the stimulus slightly involves more excitatory synapses, so fi ring rate increases. However, increasing size further brings in inhibitory synapses, as in Figure 2.9, and the fi ring rate therefore decreases. </a:t>
            </a:r>
          </a:p>
          <a:p>
            <a:r>
              <a:rPr lang="en-GB" dirty="0" smtClean="0"/>
              <a:t>Thus, increasing the size of the stimulus causes an increase in firing at first and then a decrease in firing as the stimulus becomes large enough to activate inhibitory synapses.</a:t>
            </a:r>
            <a:endParaRPr lang="en-GB" dirty="0"/>
          </a:p>
        </p:txBody>
      </p:sp>
    </p:spTree>
    <p:extLst>
      <p:ext uri="{BB962C8B-B14F-4D97-AF65-F5344CB8AC3E}">
        <p14:creationId xmlns:p14="http://schemas.microsoft.com/office/powerpoint/2010/main" val="29818941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David Hubel and Thorsten Wiesel </a:t>
            </a:r>
          </a:p>
        </p:txBody>
      </p:sp>
      <p:sp>
        <p:nvSpPr>
          <p:cNvPr id="3" name="Content Placeholder 2"/>
          <p:cNvSpPr>
            <a:spLocks noGrp="1"/>
          </p:cNvSpPr>
          <p:nvPr>
            <p:ph idx="1"/>
          </p:nvPr>
        </p:nvSpPr>
        <p:spPr/>
        <p:txBody>
          <a:bodyPr>
            <a:normAutofit fontScale="92500" lnSpcReduction="20000"/>
          </a:bodyPr>
          <a:lstStyle/>
          <a:p>
            <a:r>
              <a:rPr lang="en-GB" dirty="0" smtClean="0"/>
              <a:t>Research on neurons in other areas of the visual system has revealed that as we move from the optic nerve to the brain and then to higher areas in the brain, neurons become even more specialized. </a:t>
            </a:r>
          </a:p>
          <a:p>
            <a:r>
              <a:rPr lang="en-GB" dirty="0" smtClean="0"/>
              <a:t>David Hubel and Thorsten Wiesel (1965) won the Nobel Prize for their research on the visual system.</a:t>
            </a:r>
          </a:p>
          <a:p>
            <a:r>
              <a:rPr lang="en-GB" dirty="0" smtClean="0"/>
              <a:t> They found neurons that respond best to a bar of light with a particular orientation, </a:t>
            </a:r>
            <a:r>
              <a:rPr lang="en-GB" u="sng" dirty="0" smtClean="0"/>
              <a:t>called simple cells </a:t>
            </a:r>
            <a:r>
              <a:rPr lang="en-GB" dirty="0" smtClean="0"/>
              <a:t>(Figure 2.11a), neurons that respond best to bars of light of a particular orientation that were moving across the retina in a specific direction, </a:t>
            </a:r>
            <a:r>
              <a:rPr lang="en-GB" u="sng" dirty="0" smtClean="0"/>
              <a:t>called complex cells </a:t>
            </a:r>
            <a:r>
              <a:rPr lang="en-GB" dirty="0" smtClean="0"/>
              <a:t>(Figure 2.11b), and neurons that respond best to an </a:t>
            </a:r>
            <a:r>
              <a:rPr lang="en-GB" u="sng" dirty="0" smtClean="0"/>
              <a:t>oriented bar of light </a:t>
            </a:r>
            <a:r>
              <a:rPr lang="en-GB" dirty="0" smtClean="0"/>
              <a:t>with a specific length, or shaped like a corner, called </a:t>
            </a:r>
            <a:r>
              <a:rPr lang="en-GB" u="sng" dirty="0" smtClean="0"/>
              <a:t>end-stopped cells </a:t>
            </a:r>
            <a:r>
              <a:rPr lang="en-GB" dirty="0" smtClean="0"/>
              <a:t>(Figure 2.11c).</a:t>
            </a:r>
          </a:p>
          <a:p>
            <a:r>
              <a:rPr lang="en-GB" dirty="0" smtClean="0"/>
              <a:t> Neurons such as simple, complex, and end-stopped cells, which fi re in response to </a:t>
            </a:r>
            <a:r>
              <a:rPr lang="en-GB" dirty="0" err="1" smtClean="0"/>
              <a:t>specifi</a:t>
            </a:r>
            <a:r>
              <a:rPr lang="en-GB" dirty="0" smtClean="0"/>
              <a:t> c features of the stimuli, are called </a:t>
            </a:r>
            <a:r>
              <a:rPr lang="en-GB" u="sng" dirty="0" smtClean="0"/>
              <a:t>feature detectors</a:t>
            </a:r>
            <a:r>
              <a:rPr lang="en-GB" dirty="0" smtClean="0"/>
              <a:t>.</a:t>
            </a:r>
            <a:endParaRPr lang="en-GB" dirty="0"/>
          </a:p>
        </p:txBody>
      </p:sp>
    </p:spTree>
    <p:extLst>
      <p:ext uri="{BB962C8B-B14F-4D97-AF65-F5344CB8AC3E}">
        <p14:creationId xmlns:p14="http://schemas.microsoft.com/office/powerpoint/2010/main" val="42313741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10000"/>
          </a:bodyPr>
          <a:lstStyle/>
          <a:p>
            <a:r>
              <a:rPr lang="en-GB" dirty="0" smtClean="0"/>
              <a:t>Recent research has revealed neurons that respond best to more complex stimuli than those studied by Hubel and Wiesel. </a:t>
            </a:r>
          </a:p>
          <a:p>
            <a:r>
              <a:rPr lang="en-GB" dirty="0" smtClean="0"/>
              <a:t>For example, there are neurons in the monkey’s cortex that respond best to complex </a:t>
            </a:r>
            <a:r>
              <a:rPr lang="en-GB" u="sng" dirty="0" smtClean="0"/>
              <a:t>geometrical stimuli </a:t>
            </a:r>
            <a:r>
              <a:rPr lang="en-GB" dirty="0" smtClean="0"/>
              <a:t>(Figure 2.12a), to common objects in the environment such as buildings (Figure 2.12b), and to faces (Figure 2.12c).</a:t>
            </a:r>
          </a:p>
          <a:p>
            <a:r>
              <a:rPr lang="en-GB" dirty="0" smtClean="0"/>
              <a:t> It may seem amazing that neural processing based just on convergence, excitation, and inhibition could result in neurons that respond best to stimuli as complex as houses or faces, but remember that the brain contains billions of neurons and huge numbers of interconnections. </a:t>
            </a:r>
          </a:p>
          <a:p>
            <a:r>
              <a:rPr lang="en-GB" dirty="0" smtClean="0"/>
              <a:t>The existence of these neurons illustrates the power of the neural processing that occurs within the huge number of interconnected neurons in the brain.</a:t>
            </a:r>
            <a:endParaRPr lang="en-GB" dirty="0"/>
          </a:p>
        </p:txBody>
      </p:sp>
    </p:spTree>
    <p:extLst>
      <p:ext uri="{BB962C8B-B14F-4D97-AF65-F5344CB8AC3E}">
        <p14:creationId xmlns:p14="http://schemas.microsoft.com/office/powerpoint/2010/main" val="1804242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838200" y="365126"/>
            <a:ext cx="10515600" cy="6277214"/>
          </a:xfrm>
          <a:prstGeom prst="rect">
            <a:avLst/>
          </a:prstGeom>
        </p:spPr>
      </p:pic>
    </p:spTree>
    <p:extLst>
      <p:ext uri="{BB962C8B-B14F-4D97-AF65-F5344CB8AC3E}">
        <p14:creationId xmlns:p14="http://schemas.microsoft.com/office/powerpoint/2010/main" val="42535179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Stimuli Are Represented by the Firing of Neuron</a:t>
            </a:r>
          </a:p>
        </p:txBody>
      </p:sp>
      <p:sp>
        <p:nvSpPr>
          <p:cNvPr id="3" name="Content Placeholder 2"/>
          <p:cNvSpPr>
            <a:spLocks noGrp="1"/>
          </p:cNvSpPr>
          <p:nvPr>
            <p:ph idx="1"/>
          </p:nvPr>
        </p:nvSpPr>
        <p:spPr/>
        <p:txBody>
          <a:bodyPr/>
          <a:lstStyle/>
          <a:p>
            <a:r>
              <a:rPr lang="en-GB" dirty="0"/>
              <a:t>We have seen that there are neurons that respond to </a:t>
            </a:r>
            <a:r>
              <a:rPr lang="en-GB" dirty="0" err="1"/>
              <a:t>specifi</a:t>
            </a:r>
            <a:r>
              <a:rPr lang="en-GB" dirty="0"/>
              <a:t> c types of stimuli such as houses and faces. </a:t>
            </a:r>
            <a:endParaRPr lang="en-GB" dirty="0" smtClean="0"/>
          </a:p>
          <a:p>
            <a:r>
              <a:rPr lang="en-GB" dirty="0" smtClean="0"/>
              <a:t>We </a:t>
            </a:r>
            <a:r>
              <a:rPr lang="en-GB" dirty="0"/>
              <a:t>would expect that looking at a person’s face would activate many face-selective neurons</a:t>
            </a:r>
            <a:r>
              <a:rPr lang="en-GB" dirty="0" smtClean="0"/>
              <a:t>.</a:t>
            </a:r>
          </a:p>
          <a:p>
            <a:r>
              <a:rPr lang="en-GB" dirty="0" smtClean="0"/>
              <a:t> </a:t>
            </a:r>
            <a:r>
              <a:rPr lang="en-GB" dirty="0"/>
              <a:t>But how does neural </a:t>
            </a:r>
            <a:r>
              <a:rPr lang="en-GB" dirty="0" smtClean="0"/>
              <a:t>firing </a:t>
            </a:r>
            <a:r>
              <a:rPr lang="en-GB" dirty="0"/>
              <a:t>enable us to recognize a </a:t>
            </a:r>
            <a:r>
              <a:rPr lang="en-GB" dirty="0" smtClean="0"/>
              <a:t>specific </a:t>
            </a:r>
            <a:r>
              <a:rPr lang="en-GB" dirty="0"/>
              <a:t>person’s face? The </a:t>
            </a:r>
            <a:r>
              <a:rPr lang="en-GB" dirty="0" smtClean="0"/>
              <a:t>firing </a:t>
            </a:r>
            <a:r>
              <a:rPr lang="en-GB" dirty="0"/>
              <a:t>of neurons in the cortex must contain information that stands for, or represents, this person’s face</a:t>
            </a:r>
            <a:r>
              <a:rPr lang="en-GB" dirty="0" smtClean="0"/>
              <a:t>.</a:t>
            </a:r>
          </a:p>
          <a:p>
            <a:r>
              <a:rPr lang="en-GB" dirty="0" smtClean="0"/>
              <a:t> </a:t>
            </a:r>
            <a:r>
              <a:rPr lang="en-GB" dirty="0"/>
              <a:t>The information contained in the neural </a:t>
            </a:r>
            <a:r>
              <a:rPr lang="en-GB" dirty="0" smtClean="0"/>
              <a:t>firing </a:t>
            </a:r>
            <a:r>
              <a:rPr lang="en-GB" dirty="0"/>
              <a:t>to that face (or to any other object or experience) is called the </a:t>
            </a:r>
            <a:r>
              <a:rPr lang="en-GB" b="1" u="sng" dirty="0"/>
              <a:t>neural code </a:t>
            </a:r>
            <a:r>
              <a:rPr lang="en-GB" dirty="0"/>
              <a:t>for that object or experience.</a:t>
            </a:r>
          </a:p>
          <a:p>
            <a:endParaRPr lang="en-GB" dirty="0"/>
          </a:p>
        </p:txBody>
      </p:sp>
    </p:spTree>
    <p:extLst>
      <p:ext uri="{BB962C8B-B14F-4D97-AF65-F5344CB8AC3E}">
        <p14:creationId xmlns:p14="http://schemas.microsoft.com/office/powerpoint/2010/main" val="22182501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Neural Code for Perceiving Faces</a:t>
            </a:r>
          </a:p>
        </p:txBody>
      </p:sp>
      <p:sp>
        <p:nvSpPr>
          <p:cNvPr id="3" name="Content Placeholder 2"/>
          <p:cNvSpPr>
            <a:spLocks noGrp="1"/>
          </p:cNvSpPr>
          <p:nvPr>
            <p:ph idx="1"/>
          </p:nvPr>
        </p:nvSpPr>
        <p:spPr/>
        <p:txBody>
          <a:bodyPr>
            <a:normAutofit fontScale="85000" lnSpcReduction="20000"/>
          </a:bodyPr>
          <a:lstStyle/>
          <a:p>
            <a:r>
              <a:rPr lang="en-GB" dirty="0"/>
              <a:t>Exactly what is the nature of the information transmitted by the neural code? To answer this, we will consider how a particular face can be represented by the </a:t>
            </a:r>
            <a:r>
              <a:rPr lang="en-GB" dirty="0" smtClean="0"/>
              <a:t>firing </a:t>
            </a:r>
            <a:r>
              <a:rPr lang="en-GB" dirty="0"/>
              <a:t>of neurons in the temporal cortex</a:t>
            </a:r>
            <a:r>
              <a:rPr lang="en-GB" dirty="0" smtClean="0"/>
              <a:t>.</a:t>
            </a:r>
          </a:p>
          <a:p>
            <a:r>
              <a:rPr lang="en-GB" dirty="0" smtClean="0"/>
              <a:t> </a:t>
            </a:r>
            <a:r>
              <a:rPr lang="en-GB" dirty="0"/>
              <a:t>Although we will use faces as an example, our answer applies to all experiences, not just seeing faces. </a:t>
            </a:r>
            <a:endParaRPr lang="en-GB" dirty="0" smtClean="0"/>
          </a:p>
          <a:p>
            <a:r>
              <a:rPr lang="en-GB" dirty="0" smtClean="0"/>
              <a:t>One </a:t>
            </a:r>
            <a:r>
              <a:rPr lang="en-GB" dirty="0"/>
              <a:t>possible way that faces could be represented is by </a:t>
            </a:r>
            <a:r>
              <a:rPr lang="en-GB" dirty="0" smtClean="0"/>
              <a:t>specificity </a:t>
            </a:r>
            <a:r>
              <a:rPr lang="en-GB" dirty="0"/>
              <a:t>coding—the representation of a </a:t>
            </a:r>
            <a:r>
              <a:rPr lang="en-GB" dirty="0" smtClean="0"/>
              <a:t>specific </a:t>
            </a:r>
            <a:r>
              <a:rPr lang="en-GB" dirty="0"/>
              <a:t>stimulus, like a </a:t>
            </a:r>
            <a:r>
              <a:rPr lang="en-GB" dirty="0" smtClean="0"/>
              <a:t>specific </a:t>
            </a:r>
            <a:r>
              <a:rPr lang="en-GB" dirty="0"/>
              <a:t>person’s face, by the </a:t>
            </a:r>
            <a:r>
              <a:rPr lang="en-GB" dirty="0" smtClean="0"/>
              <a:t>firing </a:t>
            </a:r>
            <a:r>
              <a:rPr lang="en-GB" dirty="0"/>
              <a:t>of very </a:t>
            </a:r>
            <a:r>
              <a:rPr lang="en-GB" dirty="0" smtClean="0"/>
              <a:t>specifically </a:t>
            </a:r>
            <a:r>
              <a:rPr lang="en-GB" dirty="0"/>
              <a:t>tuned neurons that are specialized to respond just to a </a:t>
            </a:r>
            <a:r>
              <a:rPr lang="en-GB" dirty="0" smtClean="0"/>
              <a:t>specific </a:t>
            </a:r>
            <a:r>
              <a:rPr lang="en-GB" dirty="0"/>
              <a:t>face. </a:t>
            </a:r>
            <a:endParaRPr lang="en-GB" dirty="0" smtClean="0"/>
          </a:p>
          <a:p>
            <a:r>
              <a:rPr lang="en-GB" dirty="0" smtClean="0"/>
              <a:t>This </a:t>
            </a:r>
            <a:r>
              <a:rPr lang="en-GB" dirty="0"/>
              <a:t>is illustrated in Figure 2.13a, which shows that Bill’s face would be </a:t>
            </a:r>
            <a:r>
              <a:rPr lang="en-GB" dirty="0" err="1"/>
              <a:t>signaled</a:t>
            </a:r>
            <a:r>
              <a:rPr lang="en-GB" dirty="0"/>
              <a:t> by the </a:t>
            </a:r>
            <a:r>
              <a:rPr lang="en-GB" dirty="0" smtClean="0"/>
              <a:t>firing </a:t>
            </a:r>
            <a:r>
              <a:rPr lang="en-GB" dirty="0"/>
              <a:t>of neuron 1, which responds only to his face, Samantha’s face is </a:t>
            </a:r>
            <a:r>
              <a:rPr lang="en-GB" dirty="0" err="1"/>
              <a:t>signaled</a:t>
            </a:r>
            <a:r>
              <a:rPr lang="en-GB" dirty="0"/>
              <a:t> by the </a:t>
            </a:r>
            <a:r>
              <a:rPr lang="en-GB" dirty="0" smtClean="0"/>
              <a:t>firing </a:t>
            </a:r>
            <a:r>
              <a:rPr lang="en-GB" dirty="0"/>
              <a:t>of neuron 2, and Roger’s face by the </a:t>
            </a:r>
            <a:r>
              <a:rPr lang="en-GB" dirty="0" smtClean="0"/>
              <a:t>firing </a:t>
            </a:r>
            <a:r>
              <a:rPr lang="en-GB" dirty="0"/>
              <a:t>of neuron 3. </a:t>
            </a:r>
            <a:endParaRPr lang="en-GB" dirty="0" smtClean="0"/>
          </a:p>
          <a:p>
            <a:r>
              <a:rPr lang="en-GB" dirty="0" smtClean="0"/>
              <a:t>Thus</a:t>
            </a:r>
            <a:r>
              <a:rPr lang="en-GB" dirty="0"/>
              <a:t>, </a:t>
            </a:r>
            <a:r>
              <a:rPr lang="en-GB" dirty="0" smtClean="0"/>
              <a:t>specificity </a:t>
            </a:r>
            <a:r>
              <a:rPr lang="en-GB" dirty="0"/>
              <a:t>coding proposes that there are neurons that are tuned to respond just to one </a:t>
            </a:r>
            <a:r>
              <a:rPr lang="en-GB" dirty="0" smtClean="0"/>
              <a:t>specific </a:t>
            </a:r>
            <a:r>
              <a:rPr lang="en-GB" dirty="0"/>
              <a:t>stimulus.</a:t>
            </a:r>
          </a:p>
        </p:txBody>
      </p:sp>
    </p:spTree>
    <p:extLst>
      <p:ext uri="{BB962C8B-B14F-4D97-AF65-F5344CB8AC3E}">
        <p14:creationId xmlns:p14="http://schemas.microsoft.com/office/powerpoint/2010/main" val="29635392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The idea that there might be single neurons that respond only to </a:t>
            </a:r>
            <a:r>
              <a:rPr lang="en-GB" dirty="0" smtClean="0"/>
              <a:t>specific </a:t>
            </a:r>
            <a:r>
              <a:rPr lang="en-GB" dirty="0"/>
              <a:t>stimuli was proposed in the 1960s by Jerzy </a:t>
            </a:r>
            <a:r>
              <a:rPr lang="en-GB" dirty="0" err="1"/>
              <a:t>Konorski</a:t>
            </a:r>
            <a:r>
              <a:rPr lang="en-GB" dirty="0"/>
              <a:t> (1967) and Jerry </a:t>
            </a:r>
            <a:r>
              <a:rPr lang="en-GB" dirty="0" err="1" smtClean="0"/>
              <a:t>Lettvin</a:t>
            </a:r>
            <a:r>
              <a:rPr lang="en-GB" dirty="0" smtClean="0"/>
              <a:t>.</a:t>
            </a:r>
          </a:p>
          <a:p>
            <a:r>
              <a:rPr lang="en-GB" dirty="0" err="1" smtClean="0"/>
              <a:t>Lettvin</a:t>
            </a:r>
            <a:r>
              <a:rPr lang="en-GB" dirty="0" smtClean="0"/>
              <a:t> </a:t>
            </a:r>
            <a:r>
              <a:rPr lang="en-GB" dirty="0"/>
              <a:t>coined the term </a:t>
            </a:r>
            <a:r>
              <a:rPr lang="en-GB" b="1" u="sng" dirty="0"/>
              <a:t>grandmother cell </a:t>
            </a:r>
            <a:r>
              <a:rPr lang="en-GB" dirty="0"/>
              <a:t>to describe this highly </a:t>
            </a:r>
            <a:r>
              <a:rPr lang="en-GB" dirty="0" smtClean="0"/>
              <a:t>specific </a:t>
            </a:r>
            <a:r>
              <a:rPr lang="en-GB" dirty="0"/>
              <a:t>type of cell. A grandmother cell, according to </a:t>
            </a:r>
            <a:r>
              <a:rPr lang="en-GB" dirty="0" err="1"/>
              <a:t>Lettvin</a:t>
            </a:r>
            <a:r>
              <a:rPr lang="en-GB" dirty="0"/>
              <a:t>, is a neuron that responds only to a </a:t>
            </a:r>
            <a:r>
              <a:rPr lang="en-GB" dirty="0" smtClean="0"/>
              <a:t>specific </a:t>
            </a:r>
            <a:r>
              <a:rPr lang="en-GB" dirty="0"/>
              <a:t>stimulus. This stimulus could be a </a:t>
            </a:r>
            <a:r>
              <a:rPr lang="en-GB" dirty="0" smtClean="0"/>
              <a:t>specific </a:t>
            </a:r>
            <a:r>
              <a:rPr lang="en-GB" dirty="0"/>
              <a:t>image, such as a picture of your grandmother, or a concept, such as the idea of grandmothers in general, or your real-life </a:t>
            </a:r>
            <a:r>
              <a:rPr lang="en-GB" dirty="0" smtClean="0"/>
              <a:t>grandmother.</a:t>
            </a:r>
            <a:endParaRPr lang="en-GB" dirty="0"/>
          </a:p>
          <a:p>
            <a:pPr marL="0" indent="0">
              <a:buNone/>
            </a:pPr>
            <a:endParaRPr lang="en-GB" dirty="0"/>
          </a:p>
        </p:txBody>
      </p:sp>
    </p:spTree>
    <p:extLst>
      <p:ext uri="{BB962C8B-B14F-4D97-AF65-F5344CB8AC3E}">
        <p14:creationId xmlns:p14="http://schemas.microsoft.com/office/powerpoint/2010/main" val="3382743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Neurons: The Building Blocks of the Nervous System</a:t>
            </a:r>
            <a:endParaRPr lang="en-GB" dirty="0"/>
          </a:p>
        </p:txBody>
      </p:sp>
      <p:sp>
        <p:nvSpPr>
          <p:cNvPr id="3" name="Content Placeholder 2"/>
          <p:cNvSpPr>
            <a:spLocks noGrp="1"/>
          </p:cNvSpPr>
          <p:nvPr>
            <p:ph idx="1"/>
          </p:nvPr>
        </p:nvSpPr>
        <p:spPr/>
        <p:txBody>
          <a:bodyPr/>
          <a:lstStyle/>
          <a:p>
            <a:r>
              <a:rPr lang="en-GB" dirty="0" smtClean="0"/>
              <a:t>In the first American psychology textbook, Harvard psychologist William James (1890) described the brain as the “most mysterious thing in the world” because of the amazing feats it achieves and the intricacies of how it achieves them.</a:t>
            </a:r>
          </a:p>
          <a:p>
            <a:r>
              <a:rPr lang="en-GB" dirty="0" smtClean="0"/>
              <a:t> One thing that contributes to the mysteriousness of the brain is its complexity.</a:t>
            </a:r>
          </a:p>
          <a:p>
            <a:r>
              <a:rPr lang="en-GB" dirty="0" smtClean="0"/>
              <a:t> It is made up of billions of interconnected cells called neurons, which transmit electricity and communicate with each other</a:t>
            </a:r>
            <a:endParaRPr lang="en-GB" dirty="0"/>
          </a:p>
        </p:txBody>
      </p:sp>
    </p:spTree>
    <p:extLst>
      <p:ext uri="{BB962C8B-B14F-4D97-AF65-F5344CB8AC3E}">
        <p14:creationId xmlns:p14="http://schemas.microsoft.com/office/powerpoint/2010/main" val="32181057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Problems in idea </a:t>
            </a:r>
            <a:endParaRPr lang="en-GB" dirty="0"/>
          </a:p>
        </p:txBody>
      </p:sp>
      <p:sp>
        <p:nvSpPr>
          <p:cNvPr id="3" name="Content Placeholder 2"/>
          <p:cNvSpPr>
            <a:spLocks noGrp="1"/>
          </p:cNvSpPr>
          <p:nvPr>
            <p:ph idx="1"/>
          </p:nvPr>
        </p:nvSpPr>
        <p:spPr/>
        <p:txBody>
          <a:bodyPr>
            <a:normAutofit lnSpcReduction="10000"/>
          </a:bodyPr>
          <a:lstStyle/>
          <a:p>
            <a:r>
              <a:rPr lang="en-GB" dirty="0"/>
              <a:t>But there are problems with this idea: </a:t>
            </a:r>
            <a:endParaRPr lang="en-GB" dirty="0" smtClean="0"/>
          </a:p>
          <a:p>
            <a:r>
              <a:rPr lang="en-GB" dirty="0" smtClean="0"/>
              <a:t>(</a:t>
            </a:r>
            <a:r>
              <a:rPr lang="en-GB" dirty="0"/>
              <a:t>1) There are just too many different faces and other objects in the environment to assign </a:t>
            </a:r>
            <a:r>
              <a:rPr lang="en-GB" dirty="0" smtClean="0"/>
              <a:t>specific </a:t>
            </a:r>
            <a:r>
              <a:rPr lang="en-GB" dirty="0"/>
              <a:t>neurons to each one; </a:t>
            </a:r>
            <a:endParaRPr lang="en-GB" dirty="0" smtClean="0"/>
          </a:p>
          <a:p>
            <a:r>
              <a:rPr lang="en-GB" dirty="0" smtClean="0"/>
              <a:t>and </a:t>
            </a:r>
            <a:r>
              <a:rPr lang="en-GB" dirty="0"/>
              <a:t>(2) although there are neurons that respond only to </a:t>
            </a:r>
            <a:r>
              <a:rPr lang="en-GB" dirty="0" smtClean="0"/>
              <a:t>specific </a:t>
            </a:r>
            <a:r>
              <a:rPr lang="en-GB" dirty="0"/>
              <a:t>types of stimuli, like faces, even these neurons respond to a number of different faces. </a:t>
            </a:r>
            <a:endParaRPr lang="en-GB" dirty="0" smtClean="0"/>
          </a:p>
          <a:p>
            <a:r>
              <a:rPr lang="en-GB" dirty="0" smtClean="0"/>
              <a:t>Thus</a:t>
            </a:r>
            <a:r>
              <a:rPr lang="en-GB" dirty="0"/>
              <a:t>, a neuron that responds to Bill’s face would also respond to Roger’s and Samantha’s faces as well. </a:t>
            </a:r>
            <a:endParaRPr lang="en-GB" dirty="0" smtClean="0"/>
          </a:p>
          <a:p>
            <a:r>
              <a:rPr lang="en-GB" dirty="0" smtClean="0"/>
              <a:t>Because </a:t>
            </a:r>
            <a:r>
              <a:rPr lang="en-GB" dirty="0"/>
              <a:t>of these problems, the idea of a highly </a:t>
            </a:r>
            <a:r>
              <a:rPr lang="en-GB" dirty="0" smtClean="0"/>
              <a:t>specific </a:t>
            </a:r>
            <a:r>
              <a:rPr lang="en-GB" dirty="0"/>
              <a:t>grandmother-type neuron has not been accepted by </a:t>
            </a:r>
            <a:r>
              <a:rPr lang="en-GB" dirty="0" smtClean="0"/>
              <a:t>researchers.</a:t>
            </a:r>
            <a:endParaRPr lang="en-GB" dirty="0"/>
          </a:p>
        </p:txBody>
      </p:sp>
    </p:spTree>
    <p:extLst>
      <p:ext uri="{BB962C8B-B14F-4D97-AF65-F5344CB8AC3E}">
        <p14:creationId xmlns:p14="http://schemas.microsoft.com/office/powerpoint/2010/main" val="34300818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Pattern of firing </a:t>
            </a:r>
            <a:endParaRPr lang="en-GB" dirty="0"/>
          </a:p>
        </p:txBody>
      </p:sp>
      <p:sp>
        <p:nvSpPr>
          <p:cNvPr id="3" name="Content Placeholder 2"/>
          <p:cNvSpPr>
            <a:spLocks noGrp="1"/>
          </p:cNvSpPr>
          <p:nvPr>
            <p:ph idx="1"/>
          </p:nvPr>
        </p:nvSpPr>
        <p:spPr/>
        <p:txBody>
          <a:bodyPr>
            <a:normAutofit fontScale="62500" lnSpcReduction="20000"/>
          </a:bodyPr>
          <a:lstStyle/>
          <a:p>
            <a:r>
              <a:rPr lang="en-GB" b="1" dirty="0"/>
              <a:t>The generally accepted solution to the problem of sensory coding is that a particular object is represented not by the </a:t>
            </a:r>
            <a:r>
              <a:rPr lang="en-GB" b="1" dirty="0" smtClean="0"/>
              <a:t>firing </a:t>
            </a:r>
            <a:r>
              <a:rPr lang="en-GB" b="1" dirty="0"/>
              <a:t>of a single neuron, but by the </a:t>
            </a:r>
            <a:r>
              <a:rPr lang="en-GB" b="1" dirty="0" smtClean="0"/>
              <a:t>firing </a:t>
            </a:r>
            <a:r>
              <a:rPr lang="en-GB" b="1" dirty="0"/>
              <a:t>of groups of neurons. </a:t>
            </a:r>
            <a:endParaRPr lang="en-GB" b="1" dirty="0" smtClean="0"/>
          </a:p>
          <a:p>
            <a:r>
              <a:rPr lang="en-GB" dirty="0" smtClean="0"/>
              <a:t>For </a:t>
            </a:r>
            <a:r>
              <a:rPr lang="en-GB" dirty="0"/>
              <a:t>example, let’s consider how the three neurons in Figure 2.13b </a:t>
            </a:r>
            <a:r>
              <a:rPr lang="en-GB" dirty="0" smtClean="0"/>
              <a:t>fire </a:t>
            </a:r>
            <a:r>
              <a:rPr lang="en-GB" dirty="0"/>
              <a:t>to a number of different faces</a:t>
            </a:r>
            <a:r>
              <a:rPr lang="en-GB" dirty="0" smtClean="0"/>
              <a:t>.</a:t>
            </a:r>
          </a:p>
          <a:p>
            <a:r>
              <a:rPr lang="en-GB" dirty="0" smtClean="0"/>
              <a:t> </a:t>
            </a:r>
            <a:r>
              <a:rPr lang="en-GB" dirty="0"/>
              <a:t>Bill’s face causes all three neurons to </a:t>
            </a:r>
            <a:r>
              <a:rPr lang="en-GB" dirty="0" smtClean="0"/>
              <a:t>fire</a:t>
            </a:r>
            <a:r>
              <a:rPr lang="en-GB" dirty="0"/>
              <a:t>, with neuron 1 responding the most and neuron 3 responding the least</a:t>
            </a:r>
            <a:r>
              <a:rPr lang="en-GB" dirty="0" smtClean="0"/>
              <a:t>.</a:t>
            </a:r>
          </a:p>
          <a:p>
            <a:r>
              <a:rPr lang="en-GB" dirty="0" smtClean="0"/>
              <a:t> </a:t>
            </a:r>
            <a:r>
              <a:rPr lang="en-GB" dirty="0"/>
              <a:t>Roger’s face also causes </a:t>
            </a:r>
            <a:r>
              <a:rPr lang="en-GB" dirty="0" smtClean="0"/>
              <a:t>firing </a:t>
            </a:r>
            <a:r>
              <a:rPr lang="en-GB" dirty="0"/>
              <a:t>in all three neurons, but the pattern is different, with neuron 3 responding the most and neuron 1 the least. </a:t>
            </a:r>
            <a:endParaRPr lang="en-GB" dirty="0" smtClean="0"/>
          </a:p>
          <a:p>
            <a:r>
              <a:rPr lang="en-GB" dirty="0" smtClean="0"/>
              <a:t>All </a:t>
            </a:r>
            <a:r>
              <a:rPr lang="en-GB" dirty="0"/>
              <a:t>three neurons also </a:t>
            </a:r>
            <a:r>
              <a:rPr lang="en-GB" dirty="0" smtClean="0"/>
              <a:t>fire </a:t>
            </a:r>
            <a:r>
              <a:rPr lang="en-GB" dirty="0"/>
              <a:t>to Samantha’s face, but with a pattern that differs from the </a:t>
            </a:r>
            <a:r>
              <a:rPr lang="en-GB" dirty="0" smtClean="0"/>
              <a:t>firing </a:t>
            </a:r>
            <a:r>
              <a:rPr lang="en-GB" dirty="0"/>
              <a:t>to either Bill’s or Roger’s faces. </a:t>
            </a:r>
            <a:endParaRPr lang="en-GB" dirty="0" smtClean="0"/>
          </a:p>
          <a:p>
            <a:r>
              <a:rPr lang="en-GB" dirty="0" smtClean="0"/>
              <a:t>Thus</a:t>
            </a:r>
            <a:r>
              <a:rPr lang="en-GB" dirty="0"/>
              <a:t>, each face is represented by a pattern of </a:t>
            </a:r>
            <a:r>
              <a:rPr lang="en-GB" dirty="0" smtClean="0"/>
              <a:t>firing </a:t>
            </a:r>
            <a:r>
              <a:rPr lang="en-GB" dirty="0"/>
              <a:t>across a number of neurons</a:t>
            </a:r>
            <a:r>
              <a:rPr lang="en-GB" dirty="0" smtClean="0"/>
              <a:t>.</a:t>
            </a:r>
          </a:p>
          <a:p>
            <a:r>
              <a:rPr lang="en-GB" dirty="0" smtClean="0"/>
              <a:t> </a:t>
            </a:r>
            <a:r>
              <a:rPr lang="en-GB" dirty="0"/>
              <a:t>This solution to the problem of </a:t>
            </a:r>
            <a:r>
              <a:rPr lang="en-GB" b="1" u="sng" dirty="0"/>
              <a:t>sensory coding is called distributed coding </a:t>
            </a:r>
            <a:r>
              <a:rPr lang="en-GB" dirty="0"/>
              <a:t>because the code that indicates a </a:t>
            </a:r>
            <a:r>
              <a:rPr lang="en-GB" dirty="0" smtClean="0"/>
              <a:t>specific </a:t>
            </a:r>
            <a:r>
              <a:rPr lang="en-GB" dirty="0"/>
              <a:t>face is distributed across a number of neurons</a:t>
            </a:r>
            <a:r>
              <a:rPr lang="en-GB" dirty="0" smtClean="0"/>
              <a:t>.</a:t>
            </a:r>
          </a:p>
          <a:p>
            <a:r>
              <a:rPr lang="en-GB" dirty="0" smtClean="0"/>
              <a:t> </a:t>
            </a:r>
            <a:r>
              <a:rPr lang="en-GB" dirty="0"/>
              <a:t>One of the advantages of distributed coding is that the </a:t>
            </a:r>
            <a:r>
              <a:rPr lang="en-GB" dirty="0" smtClean="0"/>
              <a:t>firing </a:t>
            </a:r>
            <a:r>
              <a:rPr lang="en-GB" dirty="0"/>
              <a:t>of just a few neurons can signal a large number of stimuli</a:t>
            </a:r>
            <a:r>
              <a:rPr lang="en-GB" dirty="0" smtClean="0"/>
              <a:t>.</a:t>
            </a:r>
          </a:p>
          <a:p>
            <a:r>
              <a:rPr lang="en-GB" dirty="0" smtClean="0"/>
              <a:t> </a:t>
            </a:r>
            <a:r>
              <a:rPr lang="en-GB" dirty="0"/>
              <a:t>In our example, the </a:t>
            </a:r>
            <a:r>
              <a:rPr lang="en-GB" dirty="0" smtClean="0"/>
              <a:t>firing </a:t>
            </a:r>
            <a:r>
              <a:rPr lang="en-GB" dirty="0"/>
              <a:t>of three neurons signals three faces, but these three neurons could signal other faces as well, such as Grace’s and Ellen’s, which would have their own pattern of </a:t>
            </a:r>
            <a:r>
              <a:rPr lang="en-GB" dirty="0" smtClean="0"/>
              <a:t>firing</a:t>
            </a:r>
            <a:r>
              <a:rPr lang="en-GB" dirty="0"/>
              <a:t>.</a:t>
            </a:r>
          </a:p>
        </p:txBody>
      </p:sp>
    </p:spTree>
    <p:extLst>
      <p:ext uri="{BB962C8B-B14F-4D97-AF65-F5344CB8AC3E}">
        <p14:creationId xmlns:p14="http://schemas.microsoft.com/office/powerpoint/2010/main" val="28681692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What all of this means is that our ability to identify and recognize the huge number of different objects in our environment is the end result of distributed cooperation between many neurons. </a:t>
            </a:r>
            <a:endParaRPr lang="en-GB" dirty="0" smtClean="0"/>
          </a:p>
          <a:p>
            <a:r>
              <a:rPr lang="en-GB" dirty="0" smtClean="0"/>
              <a:t>This </a:t>
            </a:r>
            <a:r>
              <a:rPr lang="en-GB" dirty="0"/>
              <a:t>occurs even for stimuli like faces that are served by specialized neurons that respond just to faces. </a:t>
            </a:r>
            <a:endParaRPr lang="en-GB" dirty="0" smtClean="0"/>
          </a:p>
          <a:p>
            <a:r>
              <a:rPr lang="en-GB" dirty="0" smtClean="0"/>
              <a:t>It </a:t>
            </a:r>
            <a:r>
              <a:rPr lang="en-GB" dirty="0"/>
              <a:t>may not take many neurons to let you know that you are seeing a face, but it takes a number of neurons working together to signal the presence of one particular face.</a:t>
            </a:r>
          </a:p>
        </p:txBody>
      </p:sp>
    </p:spTree>
    <p:extLst>
      <p:ext uri="{BB962C8B-B14F-4D97-AF65-F5344CB8AC3E}">
        <p14:creationId xmlns:p14="http://schemas.microsoft.com/office/powerpoint/2010/main" val="25799698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Neural Code for Other Cognitive Capacities</a:t>
            </a:r>
          </a:p>
        </p:txBody>
      </p:sp>
      <p:sp>
        <p:nvSpPr>
          <p:cNvPr id="3" name="Content Placeholder 2"/>
          <p:cNvSpPr>
            <a:spLocks noGrp="1"/>
          </p:cNvSpPr>
          <p:nvPr>
            <p:ph idx="1"/>
          </p:nvPr>
        </p:nvSpPr>
        <p:spPr/>
        <p:txBody>
          <a:bodyPr/>
          <a:lstStyle/>
          <a:p>
            <a:r>
              <a:rPr lang="en-GB" dirty="0"/>
              <a:t>Although we used perceiving faces to illustrate the idea of distributed coding, it is likely that the same principles hold for other cognitive capacities</a:t>
            </a:r>
            <a:r>
              <a:rPr lang="en-GB" dirty="0" smtClean="0"/>
              <a:t>.</a:t>
            </a:r>
          </a:p>
          <a:p>
            <a:r>
              <a:rPr lang="en-GB" dirty="0" smtClean="0"/>
              <a:t> </a:t>
            </a:r>
            <a:r>
              <a:rPr lang="en-GB" dirty="0"/>
              <a:t>For example, when we remember something, that memory is represented by the pattern of </a:t>
            </a:r>
            <a:r>
              <a:rPr lang="en-GB" dirty="0" smtClean="0"/>
              <a:t>firing </a:t>
            </a:r>
            <a:r>
              <a:rPr lang="en-GB" dirty="0"/>
              <a:t>of large numbers of neurons. </a:t>
            </a:r>
            <a:endParaRPr lang="en-GB" dirty="0" smtClean="0"/>
          </a:p>
          <a:p>
            <a:r>
              <a:rPr lang="en-GB" dirty="0" smtClean="0"/>
              <a:t>We </a:t>
            </a:r>
            <a:r>
              <a:rPr lang="en-GB" dirty="0"/>
              <a:t>are now ready to move from neurons and neural circuits to consider the brain as a whole.</a:t>
            </a:r>
          </a:p>
        </p:txBody>
      </p:sp>
    </p:spTree>
    <p:extLst>
      <p:ext uri="{BB962C8B-B14F-4D97-AF65-F5344CB8AC3E}">
        <p14:creationId xmlns:p14="http://schemas.microsoft.com/office/powerpoint/2010/main" val="36963218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Cognitive Processes and the Brain</a:t>
            </a:r>
          </a:p>
        </p:txBody>
      </p:sp>
      <p:sp>
        <p:nvSpPr>
          <p:cNvPr id="3" name="Content Placeholder 2"/>
          <p:cNvSpPr>
            <a:spLocks noGrp="1"/>
          </p:cNvSpPr>
          <p:nvPr>
            <p:ph idx="1"/>
          </p:nvPr>
        </p:nvSpPr>
        <p:spPr/>
        <p:txBody>
          <a:bodyPr/>
          <a:lstStyle/>
          <a:p>
            <a:r>
              <a:rPr lang="en-GB" dirty="0"/>
              <a:t>One of the keys to understanding how the brain handles cognitive processes is to look at the functions of different areas of the brain. The brain is organized into different areas, each of which is associated with </a:t>
            </a:r>
            <a:r>
              <a:rPr lang="en-GB" dirty="0" smtClean="0"/>
              <a:t>specific functions.</a:t>
            </a:r>
            <a:endParaRPr lang="en-GB" dirty="0"/>
          </a:p>
        </p:txBody>
      </p:sp>
    </p:spTree>
    <p:extLst>
      <p:ext uri="{BB962C8B-B14F-4D97-AF65-F5344CB8AC3E}">
        <p14:creationId xmlns:p14="http://schemas.microsoft.com/office/powerpoint/2010/main" val="36813181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12192000" cy="6858000"/>
          </a:xfrm>
          <a:prstGeom prst="rect">
            <a:avLst/>
          </a:prstGeom>
        </p:spPr>
      </p:pic>
    </p:spTree>
    <p:extLst>
      <p:ext uri="{BB962C8B-B14F-4D97-AF65-F5344CB8AC3E}">
        <p14:creationId xmlns:p14="http://schemas.microsoft.com/office/powerpoint/2010/main" val="26742376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Layout of the Brain</a:t>
            </a:r>
          </a:p>
        </p:txBody>
      </p:sp>
      <p:sp>
        <p:nvSpPr>
          <p:cNvPr id="3" name="Content Placeholder 2"/>
          <p:cNvSpPr>
            <a:spLocks noGrp="1"/>
          </p:cNvSpPr>
          <p:nvPr>
            <p:ph idx="1"/>
          </p:nvPr>
        </p:nvSpPr>
        <p:spPr/>
        <p:txBody>
          <a:bodyPr>
            <a:normAutofit fontScale="85000" lnSpcReduction="20000"/>
          </a:bodyPr>
          <a:lstStyle/>
          <a:p>
            <a:r>
              <a:rPr lang="en-GB" dirty="0" smtClean="0"/>
              <a:t>Outer covering OF BRAIN , </a:t>
            </a:r>
            <a:r>
              <a:rPr lang="en-GB" dirty="0"/>
              <a:t>which is called the cerebral cortex. </a:t>
            </a:r>
            <a:endParaRPr lang="en-GB" dirty="0" smtClean="0"/>
          </a:p>
          <a:p>
            <a:r>
              <a:rPr lang="en-GB" dirty="0" smtClean="0"/>
              <a:t>The </a:t>
            </a:r>
            <a:r>
              <a:rPr lang="en-GB" dirty="0"/>
              <a:t>cerebral cortex is only 3 mm thick, but this thin layer of neurons contains the mechanisms responsible for most of our higher mental functions, such as perception, memory, language, thinking, and problem solving</a:t>
            </a:r>
            <a:r>
              <a:rPr lang="en-GB" dirty="0" smtClean="0"/>
              <a:t>.</a:t>
            </a:r>
          </a:p>
          <a:p>
            <a:r>
              <a:rPr lang="en-GB" dirty="0" smtClean="0"/>
              <a:t> </a:t>
            </a:r>
            <a:r>
              <a:rPr lang="en-GB" dirty="0"/>
              <a:t>The cerebral cortex is divided into four lobes: </a:t>
            </a:r>
            <a:endParaRPr lang="en-GB" dirty="0" smtClean="0"/>
          </a:p>
          <a:p>
            <a:r>
              <a:rPr lang="en-GB" dirty="0" smtClean="0"/>
              <a:t>the </a:t>
            </a:r>
            <a:r>
              <a:rPr lang="en-GB" dirty="0"/>
              <a:t>temporal lobe (important for language, memory, hearing, and perceiving forms), </a:t>
            </a:r>
            <a:endParaRPr lang="en-GB" dirty="0" smtClean="0"/>
          </a:p>
          <a:p>
            <a:r>
              <a:rPr lang="en-GB" dirty="0" smtClean="0"/>
              <a:t>the </a:t>
            </a:r>
            <a:r>
              <a:rPr lang="en-GB" dirty="0"/>
              <a:t>occipital lobe (the </a:t>
            </a:r>
            <a:r>
              <a:rPr lang="en-GB" dirty="0" smtClean="0"/>
              <a:t>first </a:t>
            </a:r>
            <a:r>
              <a:rPr lang="en-GB" dirty="0"/>
              <a:t>place in the cerebral cortex where visual information is received), </a:t>
            </a:r>
            <a:endParaRPr lang="en-GB" dirty="0" smtClean="0"/>
          </a:p>
          <a:p>
            <a:r>
              <a:rPr lang="en-GB" dirty="0" smtClean="0"/>
              <a:t>the </a:t>
            </a:r>
            <a:r>
              <a:rPr lang="en-GB" dirty="0"/>
              <a:t>parietal lobe (where signals are received from the touch system and which is also important for vision and attention</a:t>
            </a:r>
            <a:r>
              <a:rPr lang="en-GB" dirty="0" smtClean="0"/>
              <a:t>),</a:t>
            </a:r>
          </a:p>
          <a:p>
            <a:r>
              <a:rPr lang="en-GB" dirty="0" smtClean="0"/>
              <a:t> </a:t>
            </a:r>
            <a:r>
              <a:rPr lang="en-GB" dirty="0"/>
              <a:t>and the frontal lobe (which serves higher functions such as language, thought, memory, and motor functioning).</a:t>
            </a:r>
          </a:p>
        </p:txBody>
      </p:sp>
    </p:spTree>
    <p:extLst>
      <p:ext uri="{BB962C8B-B14F-4D97-AF65-F5344CB8AC3E}">
        <p14:creationId xmlns:p14="http://schemas.microsoft.com/office/powerpoint/2010/main" val="16103513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702135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Beneath the cerebral cortex are subcortical structures, which also play important roles in cognition, especially in the processing of information for memories and the creation of </a:t>
            </a:r>
            <a:r>
              <a:rPr lang="en-GB" dirty="0" smtClean="0"/>
              <a:t>emotions. </a:t>
            </a:r>
          </a:p>
          <a:p>
            <a:r>
              <a:rPr lang="en-GB" dirty="0" smtClean="0"/>
              <a:t>Some </a:t>
            </a:r>
            <a:r>
              <a:rPr lang="en-GB" dirty="0"/>
              <a:t>of the important subcortical structures are the hippocampus, which is important for forming memories, </a:t>
            </a:r>
            <a:endParaRPr lang="en-GB" dirty="0" smtClean="0"/>
          </a:p>
          <a:p>
            <a:r>
              <a:rPr lang="en-GB" dirty="0" smtClean="0"/>
              <a:t>the </a:t>
            </a:r>
            <a:r>
              <a:rPr lang="en-GB" dirty="0"/>
              <a:t>amygdala, which is important for emotions and emotional memories, </a:t>
            </a:r>
            <a:endParaRPr lang="en-GB" dirty="0" smtClean="0"/>
          </a:p>
          <a:p>
            <a:r>
              <a:rPr lang="en-GB" dirty="0" smtClean="0"/>
              <a:t>and </a:t>
            </a:r>
            <a:r>
              <a:rPr lang="en-GB" dirty="0"/>
              <a:t>the thalamus, which is important for processing information from the senses of vision, hearing, and </a:t>
            </a:r>
            <a:r>
              <a:rPr lang="en-GB" dirty="0" smtClean="0"/>
              <a:t>touch.</a:t>
            </a:r>
            <a:endParaRPr lang="en-GB" dirty="0"/>
          </a:p>
        </p:txBody>
      </p:sp>
    </p:spTree>
    <p:extLst>
      <p:ext uri="{BB962C8B-B14F-4D97-AF65-F5344CB8AC3E}">
        <p14:creationId xmlns:p14="http://schemas.microsoft.com/office/powerpoint/2010/main" val="325471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Different Areas of the Brain Serve </a:t>
            </a:r>
            <a:r>
              <a:rPr lang="en-GB" dirty="0" smtClean="0"/>
              <a:t>Speciﬁc </a:t>
            </a:r>
            <a:r>
              <a:rPr lang="en-GB" dirty="0"/>
              <a:t>Functions</a:t>
            </a:r>
          </a:p>
        </p:txBody>
      </p:sp>
      <p:sp>
        <p:nvSpPr>
          <p:cNvPr id="3" name="Content Placeholder 2"/>
          <p:cNvSpPr>
            <a:spLocks noGrp="1"/>
          </p:cNvSpPr>
          <p:nvPr>
            <p:ph idx="1"/>
          </p:nvPr>
        </p:nvSpPr>
        <p:spPr/>
        <p:txBody>
          <a:bodyPr>
            <a:normAutofit fontScale="92500" lnSpcReduction="20000"/>
          </a:bodyPr>
          <a:lstStyle/>
          <a:p>
            <a:r>
              <a:rPr lang="en-GB" dirty="0"/>
              <a:t>The idea that different brain areas serve different functions is called </a:t>
            </a:r>
            <a:r>
              <a:rPr lang="en-GB" b="1" dirty="0"/>
              <a:t>localization of function</a:t>
            </a:r>
            <a:r>
              <a:rPr lang="en-GB" dirty="0" smtClean="0"/>
              <a:t>.</a:t>
            </a:r>
          </a:p>
          <a:p>
            <a:r>
              <a:rPr lang="en-GB" dirty="0" smtClean="0"/>
              <a:t> </a:t>
            </a:r>
            <a:r>
              <a:rPr lang="en-GB" dirty="0"/>
              <a:t>This localization, which we have already described for the four lobes of the brain and some of its subcortical structures, has been demonstrated using a number of different methods. </a:t>
            </a:r>
            <a:endParaRPr lang="en-GB" dirty="0" smtClean="0"/>
          </a:p>
          <a:p>
            <a:r>
              <a:rPr lang="en-GB" dirty="0" smtClean="0"/>
              <a:t>Recording </a:t>
            </a:r>
            <a:r>
              <a:rPr lang="en-GB" dirty="0"/>
              <a:t>from single neurons has shown that neurons that respond to </a:t>
            </a:r>
            <a:r>
              <a:rPr lang="en-GB" dirty="0" smtClean="0"/>
              <a:t>specific </a:t>
            </a:r>
            <a:r>
              <a:rPr lang="en-GB" dirty="0"/>
              <a:t>types of stimuli are often clustered in </a:t>
            </a:r>
            <a:r>
              <a:rPr lang="en-GB" dirty="0" smtClean="0"/>
              <a:t>specific </a:t>
            </a:r>
            <a:r>
              <a:rPr lang="en-GB" dirty="0"/>
              <a:t>areas</a:t>
            </a:r>
            <a:r>
              <a:rPr lang="en-GB" dirty="0" smtClean="0"/>
              <a:t>.</a:t>
            </a:r>
          </a:p>
          <a:p>
            <a:r>
              <a:rPr lang="en-GB" dirty="0" smtClean="0"/>
              <a:t> </a:t>
            </a:r>
            <a:r>
              <a:rPr lang="en-GB" dirty="0"/>
              <a:t>For example, </a:t>
            </a:r>
            <a:r>
              <a:rPr lang="en-GB" dirty="0" smtClean="0"/>
              <a:t>shape selective </a:t>
            </a:r>
            <a:r>
              <a:rPr lang="en-GB" dirty="0"/>
              <a:t>neurons, like the ones that respond to stimuli like those shown in Figure 2.12, are found in the temporal lobe. </a:t>
            </a:r>
            <a:endParaRPr lang="en-GB" dirty="0" smtClean="0"/>
          </a:p>
          <a:p>
            <a:r>
              <a:rPr lang="en-GB" dirty="0" smtClean="0"/>
              <a:t>This </a:t>
            </a:r>
            <a:r>
              <a:rPr lang="en-GB" dirty="0"/>
              <a:t>has led to the conclusion that there are areas in the temporal lobe that are specialized for the perception of shapes</a:t>
            </a:r>
            <a:r>
              <a:rPr lang="en-GB" dirty="0" smtClean="0"/>
              <a:t>.</a:t>
            </a:r>
          </a:p>
          <a:p>
            <a:r>
              <a:rPr lang="en-GB" dirty="0" smtClean="0"/>
              <a:t> </a:t>
            </a:r>
            <a:r>
              <a:rPr lang="en-GB" dirty="0"/>
              <a:t>One area in the temporal lobe, called the </a:t>
            </a:r>
            <a:r>
              <a:rPr lang="en-GB" u="sng" dirty="0"/>
              <a:t>fusiform face area </a:t>
            </a:r>
            <a:r>
              <a:rPr lang="en-GB" dirty="0"/>
              <a:t>(FFA), is rich in neurons that respond best to faces.</a:t>
            </a:r>
          </a:p>
        </p:txBody>
      </p:sp>
    </p:spTree>
    <p:extLst>
      <p:ext uri="{BB962C8B-B14F-4D97-AF65-F5344CB8AC3E}">
        <p14:creationId xmlns:p14="http://schemas.microsoft.com/office/powerpoint/2010/main" val="3623153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Neurons Transform Environmental Energy Into Electrical Energy</a:t>
            </a:r>
            <a:endParaRPr lang="en-GB" dirty="0"/>
          </a:p>
        </p:txBody>
      </p:sp>
      <p:sp>
        <p:nvSpPr>
          <p:cNvPr id="3" name="Content Placeholder 2"/>
          <p:cNvSpPr>
            <a:spLocks noGrp="1"/>
          </p:cNvSpPr>
          <p:nvPr>
            <p:ph idx="1"/>
          </p:nvPr>
        </p:nvSpPr>
        <p:spPr/>
        <p:txBody>
          <a:bodyPr/>
          <a:lstStyle/>
          <a:p>
            <a:r>
              <a:rPr lang="en-GB" dirty="0" smtClean="0"/>
              <a:t>For many years, the nature of the brain’s tissue was a mystery. Looking at the interior of the brain with the unaided eye gave no indication that it is made up of billions of smaller units.</a:t>
            </a:r>
          </a:p>
          <a:p>
            <a:r>
              <a:rPr lang="en-GB" dirty="0" smtClean="0"/>
              <a:t> The existence of these units was confirmed by the Italian anatomist  Camillo Golgi (1844–1926), who developed a chemical technique that stained some neurons but left most unstained.</a:t>
            </a:r>
          </a:p>
          <a:p>
            <a:r>
              <a:rPr lang="en-GB" dirty="0" smtClean="0"/>
              <a:t> This revealed the structure of single neurons in pictures like the one in Figure 2.3. </a:t>
            </a:r>
            <a:r>
              <a:rPr lang="en-GB" b="1" dirty="0" smtClean="0"/>
              <a:t>Neurons are cells that are specialized to receive and transmit information in the nervous system</a:t>
            </a:r>
            <a:endParaRPr lang="en-GB" b="1" dirty="0"/>
          </a:p>
        </p:txBody>
      </p:sp>
    </p:spTree>
    <p:extLst>
      <p:ext uri="{BB962C8B-B14F-4D97-AF65-F5344CB8AC3E}">
        <p14:creationId xmlns:p14="http://schemas.microsoft.com/office/powerpoint/2010/main" val="7951418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12192000" cy="6858000"/>
          </a:xfrm>
          <a:prstGeom prst="rect">
            <a:avLst/>
          </a:prstGeom>
        </p:spPr>
      </p:pic>
    </p:spTree>
    <p:extLst>
      <p:ext uri="{BB962C8B-B14F-4D97-AF65-F5344CB8AC3E}">
        <p14:creationId xmlns:p14="http://schemas.microsoft.com/office/powerpoint/2010/main" val="6478876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Research on the effects of brain damage in humans also provides evidence for localization of function. </a:t>
            </a:r>
            <a:endParaRPr lang="en-GB" dirty="0" smtClean="0"/>
          </a:p>
          <a:p>
            <a:r>
              <a:rPr lang="en-GB" dirty="0" smtClean="0"/>
              <a:t>Brain </a:t>
            </a:r>
            <a:r>
              <a:rPr lang="en-GB" dirty="0"/>
              <a:t>damage is generally caused by accidents or by a stroke in which the blood supply to an area of the brain is disrupted. </a:t>
            </a:r>
            <a:endParaRPr lang="en-GB" dirty="0" smtClean="0"/>
          </a:p>
          <a:p>
            <a:r>
              <a:rPr lang="en-GB" dirty="0" smtClean="0"/>
              <a:t>The </a:t>
            </a:r>
            <a:r>
              <a:rPr lang="en-GB" dirty="0"/>
              <a:t>study of the </a:t>
            </a:r>
            <a:r>
              <a:rPr lang="en-GB" dirty="0" err="1"/>
              <a:t>behavior</a:t>
            </a:r>
            <a:r>
              <a:rPr lang="en-GB" dirty="0"/>
              <a:t> of humans with brain damage is called </a:t>
            </a:r>
            <a:r>
              <a:rPr lang="en-GB" u="sng" dirty="0"/>
              <a:t>neuropsychology.</a:t>
            </a:r>
          </a:p>
        </p:txBody>
      </p:sp>
    </p:spTree>
    <p:extLst>
      <p:ext uri="{BB962C8B-B14F-4D97-AF65-F5344CB8AC3E}">
        <p14:creationId xmlns:p14="http://schemas.microsoft.com/office/powerpoint/2010/main" val="4560512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Method </a:t>
            </a:r>
            <a:r>
              <a:rPr lang="en-GB" dirty="0" smtClean="0"/>
              <a:t>; Neuropsychology</a:t>
            </a:r>
            <a:endParaRPr lang="en-GB" dirty="0"/>
          </a:p>
        </p:txBody>
      </p:sp>
      <p:sp>
        <p:nvSpPr>
          <p:cNvPr id="3" name="Content Placeholder 2"/>
          <p:cNvSpPr>
            <a:spLocks noGrp="1"/>
          </p:cNvSpPr>
          <p:nvPr>
            <p:ph idx="1"/>
          </p:nvPr>
        </p:nvSpPr>
        <p:spPr/>
        <p:txBody>
          <a:bodyPr/>
          <a:lstStyle/>
          <a:p>
            <a:r>
              <a:rPr lang="en-GB" dirty="0"/>
              <a:t>The basic idea behind neuropsychology is that cognitive functioning breaks down in </a:t>
            </a:r>
            <a:r>
              <a:rPr lang="en-GB" dirty="0" smtClean="0"/>
              <a:t>speciﬁc </a:t>
            </a:r>
            <a:r>
              <a:rPr lang="en-GB" dirty="0"/>
              <a:t>ways when </a:t>
            </a:r>
            <a:r>
              <a:rPr lang="en-GB" dirty="0" smtClean="0"/>
              <a:t>speciﬁc </a:t>
            </a:r>
            <a:r>
              <a:rPr lang="en-GB" dirty="0"/>
              <a:t>areas of the brain are damaged (Feinberg &amp; Farah, 2001). </a:t>
            </a:r>
            <a:endParaRPr lang="en-GB" dirty="0" smtClean="0"/>
          </a:p>
          <a:p>
            <a:r>
              <a:rPr lang="en-GB" u="sng" dirty="0" smtClean="0"/>
              <a:t>The </a:t>
            </a:r>
            <a:r>
              <a:rPr lang="en-GB" u="sng" dirty="0"/>
              <a:t>major method of neuropsychology is the determination of dissociations—situations in which one function is absent while another function is present. </a:t>
            </a:r>
            <a:endParaRPr lang="en-GB" u="sng" dirty="0" smtClean="0"/>
          </a:p>
          <a:p>
            <a:r>
              <a:rPr lang="en-GB" dirty="0" smtClean="0"/>
              <a:t>There </a:t>
            </a:r>
            <a:r>
              <a:rPr lang="en-GB" dirty="0"/>
              <a:t>are two kinds of dissociations, single dissociations, which can be studied in a single person, and double dissociations, which require two or more </a:t>
            </a:r>
            <a:r>
              <a:rPr lang="en-GB" dirty="0" smtClean="0"/>
              <a:t>people.</a:t>
            </a:r>
            <a:endParaRPr lang="en-GB" dirty="0"/>
          </a:p>
        </p:txBody>
      </p:sp>
    </p:spTree>
    <p:extLst>
      <p:ext uri="{BB962C8B-B14F-4D97-AF65-F5344CB8AC3E}">
        <p14:creationId xmlns:p14="http://schemas.microsoft.com/office/powerpoint/2010/main" val="2606231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848264" y="557542"/>
            <a:ext cx="10515600" cy="6041666"/>
          </a:xfrm>
        </p:spPr>
        <p:txBody>
          <a:bodyPr>
            <a:noAutofit/>
          </a:bodyPr>
          <a:lstStyle/>
          <a:p>
            <a:pPr algn="just"/>
            <a:r>
              <a:rPr lang="en-GB" sz="2400" b="1" dirty="0" smtClean="0"/>
              <a:t>To illustrate a </a:t>
            </a:r>
            <a:r>
              <a:rPr lang="en-GB" sz="2400" b="1" u="sng" dirty="0" smtClean="0"/>
              <a:t>single dissociation</a:t>
            </a:r>
            <a:r>
              <a:rPr lang="en-GB" sz="2400" b="1" dirty="0" smtClean="0"/>
              <a:t>, let’s consider Alice, who has suffered damage to her temporal lobe. </a:t>
            </a:r>
          </a:p>
          <a:p>
            <a:pPr algn="just"/>
            <a:r>
              <a:rPr lang="en-GB" sz="2400" b="1" dirty="0" smtClean="0"/>
              <a:t>Testing Alice shows that she has a serious memory problem—she can remember things that have just happened, so her short-term memory (STM) is intact, but she can’t hold on to these memories, so she can’t form new long-term memories (LTM). </a:t>
            </a:r>
          </a:p>
          <a:p>
            <a:pPr algn="just"/>
            <a:r>
              <a:rPr lang="en-GB" sz="2400" b="1" dirty="0" smtClean="0"/>
              <a:t>For example, immediately after she has crossed the street, she can remember crossing the street, but a minute or two later she has no memory of that experience.</a:t>
            </a:r>
          </a:p>
          <a:p>
            <a:pPr algn="just"/>
            <a:r>
              <a:rPr lang="en-GB" sz="2400" b="1" dirty="0" smtClean="0"/>
              <a:t> Alice demonstrates a single  dissociation— one function is present (STM) and another is absent (LTM). </a:t>
            </a:r>
          </a:p>
          <a:p>
            <a:pPr algn="just"/>
            <a:r>
              <a:rPr lang="en-GB" sz="2400" b="1" dirty="0" smtClean="0"/>
              <a:t>From a single dissociation, in which one function is lost while another function remains, we can conclude that two functions (in this example, STM and LTM) involve different mechanisms, although they may not operate totally independently of one another.</a:t>
            </a:r>
            <a:endParaRPr lang="en-GB" sz="2400" b="1" dirty="0"/>
          </a:p>
        </p:txBody>
      </p:sp>
    </p:spTree>
    <p:extLst>
      <p:ext uri="{BB962C8B-B14F-4D97-AF65-F5344CB8AC3E}">
        <p14:creationId xmlns:p14="http://schemas.microsoft.com/office/powerpoint/2010/main" val="208062310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We can illustrate a double dissociation by </a:t>
            </a:r>
            <a:r>
              <a:rPr lang="en-GB" dirty="0" smtClean="0"/>
              <a:t>ﬁnding </a:t>
            </a:r>
            <a:r>
              <a:rPr lang="en-GB" dirty="0"/>
              <a:t>another person who has one function present and another absent, but in a way opposite to Alice. </a:t>
            </a:r>
            <a:endParaRPr lang="en-GB" dirty="0" smtClean="0"/>
          </a:p>
          <a:p>
            <a:r>
              <a:rPr lang="en-GB" dirty="0" smtClean="0"/>
              <a:t>For </a:t>
            </a:r>
            <a:r>
              <a:rPr lang="en-GB" dirty="0"/>
              <a:t>example, Bert, who has had damage to his frontal lobe, can’t remember what has just happened (his STM is </a:t>
            </a:r>
            <a:r>
              <a:rPr lang="en-GB" dirty="0" smtClean="0"/>
              <a:t>deﬁcient</a:t>
            </a:r>
            <a:r>
              <a:rPr lang="en-GB" dirty="0"/>
              <a:t>), but he can form new long-term memories. </a:t>
            </a:r>
            <a:endParaRPr lang="en-GB" dirty="0" smtClean="0"/>
          </a:p>
          <a:p>
            <a:r>
              <a:rPr lang="en-GB" dirty="0" smtClean="0"/>
              <a:t>The </a:t>
            </a:r>
            <a:r>
              <a:rPr lang="en-GB" dirty="0"/>
              <a:t>cases of Alice and Bert, taken together, are a double dissociation. Establishing a double dissociation enables us to conclude that two functions are served by different mechanisms and that these mechanisms operate independently of one </a:t>
            </a:r>
            <a:r>
              <a:rPr lang="en-GB" dirty="0" smtClean="0"/>
              <a:t>another.</a:t>
            </a:r>
            <a:endParaRPr lang="en-GB" dirty="0"/>
          </a:p>
        </p:txBody>
      </p:sp>
    </p:spTree>
    <p:extLst>
      <p:ext uri="{BB962C8B-B14F-4D97-AF65-F5344CB8AC3E}">
        <p14:creationId xmlns:p14="http://schemas.microsoft.com/office/powerpoint/2010/main" val="10801116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10000"/>
          </a:bodyPr>
          <a:lstStyle/>
          <a:p>
            <a:r>
              <a:rPr lang="en-GB" dirty="0"/>
              <a:t>An example of how localization of function has been supported by neuropsychological research is the </a:t>
            </a:r>
            <a:r>
              <a:rPr lang="en-GB" dirty="0" smtClean="0"/>
              <a:t>finding </a:t>
            </a:r>
            <a:r>
              <a:rPr lang="en-GB" dirty="0"/>
              <a:t>that some patients with damage to an area of the temporal lobe have </a:t>
            </a:r>
            <a:r>
              <a:rPr lang="en-GB" dirty="0" smtClean="0"/>
              <a:t>difficulty </a:t>
            </a:r>
            <a:r>
              <a:rPr lang="en-GB" dirty="0"/>
              <a:t>naming human-made things like tools and furniture but can name living things (Table 2.2</a:t>
            </a:r>
            <a:r>
              <a:rPr lang="en-GB" dirty="0" smtClean="0"/>
              <a:t>).</a:t>
            </a:r>
          </a:p>
          <a:p>
            <a:r>
              <a:rPr lang="en-GB" dirty="0" smtClean="0"/>
              <a:t> </a:t>
            </a:r>
            <a:r>
              <a:rPr lang="en-GB" dirty="0"/>
              <a:t>Other patients, with damage in nearby areas of the temporal lobe, have the opposite problem: they can name </a:t>
            </a:r>
            <a:r>
              <a:rPr lang="en-GB" dirty="0" err="1"/>
              <a:t>nonliving</a:t>
            </a:r>
            <a:r>
              <a:rPr lang="en-GB" dirty="0"/>
              <a:t> things such as tools but have </a:t>
            </a:r>
            <a:r>
              <a:rPr lang="en-GB" dirty="0" smtClean="0"/>
              <a:t>difficulty </a:t>
            </a:r>
            <a:r>
              <a:rPr lang="en-GB" dirty="0"/>
              <a:t>naming living things (</a:t>
            </a:r>
            <a:r>
              <a:rPr lang="en-GB" dirty="0" err="1"/>
              <a:t>Caramazza</a:t>
            </a:r>
            <a:r>
              <a:rPr lang="en-GB" dirty="0"/>
              <a:t>, 2000). </a:t>
            </a:r>
            <a:endParaRPr lang="en-GB" dirty="0" smtClean="0"/>
          </a:p>
          <a:p>
            <a:r>
              <a:rPr lang="en-GB" dirty="0" smtClean="0"/>
              <a:t>This </a:t>
            </a:r>
            <a:r>
              <a:rPr lang="en-GB" dirty="0"/>
              <a:t>double dissociation—the existence of opposite problems in two different groups of people—supports the idea that the mechanisms for recognizing living things and tools and furniture are located in different areas of the brain and that these mechanisms operate independently from one another.</a:t>
            </a:r>
          </a:p>
        </p:txBody>
      </p:sp>
    </p:spTree>
    <p:extLst>
      <p:ext uri="{BB962C8B-B14F-4D97-AF65-F5344CB8AC3E}">
        <p14:creationId xmlns:p14="http://schemas.microsoft.com/office/powerpoint/2010/main" val="40381744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20769"/>
            <a:ext cx="12192000" cy="6245525"/>
          </a:xfrm>
          <a:prstGeom prst="rect">
            <a:avLst/>
          </a:prstGeom>
        </p:spPr>
      </p:pic>
    </p:spTree>
    <p:extLst>
      <p:ext uri="{BB962C8B-B14F-4D97-AF65-F5344CB8AC3E}">
        <p14:creationId xmlns:p14="http://schemas.microsoft.com/office/powerpoint/2010/main" val="6366849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Cognitive Processes Are </a:t>
            </a:r>
            <a:r>
              <a:rPr lang="en-GB" dirty="0" err="1"/>
              <a:t>Signaled</a:t>
            </a:r>
            <a:r>
              <a:rPr lang="en-GB" dirty="0"/>
              <a:t> by Activity in Many Areas of the Brain</a:t>
            </a:r>
          </a:p>
        </p:txBody>
      </p:sp>
      <p:sp>
        <p:nvSpPr>
          <p:cNvPr id="3" name="Content Placeholder 2"/>
          <p:cNvSpPr>
            <a:spLocks noGrp="1"/>
          </p:cNvSpPr>
          <p:nvPr>
            <p:ph idx="1"/>
          </p:nvPr>
        </p:nvSpPr>
        <p:spPr/>
        <p:txBody>
          <a:bodyPr/>
          <a:lstStyle/>
          <a:p>
            <a:r>
              <a:rPr lang="en-GB" dirty="0"/>
              <a:t>Although </a:t>
            </a:r>
            <a:r>
              <a:rPr lang="en-GB" dirty="0" smtClean="0"/>
              <a:t>specific </a:t>
            </a:r>
            <a:r>
              <a:rPr lang="en-GB" dirty="0"/>
              <a:t>areas of the brain are specialized for </a:t>
            </a:r>
            <a:r>
              <a:rPr lang="en-GB" dirty="0" err="1"/>
              <a:t>specifi</a:t>
            </a:r>
            <a:r>
              <a:rPr lang="en-GB" dirty="0"/>
              <a:t> c functions, activities such as perceiving, remembering, and thinking activate a number of areas. One way this has been demonstrated is by a technique called brain </a:t>
            </a:r>
            <a:r>
              <a:rPr lang="en-GB" dirty="0" smtClean="0"/>
              <a:t>imaging.</a:t>
            </a:r>
          </a:p>
          <a:p>
            <a:endParaRPr lang="en-GB" dirty="0"/>
          </a:p>
        </p:txBody>
      </p:sp>
    </p:spTree>
    <p:extLst>
      <p:ext uri="{BB962C8B-B14F-4D97-AF65-F5344CB8AC3E}">
        <p14:creationId xmlns:p14="http://schemas.microsoft.com/office/powerpoint/2010/main" val="202774550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Method Brain Imaging</a:t>
            </a:r>
          </a:p>
        </p:txBody>
      </p:sp>
      <p:sp>
        <p:nvSpPr>
          <p:cNvPr id="3" name="Content Placeholder 2"/>
          <p:cNvSpPr>
            <a:spLocks noGrp="1"/>
          </p:cNvSpPr>
          <p:nvPr>
            <p:ph idx="1"/>
          </p:nvPr>
        </p:nvSpPr>
        <p:spPr/>
        <p:txBody>
          <a:bodyPr>
            <a:normAutofit fontScale="92500" lnSpcReduction="20000"/>
          </a:bodyPr>
          <a:lstStyle/>
          <a:p>
            <a:r>
              <a:rPr lang="en-GB" dirty="0" smtClean="0"/>
              <a:t>One </a:t>
            </a:r>
            <a:r>
              <a:rPr lang="en-GB" dirty="0"/>
              <a:t>of the most widely used techniques for measuring brain activity in humans is brain imaging, which allows researchers to create images that show which areas of the brain are activated as awake humans carry out various cognitive tasks. </a:t>
            </a:r>
            <a:endParaRPr lang="en-GB" dirty="0" smtClean="0"/>
          </a:p>
          <a:p>
            <a:r>
              <a:rPr lang="en-GB" dirty="0" smtClean="0"/>
              <a:t>One </a:t>
            </a:r>
            <a:r>
              <a:rPr lang="en-GB" dirty="0"/>
              <a:t>of these techniques, positron emission tomography (PET), was introduced in the 1970s (Hoffman et al., 1976; </a:t>
            </a:r>
            <a:r>
              <a:rPr lang="en-GB" dirty="0" err="1"/>
              <a:t>TerPogossian</a:t>
            </a:r>
            <a:r>
              <a:rPr lang="en-GB" dirty="0"/>
              <a:t> et al., 1975). PET takes advantage of the fact that blood ﬂ ow increases in areas of the brain that are activated by a cognitive task</a:t>
            </a:r>
            <a:r>
              <a:rPr lang="en-GB" dirty="0" smtClean="0"/>
              <a:t>.</a:t>
            </a:r>
          </a:p>
          <a:p>
            <a:r>
              <a:rPr lang="en-GB" dirty="0" smtClean="0"/>
              <a:t> </a:t>
            </a:r>
            <a:r>
              <a:rPr lang="en-GB" dirty="0"/>
              <a:t>To measure blood ﬂ ow, a low dose of a radioactive tracer is injected into a person’s bloodstream. (The dose is low enough that it is not harmful to the person.) The person’s brain is then scanned by the PET apparatus, which measures the signal from the tracer at each location in the brain. Higher signals indicate higher levels of brain activity </a:t>
            </a:r>
          </a:p>
        </p:txBody>
      </p:sp>
    </p:spTree>
    <p:extLst>
      <p:ext uri="{BB962C8B-B14F-4D97-AF65-F5344CB8AC3E}">
        <p14:creationId xmlns:p14="http://schemas.microsoft.com/office/powerpoint/2010/main" val="263947147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20000"/>
          </a:bodyPr>
          <a:lstStyle/>
          <a:p>
            <a:r>
              <a:rPr lang="en-GB" dirty="0"/>
              <a:t>PET enabled researchers to track changes in blood ﬂ ow, in order to determine which brain areas were being activated. To use this tool, researchers developed the subtraction technique. </a:t>
            </a:r>
            <a:endParaRPr lang="en-GB" dirty="0" smtClean="0"/>
          </a:p>
          <a:p>
            <a:r>
              <a:rPr lang="en-GB" dirty="0" smtClean="0"/>
              <a:t>Brain </a:t>
            </a:r>
            <a:r>
              <a:rPr lang="en-GB" dirty="0"/>
              <a:t>activity is </a:t>
            </a:r>
            <a:r>
              <a:rPr lang="en-GB" dirty="0" smtClean="0"/>
              <a:t>ﬁrst </a:t>
            </a:r>
            <a:r>
              <a:rPr lang="en-GB" dirty="0"/>
              <a:t>measured in a “</a:t>
            </a:r>
            <a:r>
              <a:rPr lang="en-GB" b="1" u="sng" dirty="0"/>
              <a:t>control state” </a:t>
            </a:r>
            <a:r>
              <a:rPr lang="en-GB" dirty="0"/>
              <a:t>before stimulation is presented and is then measured while the stimulus is presented. For example, in a study designed to determine which areas of the brain are activated when a person manipulates an object in their hand, activity generated by simply placing the object in the hand would be measured ﬁ </a:t>
            </a:r>
            <a:r>
              <a:rPr lang="en-GB" dirty="0" err="1"/>
              <a:t>rst</a:t>
            </a:r>
            <a:r>
              <a:rPr lang="en-GB" dirty="0"/>
              <a:t>. This is the control state (Figure 2.14a</a:t>
            </a:r>
            <a:r>
              <a:rPr lang="en-GB" dirty="0" smtClean="0"/>
              <a:t>).</a:t>
            </a:r>
          </a:p>
          <a:p>
            <a:r>
              <a:rPr lang="en-GB" dirty="0" smtClean="0"/>
              <a:t> </a:t>
            </a:r>
            <a:r>
              <a:rPr lang="en-GB" dirty="0"/>
              <a:t>Then activity is measured as the person manipulates the object. This is the </a:t>
            </a:r>
            <a:r>
              <a:rPr lang="en-GB" b="1" u="sng" dirty="0"/>
              <a:t>stimulation state </a:t>
            </a:r>
            <a:r>
              <a:rPr lang="en-GB" dirty="0"/>
              <a:t>(Figure 2.14b). Finally, the activity due to manipulation is determined by subtracting the control activity from the stimulation activity (Figure 2.14c)</a:t>
            </a:r>
          </a:p>
        </p:txBody>
      </p:sp>
    </p:spTree>
    <p:extLst>
      <p:ext uri="{BB962C8B-B14F-4D97-AF65-F5344CB8AC3E}">
        <p14:creationId xmlns:p14="http://schemas.microsoft.com/office/powerpoint/2010/main" val="26780594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717430" y="114959"/>
            <a:ext cx="10515600" cy="6743041"/>
          </a:xfrm>
          <a:prstGeom prst="rect">
            <a:avLst/>
          </a:prstGeom>
        </p:spPr>
      </p:pic>
    </p:spTree>
    <p:extLst>
      <p:ext uri="{BB962C8B-B14F-4D97-AF65-F5344CB8AC3E}">
        <p14:creationId xmlns:p14="http://schemas.microsoft.com/office/powerpoint/2010/main" val="50362782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Recently, another neuroimaging technique,</a:t>
            </a:r>
            <a:r>
              <a:rPr lang="en-GB" b="1" u="sng" dirty="0"/>
              <a:t> called functional magnetic resonance imaging (fMRI), </a:t>
            </a:r>
            <a:r>
              <a:rPr lang="en-GB" dirty="0"/>
              <a:t>has been introduced. </a:t>
            </a:r>
            <a:endParaRPr lang="en-GB" dirty="0" smtClean="0"/>
          </a:p>
          <a:p>
            <a:r>
              <a:rPr lang="en-GB" dirty="0" smtClean="0"/>
              <a:t>Like </a:t>
            </a:r>
            <a:r>
              <a:rPr lang="en-GB" dirty="0"/>
              <a:t>PET, fMRI is based on the measurement of blood </a:t>
            </a:r>
            <a:r>
              <a:rPr lang="en-GB" dirty="0" smtClean="0"/>
              <a:t>ﬂow</a:t>
            </a:r>
            <a:r>
              <a:rPr lang="en-GB" dirty="0"/>
              <a:t>. An advantage of fMRI is that blood </a:t>
            </a:r>
            <a:r>
              <a:rPr lang="en-GB" dirty="0" smtClean="0"/>
              <a:t>ﬂow </a:t>
            </a:r>
            <a:r>
              <a:rPr lang="en-GB" dirty="0"/>
              <a:t>can be measured without radioactive tracers</a:t>
            </a:r>
            <a:r>
              <a:rPr lang="en-GB" dirty="0" smtClean="0"/>
              <a:t>.</a:t>
            </a:r>
          </a:p>
          <a:p>
            <a:r>
              <a:rPr lang="en-GB" dirty="0" smtClean="0"/>
              <a:t> </a:t>
            </a:r>
            <a:r>
              <a:rPr lang="en-GB" dirty="0"/>
              <a:t>fMRI takes advantage of the fact that </a:t>
            </a:r>
            <a:r>
              <a:rPr lang="en-GB" dirty="0" err="1"/>
              <a:t>hemoglobin</a:t>
            </a:r>
            <a:r>
              <a:rPr lang="en-GB" dirty="0"/>
              <a:t>, which carries oxygen in the blood, contains a ferrous (iron) molecule and therefore has magnetic properties. </a:t>
            </a:r>
            <a:endParaRPr lang="en-GB" dirty="0" smtClean="0"/>
          </a:p>
          <a:p>
            <a:r>
              <a:rPr lang="en-GB" dirty="0" smtClean="0"/>
              <a:t>Thus</a:t>
            </a:r>
            <a:r>
              <a:rPr lang="en-GB" dirty="0"/>
              <a:t>, if a magnetic </a:t>
            </a:r>
            <a:r>
              <a:rPr lang="en-GB" dirty="0" smtClean="0"/>
              <a:t>ﬁeld </a:t>
            </a:r>
            <a:r>
              <a:rPr lang="en-GB" dirty="0"/>
              <a:t>is presented to the brain, the </a:t>
            </a:r>
            <a:r>
              <a:rPr lang="en-GB" dirty="0" err="1"/>
              <a:t>hemoglobin</a:t>
            </a:r>
            <a:r>
              <a:rPr lang="en-GB" dirty="0"/>
              <a:t> molecules line up, like tiny </a:t>
            </a:r>
            <a:r>
              <a:rPr lang="en-GB" dirty="0" smtClean="0"/>
              <a:t>magnets.</a:t>
            </a:r>
            <a:endParaRPr lang="en-GB" dirty="0"/>
          </a:p>
        </p:txBody>
      </p:sp>
    </p:spTree>
    <p:extLst>
      <p:ext uri="{BB962C8B-B14F-4D97-AF65-F5344CB8AC3E}">
        <p14:creationId xmlns:p14="http://schemas.microsoft.com/office/powerpoint/2010/main" val="32078023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10000"/>
          </a:bodyPr>
          <a:lstStyle/>
          <a:p>
            <a:r>
              <a:rPr lang="en-GB" dirty="0"/>
              <a:t>fMRI indicates the presence of brain activity because the </a:t>
            </a:r>
            <a:r>
              <a:rPr lang="en-GB" dirty="0" err="1"/>
              <a:t>hemoglobin</a:t>
            </a:r>
            <a:r>
              <a:rPr lang="en-GB" dirty="0"/>
              <a:t> molecules in areas of high brain activity lose some of the oxygen they are transporting. </a:t>
            </a:r>
            <a:endParaRPr lang="en-GB" dirty="0" smtClean="0"/>
          </a:p>
          <a:p>
            <a:r>
              <a:rPr lang="en-GB" dirty="0" smtClean="0"/>
              <a:t>This </a:t>
            </a:r>
            <a:r>
              <a:rPr lang="en-GB" dirty="0"/>
              <a:t>makes the </a:t>
            </a:r>
            <a:r>
              <a:rPr lang="en-GB" dirty="0" err="1"/>
              <a:t>hemoglobin</a:t>
            </a:r>
            <a:r>
              <a:rPr lang="en-GB" dirty="0"/>
              <a:t> more magnetic, so these molecules respond more strongly to the magnetic </a:t>
            </a:r>
            <a:r>
              <a:rPr lang="en-GB" dirty="0" smtClean="0"/>
              <a:t>ﬁeld</a:t>
            </a:r>
            <a:r>
              <a:rPr lang="en-GB" dirty="0"/>
              <a:t>. </a:t>
            </a:r>
            <a:endParaRPr lang="en-GB" dirty="0" smtClean="0"/>
          </a:p>
          <a:p>
            <a:r>
              <a:rPr lang="en-GB" dirty="0" smtClean="0"/>
              <a:t>The </a:t>
            </a:r>
            <a:r>
              <a:rPr lang="en-GB" dirty="0"/>
              <a:t>fMRI apparatus determines the relative activity of various areas of the brain by detecting changes in the magnetic response of the </a:t>
            </a:r>
            <a:r>
              <a:rPr lang="en-GB" dirty="0" err="1"/>
              <a:t>hemoglobin</a:t>
            </a:r>
            <a:r>
              <a:rPr lang="en-GB" dirty="0"/>
              <a:t>. </a:t>
            </a:r>
            <a:endParaRPr lang="en-GB" dirty="0" smtClean="0"/>
          </a:p>
          <a:p>
            <a:r>
              <a:rPr lang="en-GB" dirty="0" smtClean="0"/>
              <a:t>The </a:t>
            </a:r>
            <a:r>
              <a:rPr lang="en-GB" dirty="0"/>
              <a:t>subtraction technique described above for PET is also used for the fMRI, and because fMRI doesn’t require radioactive tracers and is more accurate, this technique has become the main method for localizing brain activity in humans.</a:t>
            </a:r>
          </a:p>
        </p:txBody>
      </p:sp>
    </p:spTree>
    <p:extLst>
      <p:ext uri="{BB962C8B-B14F-4D97-AF65-F5344CB8AC3E}">
        <p14:creationId xmlns:p14="http://schemas.microsoft.com/office/powerpoint/2010/main" val="42396516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0384"/>
            <a:ext cx="12192000" cy="6797615"/>
          </a:xfrm>
          <a:prstGeom prst="rect">
            <a:avLst/>
          </a:prstGeom>
        </p:spPr>
      </p:pic>
    </p:spTree>
    <p:extLst>
      <p:ext uri="{BB962C8B-B14F-4D97-AF65-F5344CB8AC3E}">
        <p14:creationId xmlns:p14="http://schemas.microsoft.com/office/powerpoint/2010/main" val="29668867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85000" lnSpcReduction="10000"/>
          </a:bodyPr>
          <a:lstStyle/>
          <a:p>
            <a:r>
              <a:rPr lang="en-GB" dirty="0" smtClean="0"/>
              <a:t>Different parts of neurons are specialized to serve different functions (Figure 2.4). </a:t>
            </a:r>
          </a:p>
          <a:p>
            <a:r>
              <a:rPr lang="en-GB" dirty="0" smtClean="0"/>
              <a:t>At the receiving end of the neuron is the cell body and its dendrites (Figure 2.4b). </a:t>
            </a:r>
          </a:p>
          <a:p>
            <a:r>
              <a:rPr lang="en-GB" dirty="0" smtClean="0"/>
              <a:t>The cell body contains mechanisms to keep the cell alive; the dendrites that branch out from the cell body receive signals from other neurons. </a:t>
            </a:r>
          </a:p>
          <a:p>
            <a:r>
              <a:rPr lang="en-GB" dirty="0" smtClean="0"/>
              <a:t>The transmitting structure of the neuron is the axon, or nerve </a:t>
            </a:r>
            <a:r>
              <a:rPr lang="en-GB" dirty="0" err="1" smtClean="0"/>
              <a:t>fiber</a:t>
            </a:r>
            <a:r>
              <a:rPr lang="en-GB" dirty="0" smtClean="0"/>
              <a:t>, a tube filled with fluid that conducts electrical signals. For some neurons, sensory receptors replace the cell body and dendrites at the receiving end (Figure 2.4a).</a:t>
            </a:r>
          </a:p>
          <a:p>
            <a:r>
              <a:rPr lang="en-GB" dirty="0" smtClean="0"/>
              <a:t> These receptors are specialized structures that respond to light energy (vision), mechanical deformation (touch, pain), pressure changes in the air (to create hearing), molecules in the air (smell), and molecules in liquid (taste).</a:t>
            </a:r>
            <a:endParaRPr lang="en-GB" dirty="0"/>
          </a:p>
        </p:txBody>
      </p:sp>
    </p:spTree>
    <p:extLst>
      <p:ext uri="{BB962C8B-B14F-4D97-AF65-F5344CB8AC3E}">
        <p14:creationId xmlns:p14="http://schemas.microsoft.com/office/powerpoint/2010/main" val="9139443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lnSpcReduction="10000"/>
          </a:bodyPr>
          <a:lstStyle/>
          <a:p>
            <a:r>
              <a:rPr lang="en-GB" dirty="0" smtClean="0"/>
              <a:t>The receptors achieve something quite amazing—they transform energy from the environment into electrical energy that represents the environment within our nervous system. </a:t>
            </a:r>
          </a:p>
          <a:p>
            <a:r>
              <a:rPr lang="en-GB" dirty="0" smtClean="0"/>
              <a:t>The transformation of one form of energy into another form of energy is called </a:t>
            </a:r>
            <a:r>
              <a:rPr lang="en-GB" b="1" u="sng" dirty="0" smtClean="0"/>
              <a:t>transduction</a:t>
            </a:r>
            <a:r>
              <a:rPr lang="en-GB" dirty="0" smtClean="0"/>
              <a:t>. An example of transduction is the sequence of events that occurs when you touch the “Withdrawal” button on the ATM screen at the bank. </a:t>
            </a:r>
          </a:p>
          <a:p>
            <a:r>
              <a:rPr lang="en-GB" u="sng" dirty="0" smtClean="0"/>
              <a:t>The pressure exerted by your finger, which is mechanical energy, is transduced by the ATM into electrical energy, which is then transduced back into mechanical energy to operate the mechanism that pushes your money out of the machine.</a:t>
            </a:r>
            <a:endParaRPr lang="en-GB" u="sng" dirty="0"/>
          </a:p>
        </p:txBody>
      </p:sp>
    </p:spTree>
    <p:extLst>
      <p:ext uri="{BB962C8B-B14F-4D97-AF65-F5344CB8AC3E}">
        <p14:creationId xmlns:p14="http://schemas.microsoft.com/office/powerpoint/2010/main" val="10620288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494</TotalTime>
  <Words>5278</Words>
  <Application>Microsoft Office PowerPoint</Application>
  <PresentationFormat>Widescreen</PresentationFormat>
  <Paragraphs>192</Paragraphs>
  <Slides>61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61</vt:i4>
      </vt:variant>
    </vt:vector>
  </HeadingPairs>
  <TitlesOfParts>
    <vt:vector size="66" baseType="lpstr">
      <vt:lpstr>Arial</vt:lpstr>
      <vt:lpstr>Calibri</vt:lpstr>
      <vt:lpstr>Calibri Light</vt:lpstr>
      <vt:lpstr>Wingdings</vt:lpstr>
      <vt:lpstr>Office Theme</vt:lpstr>
      <vt:lpstr>Chapter 11</vt:lpstr>
      <vt:lpstr>PowerPoint Presentation</vt:lpstr>
      <vt:lpstr>PowerPoint Presentation</vt:lpstr>
      <vt:lpstr>Neurons: The Building Blocks of the Nervous System</vt:lpstr>
      <vt:lpstr>Neurons Transform Environmental Energy Into Electrical Energy</vt:lpstr>
      <vt:lpstr>PowerPoint Presentation</vt:lpstr>
      <vt:lpstr>PowerPoint Presentation</vt:lpstr>
      <vt:lpstr>PowerPoint Presentation</vt:lpstr>
      <vt:lpstr>PowerPoint Presentation</vt:lpstr>
      <vt:lpstr>PowerPoint Presentation</vt:lpstr>
      <vt:lpstr>Method </vt:lpstr>
      <vt:lpstr>PowerPoint Presentation</vt:lpstr>
      <vt:lpstr>PowerPoint Presentation</vt:lpstr>
      <vt:lpstr>PowerPoint Presentation</vt:lpstr>
      <vt:lpstr>PowerPoint Presentation</vt:lpstr>
      <vt:lpstr>PowerPoint Presentation</vt:lpstr>
      <vt:lpstr>PowerPoint Presentation</vt:lpstr>
      <vt:lpstr>How Neurons Communicate</vt:lpstr>
      <vt:lpstr>Communication Between Neurons Occurs at the Synapse</vt:lpstr>
      <vt:lpstr>PowerPoint Presentation</vt:lpstr>
      <vt:lpstr>Excitation and Inhibition Interact at the Synapse</vt:lpstr>
      <vt:lpstr>PowerPoint Presentation</vt:lpstr>
      <vt:lpstr>How Neurons Process Information</vt:lpstr>
      <vt:lpstr>PowerPoint Presentation</vt:lpstr>
      <vt:lpstr>First, let’s consider the circuit in Figure 2.8. This circuit contains convergence, but all of the synapses are excitatory. In this circuit, receptors 1 and 2 converge onto neuron.</vt:lpstr>
      <vt:lpstr>PowerPoint Presentation</vt:lpstr>
      <vt:lpstr>PowerPoint Presentation</vt:lpstr>
      <vt:lpstr>PowerPoint Presentation</vt:lpstr>
      <vt:lpstr>PowerPoint Presentation</vt:lpstr>
      <vt:lpstr>PowerPoint Presentation</vt:lpstr>
      <vt:lpstr>Neural Processing Creates Neurons That Respond to Speciﬁc Types of Stimuli</vt:lpstr>
      <vt:lpstr>PowerPoint Presentation</vt:lpstr>
      <vt:lpstr>PowerPoint Presentation</vt:lpstr>
      <vt:lpstr>David Hubel and Thorsten Wiesel </vt:lpstr>
      <vt:lpstr>PowerPoint Presentation</vt:lpstr>
      <vt:lpstr>PowerPoint Presentation</vt:lpstr>
      <vt:lpstr>How Stimuli Are Represented by the Firing of Neuron</vt:lpstr>
      <vt:lpstr>The Neural Code for Perceiving Faces</vt:lpstr>
      <vt:lpstr>PowerPoint Presentation</vt:lpstr>
      <vt:lpstr>Problems in idea </vt:lpstr>
      <vt:lpstr>Pattern of firing </vt:lpstr>
      <vt:lpstr>PowerPoint Presentation</vt:lpstr>
      <vt:lpstr>The Neural Code for Other Cognitive Capacities</vt:lpstr>
      <vt:lpstr>Cognitive Processes and the Brain</vt:lpstr>
      <vt:lpstr>PowerPoint Presentation</vt:lpstr>
      <vt:lpstr>Layout of the Brain</vt:lpstr>
      <vt:lpstr>PowerPoint Presentation</vt:lpstr>
      <vt:lpstr>PowerPoint Presentation</vt:lpstr>
      <vt:lpstr>Different Areas of the Brain Serve Speciﬁc Functions</vt:lpstr>
      <vt:lpstr>PowerPoint Presentation</vt:lpstr>
      <vt:lpstr>PowerPoint Presentation</vt:lpstr>
      <vt:lpstr>Method ; Neuropsychology</vt:lpstr>
      <vt:lpstr>PowerPoint Presentation</vt:lpstr>
      <vt:lpstr>PowerPoint Presentation</vt:lpstr>
      <vt:lpstr>PowerPoint Presentation</vt:lpstr>
      <vt:lpstr>PowerPoint Presentation</vt:lpstr>
      <vt:lpstr>Cognitive Processes Are Signaled by Activity in Many Areas of the Brain</vt:lpstr>
      <vt:lpstr>Method Brain Imaging</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11</dc:title>
  <dc:creator>Sadia Niazi</dc:creator>
  <cp:lastModifiedBy>Sadia Niazi</cp:lastModifiedBy>
  <cp:revision>33</cp:revision>
  <dcterms:created xsi:type="dcterms:W3CDTF">2020-01-30T06:28:53Z</dcterms:created>
  <dcterms:modified xsi:type="dcterms:W3CDTF">2020-02-20T04:16:42Z</dcterms:modified>
</cp:coreProperties>
</file>