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9" r:id="rId6"/>
    <p:sldId id="262" r:id="rId7"/>
    <p:sldId id="263" r:id="rId8"/>
    <p:sldId id="264" r:id="rId9"/>
    <p:sldId id="270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u="sng" smtClean="0"/>
              <a:t>Introduction to ICT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438400"/>
            <a:ext cx="6400800" cy="27432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Storage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Data access methods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Magnetic disk, hard disk, optical disc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Flash storage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Cloud storage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Disk partition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807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Data Access Methods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methods of accessing data from secondary storage devices are</a:t>
            </a:r>
          </a:p>
          <a:p>
            <a:pPr lvl="1"/>
            <a:r>
              <a:rPr lang="en-US" dirty="0" smtClean="0"/>
              <a:t>Random access method</a:t>
            </a:r>
          </a:p>
          <a:p>
            <a:pPr lvl="1"/>
            <a:r>
              <a:rPr lang="en-US" dirty="0" smtClean="0"/>
              <a:t>Sequential access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369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Data Access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 smtClean="0"/>
              <a:t>Random access method</a:t>
            </a:r>
          </a:p>
          <a:p>
            <a:pPr lvl="1" algn="just"/>
            <a:r>
              <a:rPr lang="en-US" dirty="0" smtClean="0"/>
              <a:t>Random access means that data can be retrieved directly  from any location on the storage medium in any order.</a:t>
            </a:r>
          </a:p>
          <a:p>
            <a:pPr lvl="1" algn="just"/>
            <a:r>
              <a:rPr lang="en-US" dirty="0" smtClean="0"/>
              <a:t>Random access devices move directly to a particular location on the medium when data located at that location is needed.</a:t>
            </a:r>
          </a:p>
          <a:p>
            <a:pPr lvl="1" algn="just"/>
            <a:r>
              <a:rPr lang="en-US" dirty="0" smtClean="0"/>
              <a:t>Almost all storage devices used with computers today are random access devices such as hard drives, CD/DVD drives and USB flash drives.</a:t>
            </a:r>
          </a:p>
          <a:p>
            <a:pPr lvl="1" algn="just"/>
            <a:r>
              <a:rPr lang="en-US" dirty="0" smtClean="0"/>
              <a:t>It is also known as direct access method.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88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/>
              <a:t>Data Access Methods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Sequential access method</a:t>
            </a:r>
          </a:p>
          <a:p>
            <a:pPr lvl="1" algn="just"/>
            <a:r>
              <a:rPr lang="en-US" dirty="0" smtClean="0"/>
              <a:t>Sequential access means that data can be retrieved in the same order in which it is stored on the medium.</a:t>
            </a:r>
          </a:p>
          <a:p>
            <a:pPr lvl="1" algn="just"/>
            <a:r>
              <a:rPr lang="en-US" dirty="0" smtClean="0"/>
              <a:t>The data can not be accessed directly.</a:t>
            </a:r>
          </a:p>
          <a:p>
            <a:pPr lvl="1" algn="just"/>
            <a:r>
              <a:rPr lang="en-US" dirty="0" smtClean="0"/>
              <a:t>This method reads the data from the beginning and continues reading data until the required data is found.</a:t>
            </a:r>
          </a:p>
          <a:p>
            <a:pPr lvl="1" algn="just"/>
            <a:r>
              <a:rPr lang="en-US" dirty="0" smtClean="0"/>
              <a:t>This is a slow and time consuming method and is not commonly used.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881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Magnetic Disk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Magnetic disk use magnetic material to store data, instructions and information on disk surface.</a:t>
            </a:r>
          </a:p>
          <a:p>
            <a:pPr algn="just"/>
            <a:r>
              <a:rPr lang="en-US" dirty="0" smtClean="0"/>
              <a:t>The data on magnetic disks is stored in tracks and sectors.</a:t>
            </a:r>
          </a:p>
          <a:p>
            <a:pPr algn="just"/>
            <a:r>
              <a:rPr lang="en-US" dirty="0" smtClean="0"/>
              <a:t>Tracks form circles on the surface of a magnetic disk.</a:t>
            </a:r>
          </a:p>
          <a:p>
            <a:pPr algn="just"/>
            <a:r>
              <a:rPr lang="en-US" dirty="0" smtClean="0"/>
              <a:t>Each track is divided into sectors and each sector typically stores </a:t>
            </a:r>
            <a:r>
              <a:rPr lang="en-US" dirty="0" err="1" smtClean="0"/>
              <a:t>upto</a:t>
            </a:r>
            <a:r>
              <a:rPr lang="en-US" dirty="0" smtClean="0"/>
              <a:t> 512 bytes of data.</a:t>
            </a:r>
          </a:p>
          <a:p>
            <a:pPr algn="just"/>
            <a:r>
              <a:rPr lang="en-US" dirty="0" smtClean="0"/>
              <a:t>Hard disk is the most widely used magnetic disk.</a:t>
            </a:r>
          </a:p>
        </p:txBody>
      </p:sp>
    </p:spTree>
    <p:extLst>
      <p:ext uri="{BB962C8B-B14F-4D97-AF65-F5344CB8AC3E}">
        <p14:creationId xmlns:p14="http://schemas.microsoft.com/office/powerpoint/2010/main" val="963874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Hard Disk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Hard disk is the primary storage device in a computer to store the programs and data permanently.</a:t>
            </a:r>
          </a:p>
          <a:p>
            <a:pPr algn="just"/>
            <a:r>
              <a:rPr lang="en-US" dirty="0" smtClean="0"/>
              <a:t>It is also known as hard disk drive (HDD) or hard drive (HD).</a:t>
            </a:r>
          </a:p>
          <a:p>
            <a:pPr algn="just"/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114800"/>
            <a:ext cx="35814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7970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Hard Disk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GB" dirty="0"/>
              <a:t>A hard disk drive </a:t>
            </a:r>
            <a:r>
              <a:rPr lang="en-GB" dirty="0" smtClean="0"/>
              <a:t>is </a:t>
            </a:r>
            <a:r>
              <a:rPr lang="en-GB" dirty="0"/>
              <a:t>a non-volatile data storage device. </a:t>
            </a:r>
            <a:endParaRPr lang="en-GB" dirty="0" smtClean="0"/>
          </a:p>
          <a:p>
            <a:pPr algn="just"/>
            <a:r>
              <a:rPr lang="en-GB" dirty="0" smtClean="0"/>
              <a:t>It </a:t>
            </a:r>
            <a:r>
              <a:rPr lang="en-GB" dirty="0"/>
              <a:t>is usually installed internally in a computer, attached directly to the disk controller of the computer's motherboard. </a:t>
            </a:r>
            <a:endParaRPr lang="en-GB" dirty="0" smtClean="0"/>
          </a:p>
          <a:p>
            <a:pPr algn="just"/>
            <a:r>
              <a:rPr lang="en-GB" dirty="0" smtClean="0"/>
              <a:t>It </a:t>
            </a:r>
            <a:r>
              <a:rPr lang="en-GB" dirty="0"/>
              <a:t>contains one or more </a:t>
            </a:r>
            <a:r>
              <a:rPr lang="en-GB" dirty="0" smtClean="0"/>
              <a:t>platters, </a:t>
            </a:r>
            <a:r>
              <a:rPr lang="en-GB" dirty="0"/>
              <a:t>housed inside of an air-sealed casing. </a:t>
            </a:r>
            <a:endParaRPr lang="en-GB" dirty="0" smtClean="0"/>
          </a:p>
          <a:p>
            <a:pPr algn="just"/>
            <a:r>
              <a:rPr lang="en-GB" dirty="0" smtClean="0"/>
              <a:t>Data </a:t>
            </a:r>
            <a:r>
              <a:rPr lang="en-GB" dirty="0"/>
              <a:t>is written to the platters using a magnetic head, which moves rapidly over them as they spin.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803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Hard Disk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/>
              <a:t>Internal hard disks reside in a drive bay, connected to the motherboard using </a:t>
            </a:r>
            <a:r>
              <a:rPr lang="en-GB" dirty="0" smtClean="0"/>
              <a:t>a SATA</a:t>
            </a:r>
            <a:r>
              <a:rPr lang="en-GB" dirty="0"/>
              <a:t> cable. </a:t>
            </a:r>
            <a:endParaRPr lang="en-GB" dirty="0" smtClean="0"/>
          </a:p>
          <a:p>
            <a:pPr algn="just"/>
            <a:r>
              <a:rPr lang="en-GB" dirty="0" smtClean="0"/>
              <a:t>They </a:t>
            </a:r>
            <a:r>
              <a:rPr lang="en-GB" dirty="0"/>
              <a:t>are powered by a connection to the computer's PSU (power supply unit).</a:t>
            </a:r>
          </a:p>
          <a:p>
            <a:pPr algn="just"/>
            <a:r>
              <a:rPr lang="en-GB" dirty="0"/>
              <a:t>Examples of data stored on a computer's hard drive include the operating system, installed software, and the user's personal files.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450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/>
              <a:t>Why does a computer </a:t>
            </a:r>
            <a:r>
              <a:rPr lang="en-GB" b="1" u="sng" dirty="0" smtClean="0"/>
              <a:t/>
            </a:r>
            <a:br>
              <a:rPr lang="en-GB" b="1" u="sng" dirty="0" smtClean="0"/>
            </a:br>
            <a:r>
              <a:rPr lang="en-GB" b="1" u="sng" dirty="0" smtClean="0"/>
              <a:t>need </a:t>
            </a:r>
            <a:r>
              <a:rPr lang="en-GB" b="1" u="sng" dirty="0"/>
              <a:t>a hard drive</a:t>
            </a:r>
            <a:r>
              <a:rPr lang="en-GB" b="1" u="sng" dirty="0" smtClean="0"/>
              <a:t>?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GB" dirty="0"/>
              <a:t>A computer requires an operating system to allow users to interact with and use it. </a:t>
            </a:r>
            <a:endParaRPr lang="en-GB" dirty="0" smtClean="0"/>
          </a:p>
          <a:p>
            <a:pPr algn="just"/>
            <a:r>
              <a:rPr lang="en-GB" dirty="0" smtClean="0"/>
              <a:t>The </a:t>
            </a:r>
            <a:r>
              <a:rPr lang="en-GB" dirty="0"/>
              <a:t>operating system interprets keyboard and mouse movements and allows for the use of software, like an Internet browser, word processor, and video games. </a:t>
            </a:r>
            <a:endParaRPr lang="en-GB" dirty="0" smtClean="0"/>
          </a:p>
          <a:p>
            <a:pPr algn="just"/>
            <a:r>
              <a:rPr lang="en-GB" dirty="0" smtClean="0"/>
              <a:t>To </a:t>
            </a:r>
            <a:r>
              <a:rPr lang="en-GB" dirty="0"/>
              <a:t>install a computer operating system, a hard drive </a:t>
            </a:r>
            <a:r>
              <a:rPr lang="en-GB" dirty="0" smtClean="0"/>
              <a:t>is </a:t>
            </a:r>
            <a:r>
              <a:rPr lang="en-GB" dirty="0"/>
              <a:t>required. </a:t>
            </a:r>
            <a:endParaRPr lang="en-GB" dirty="0" smtClean="0"/>
          </a:p>
          <a:p>
            <a:pPr algn="just"/>
            <a:r>
              <a:rPr lang="en-GB" dirty="0" smtClean="0"/>
              <a:t>The hard drive </a:t>
            </a:r>
            <a:r>
              <a:rPr lang="en-GB" dirty="0"/>
              <a:t>provides the storage medium where the operating system is installed and stored.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6903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/>
              <a:t>Why does a computer </a:t>
            </a:r>
            <a:br>
              <a:rPr lang="en-GB" b="1" u="sng" dirty="0"/>
            </a:br>
            <a:r>
              <a:rPr lang="en-GB" b="1" u="sng" dirty="0"/>
              <a:t>need a hard drive?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A hard drive is also required for the installation of any programs or other files you want to keep on your computer. </a:t>
            </a:r>
            <a:endParaRPr lang="en-GB" dirty="0" smtClean="0"/>
          </a:p>
          <a:p>
            <a:pPr algn="just"/>
            <a:r>
              <a:rPr lang="en-GB" dirty="0" smtClean="0"/>
              <a:t>When </a:t>
            </a:r>
            <a:r>
              <a:rPr lang="en-GB" dirty="0"/>
              <a:t>downloading files to your computer, they are permanently stored on your hard drive or another storage medium until they are moved or uninstalled.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60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u="sng" dirty="0"/>
              <a:t>Hard drives in modern </a:t>
            </a:r>
            <a:r>
              <a:rPr lang="en-GB" b="1" u="sng" dirty="0" smtClean="0"/>
              <a:t>computers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GB" dirty="0"/>
              <a:t>Modern computers often use an SSD (solid-state drive) as the primary storage device, instead of an HDD. </a:t>
            </a:r>
            <a:endParaRPr lang="en-GB" dirty="0" smtClean="0"/>
          </a:p>
          <a:p>
            <a:pPr algn="just"/>
            <a:r>
              <a:rPr lang="en-GB" dirty="0" smtClean="0"/>
              <a:t>HDDs </a:t>
            </a:r>
            <a:r>
              <a:rPr lang="en-GB" dirty="0"/>
              <a:t>are slower than SSDs when reading and writing data, but offer greater storage capacity for the price.</a:t>
            </a:r>
          </a:p>
          <a:p>
            <a:pPr algn="just"/>
            <a:r>
              <a:rPr lang="en-GB" dirty="0"/>
              <a:t>Although an HDD may still be used as a computer's primary storage, it's common for it to be installed as a secondary disk drive. </a:t>
            </a:r>
            <a:endParaRPr lang="en-GB" dirty="0" smtClean="0"/>
          </a:p>
          <a:p>
            <a:pPr algn="just"/>
            <a:r>
              <a:rPr lang="en-GB" dirty="0" smtClean="0"/>
              <a:t>For </a:t>
            </a:r>
            <a:r>
              <a:rPr lang="en-GB" dirty="0"/>
              <a:t>example, the primary SSD may contain the operating system and installed software, and a secondary HDD may be used to store documents, downloads, and audio or video files.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031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Storage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Storage is used to store data, information and programs permanently and is also known as secondary storage.</a:t>
            </a:r>
          </a:p>
          <a:p>
            <a:r>
              <a:rPr lang="en-US" dirty="0" smtClean="0"/>
              <a:t>It is non-volatile as its contents remain safe if computer is turned off.</a:t>
            </a:r>
          </a:p>
          <a:p>
            <a:r>
              <a:rPr lang="en-US" dirty="0" smtClean="0"/>
              <a:t>Storage is required for the following reasons</a:t>
            </a:r>
          </a:p>
          <a:p>
            <a:pPr lvl="1"/>
            <a:r>
              <a:rPr lang="en-US" dirty="0" smtClean="0"/>
              <a:t>Main memory is a temporary memory.</a:t>
            </a:r>
          </a:p>
          <a:p>
            <a:pPr lvl="1"/>
            <a:r>
              <a:rPr lang="en-US" dirty="0" smtClean="0"/>
              <a:t>The capacity of main memory is limited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25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Hard drive </a:t>
            </a:r>
            <a:r>
              <a:rPr lang="en-US" b="1" u="sng" dirty="0" smtClean="0"/>
              <a:t>components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000" dirty="0" smtClean="0"/>
              <a:t>A hard </a:t>
            </a:r>
            <a:r>
              <a:rPr lang="en-GB" sz="2000" dirty="0"/>
              <a:t>drive consists of the following components: the head actuator, read/write actuator arm, read/write head, spindle, and platter. </a:t>
            </a:r>
            <a:endParaRPr lang="en-GB" sz="2000" dirty="0" smtClean="0"/>
          </a:p>
          <a:p>
            <a:pPr algn="just"/>
            <a:r>
              <a:rPr lang="en-GB" sz="2000" dirty="0" smtClean="0"/>
              <a:t>On </a:t>
            </a:r>
            <a:r>
              <a:rPr lang="en-GB" sz="2000" dirty="0"/>
              <a:t>the back of a hard drive is a circuit board called the disk controller or interface board. This circuit is what allows the hard drive to communicate with the computer</a:t>
            </a:r>
            <a:r>
              <a:rPr lang="en-GB" sz="2000" dirty="0" smtClean="0"/>
              <a:t>.</a:t>
            </a:r>
          </a:p>
          <a:p>
            <a:pPr algn="just"/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1224"/>
          <a:stretch/>
        </p:blipFill>
        <p:spPr bwMode="auto">
          <a:xfrm>
            <a:off x="1981200" y="3505200"/>
            <a:ext cx="5181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23966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Hard Drive: Storing Capacity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GB" dirty="0"/>
              <a:t>The hard drive is often capable of storing more data than any other drive, but its size can vary depending on the type of drive and its age. </a:t>
            </a:r>
            <a:endParaRPr lang="en-GB" dirty="0" smtClean="0"/>
          </a:p>
          <a:p>
            <a:pPr algn="just"/>
            <a:r>
              <a:rPr lang="en-GB" dirty="0" smtClean="0"/>
              <a:t>Older </a:t>
            </a:r>
            <a:r>
              <a:rPr lang="en-GB" dirty="0"/>
              <a:t>hard drives had a storage size of several hundred MB (megabytes) to several GB (gigabytes). </a:t>
            </a:r>
            <a:endParaRPr lang="en-GB" dirty="0" smtClean="0"/>
          </a:p>
          <a:p>
            <a:pPr algn="just"/>
            <a:r>
              <a:rPr lang="en-GB" dirty="0" smtClean="0"/>
              <a:t>Newer </a:t>
            </a:r>
            <a:r>
              <a:rPr lang="en-GB" dirty="0"/>
              <a:t>hard drives have a storage size of several hundred gigabytes to several TB (terabytes). </a:t>
            </a:r>
            <a:endParaRPr lang="en-GB" dirty="0" smtClean="0"/>
          </a:p>
          <a:p>
            <a:pPr algn="just"/>
            <a:r>
              <a:rPr lang="en-GB" dirty="0" smtClean="0"/>
              <a:t>Each </a:t>
            </a:r>
            <a:r>
              <a:rPr lang="en-GB" dirty="0"/>
              <a:t>year, new and improved technology allows for increasing hard drive storage sizes.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5520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External Hard Drives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GB" dirty="0"/>
              <a:t>Although most hard drives are internal, there are also stand-alone devices called external hard drives or portable hard drives that backup data on computers and expand the available space. </a:t>
            </a:r>
            <a:endParaRPr lang="en-GB" dirty="0" smtClean="0"/>
          </a:p>
          <a:p>
            <a:pPr algn="just"/>
            <a:r>
              <a:rPr lang="en-GB" dirty="0" smtClean="0"/>
              <a:t>External </a:t>
            </a:r>
            <a:r>
              <a:rPr lang="en-GB" dirty="0"/>
              <a:t>drives are often stored in an enclosure that helps protect the drive and allows it to interface with the computer, usually over USB, </a:t>
            </a:r>
            <a:r>
              <a:rPr lang="en-GB" dirty="0" err="1"/>
              <a:t>eSATA</a:t>
            </a:r>
            <a:r>
              <a:rPr lang="en-GB" dirty="0"/>
              <a:t>, or FireWire</a:t>
            </a:r>
            <a:r>
              <a:rPr lang="en-GB" dirty="0" smtClean="0"/>
              <a:t>.</a:t>
            </a:r>
          </a:p>
          <a:p>
            <a:pPr algn="just"/>
            <a:r>
              <a:rPr lang="en-GB" dirty="0"/>
              <a:t>External hard drives come in many shapes and </a:t>
            </a:r>
            <a:r>
              <a:rPr lang="en-GB" dirty="0" smtClean="0"/>
              <a:t>sizes.</a:t>
            </a:r>
          </a:p>
          <a:p>
            <a:pPr algn="just"/>
            <a:r>
              <a:rPr lang="en-GB" dirty="0" smtClean="0"/>
              <a:t>Some </a:t>
            </a:r>
            <a:r>
              <a:rPr lang="en-GB" dirty="0"/>
              <a:t>are large, about the size of a book, while others are about the size of a large smartphone.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4265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Optical Disk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Optical disk is a form of removable storage.</a:t>
            </a:r>
          </a:p>
          <a:p>
            <a:pPr algn="just"/>
            <a:r>
              <a:rPr lang="en-US" dirty="0" smtClean="0"/>
              <a:t>Optical drives use a laser to read and write data on optical disk.</a:t>
            </a:r>
          </a:p>
          <a:p>
            <a:pPr algn="just"/>
            <a:r>
              <a:rPr lang="en-GB" dirty="0"/>
              <a:t>The most common types of optical media are Blu-ray, CDs, and DVDs. </a:t>
            </a:r>
            <a:endParaRPr lang="en-GB" dirty="0" smtClean="0"/>
          </a:p>
          <a:p>
            <a:pPr algn="just"/>
            <a:r>
              <a:rPr lang="en-GB" dirty="0" smtClean="0"/>
              <a:t>Computers </a:t>
            </a:r>
            <a:r>
              <a:rPr lang="en-GB" dirty="0"/>
              <a:t>can read and write to CDs and DVDs using a CD writer or DVD writer drive, and a Blu-ray is read with a Blu-ray drive</a:t>
            </a:r>
            <a:r>
              <a:rPr lang="en-GB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57904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Optical Disk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A CD drive can only read CDs, a DVD drive can only read DVDs and CDs, and a Blu-ray drive can read CDs, DVDs, and Blu-ray discs</a:t>
            </a:r>
            <a:r>
              <a:rPr lang="en-GB" dirty="0" smtClean="0"/>
              <a:t>.</a:t>
            </a:r>
          </a:p>
          <a:p>
            <a:pPr algn="just"/>
            <a:r>
              <a:rPr lang="en-GB" dirty="0" smtClean="0"/>
              <a:t>CDs </a:t>
            </a:r>
            <a:r>
              <a:rPr lang="en-GB" dirty="0"/>
              <a:t>can store up to 700 megabytes (MB) of data, and DVDs can store up to 8.4 GB of </a:t>
            </a:r>
            <a:r>
              <a:rPr lang="en-GB" dirty="0" smtClean="0"/>
              <a:t>data.</a:t>
            </a:r>
          </a:p>
          <a:p>
            <a:pPr algn="just"/>
            <a:r>
              <a:rPr lang="en-GB" dirty="0" smtClean="0"/>
              <a:t>Blu-ray </a:t>
            </a:r>
            <a:r>
              <a:rPr lang="en-GB" dirty="0"/>
              <a:t>discs, which are the newest type of optical media, can store up to 50 GB of data.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5232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Optical Disk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/>
              <a:t>With the popularity of streaming content and downloading content from the Internet, the popularity of all optical media has greatly reduced. </a:t>
            </a:r>
            <a:endParaRPr lang="en-GB" dirty="0" smtClean="0"/>
          </a:p>
          <a:p>
            <a:pPr algn="just"/>
            <a:r>
              <a:rPr lang="en-GB" dirty="0" smtClean="0"/>
              <a:t>Also</a:t>
            </a:r>
            <a:r>
              <a:rPr lang="en-GB" dirty="0"/>
              <a:t>, the reduced price of USB flash drives that store a lot more data have made optical media a less popular storage solution</a:t>
            </a:r>
            <a:r>
              <a:rPr lang="en-GB" dirty="0" smtClean="0"/>
              <a:t>.</a:t>
            </a: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7586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Flash Memory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Flash memory is a non volatile memory.</a:t>
            </a:r>
          </a:p>
          <a:p>
            <a:pPr algn="just"/>
            <a:r>
              <a:rPr lang="en-US" dirty="0" smtClean="0"/>
              <a:t>It does not need continuous power to retain the data and is more expensive than magnetic storage.</a:t>
            </a:r>
          </a:p>
          <a:p>
            <a:pPr algn="just"/>
            <a:r>
              <a:rPr lang="en-US" dirty="0" smtClean="0"/>
              <a:t>Data stored on flash memory storage can be erased and new data can be written.</a:t>
            </a:r>
          </a:p>
          <a:p>
            <a:pPr algn="just"/>
            <a:r>
              <a:rPr lang="en-GB" dirty="0"/>
              <a:t>Flash memory is widely used with </a:t>
            </a:r>
            <a:r>
              <a:rPr lang="en-GB" dirty="0" smtClean="0"/>
              <a:t>cell </a:t>
            </a:r>
            <a:r>
              <a:rPr lang="en-GB" dirty="0"/>
              <a:t>phones, digital cameras, PDAs, solid-state </a:t>
            </a:r>
            <a:r>
              <a:rPr lang="en-GB" dirty="0" smtClean="0"/>
              <a:t>drives and tablets.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666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Flash </a:t>
            </a:r>
            <a:r>
              <a:rPr lang="en-US" b="1" u="sng" dirty="0" smtClean="0"/>
              <a:t>Memory: USB Flash Drive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USB flash drive is a flash memory storage device that is connected to a USB port in computer or mobile device.</a:t>
            </a:r>
          </a:p>
          <a:p>
            <a:pPr algn="just"/>
            <a:r>
              <a:rPr lang="en-US" dirty="0" smtClean="0"/>
              <a:t>It is very easy to use because it is light in weight and small in size.</a:t>
            </a:r>
          </a:p>
          <a:p>
            <a:pPr algn="just"/>
            <a:r>
              <a:rPr lang="en-US" dirty="0" smtClean="0"/>
              <a:t>It is commonly used to transfer documents, photos, music and videos from one computer to other.</a:t>
            </a:r>
          </a:p>
          <a:p>
            <a:pPr algn="just"/>
            <a:r>
              <a:rPr lang="en-US" dirty="0" smtClean="0"/>
              <a:t>It is available in different shapes, sizes and capacities.</a:t>
            </a:r>
          </a:p>
          <a:p>
            <a:pPr algn="just"/>
            <a:r>
              <a:rPr lang="en-US" dirty="0" smtClean="0"/>
              <a:t>It can store up to 256 GB of data or more.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2675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Cloud Storage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Cloud storage is a service for the computer and mobile users to store their data online.</a:t>
            </a:r>
          </a:p>
          <a:p>
            <a:pPr algn="just"/>
            <a:r>
              <a:rPr lang="en-US" dirty="0" smtClean="0"/>
              <a:t>This service is provided and managed by cloud storage service provider in data centers that may consist of hundreds of servers to store data.</a:t>
            </a:r>
          </a:p>
          <a:p>
            <a:pPr algn="just"/>
            <a:r>
              <a:rPr lang="en-US" dirty="0" smtClean="0"/>
              <a:t>The data center can be located anywhere in the world, and users can also access their data from anywhere in the world using internet.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5600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Cloud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Some service providers, provides storage for specific media such as photos while other allows users to store any type of data and provide backup services.</a:t>
            </a:r>
          </a:p>
          <a:p>
            <a:pPr algn="just"/>
            <a:r>
              <a:rPr lang="en-US" dirty="0" smtClean="0"/>
              <a:t>Cloud storage also allow users to share data with other people.</a:t>
            </a:r>
          </a:p>
          <a:p>
            <a:pPr algn="just"/>
            <a:r>
              <a:rPr lang="en-US" dirty="0" smtClean="0"/>
              <a:t>Some important examples are </a:t>
            </a:r>
            <a:r>
              <a:rPr lang="en-US" dirty="0" err="1" smtClean="0"/>
              <a:t>DropBox</a:t>
            </a:r>
            <a:r>
              <a:rPr lang="en-US" dirty="0" smtClean="0"/>
              <a:t>, Apple iCloud, Google Drive and Microsoft OneDrive.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034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Storage Device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storage device is a hardware unit used to store and retrieve data to and from a storage medium.</a:t>
            </a:r>
          </a:p>
          <a:p>
            <a:pPr marL="0" indent="0" algn="just">
              <a:buNone/>
            </a:pPr>
            <a:endParaRPr lang="en-US" dirty="0" smtClean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048001"/>
            <a:ext cx="7467600" cy="335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3607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Cloud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dirty="0" smtClean="0"/>
              <a:t>OneDrive:</a:t>
            </a:r>
          </a:p>
          <a:p>
            <a:pPr lvl="1" algn="just"/>
            <a:r>
              <a:rPr lang="en-US" dirty="0" smtClean="0"/>
              <a:t>It is a cloud storage service provided by Microsoft.</a:t>
            </a:r>
          </a:p>
          <a:p>
            <a:pPr lvl="1" algn="just"/>
            <a:r>
              <a:rPr lang="en-US" dirty="0" smtClean="0"/>
              <a:t>It can be used to store any type of data.</a:t>
            </a:r>
          </a:p>
          <a:p>
            <a:pPr lvl="1" algn="just"/>
            <a:r>
              <a:rPr lang="en-US" dirty="0" smtClean="0"/>
              <a:t>The files are stored by their type and can be searched easily.</a:t>
            </a:r>
          </a:p>
          <a:p>
            <a:pPr lvl="1" algn="just"/>
            <a:r>
              <a:rPr lang="en-US" dirty="0" smtClean="0"/>
              <a:t>This service can be accessed from computer and mobile devices.</a:t>
            </a:r>
          </a:p>
          <a:p>
            <a:pPr lvl="1" algn="just"/>
            <a:r>
              <a:rPr lang="en-US" dirty="0" smtClean="0"/>
              <a:t>One must signup for a Microsoft account to use One Drive.</a:t>
            </a:r>
          </a:p>
          <a:p>
            <a:pPr lvl="1" algn="just"/>
            <a:r>
              <a:rPr lang="en-US" dirty="0" smtClean="0"/>
              <a:t>It provides 15GB of free space for storing file and more space can be purchased if required.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9319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Cloud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 err="1" smtClean="0"/>
              <a:t>DropBox</a:t>
            </a:r>
            <a:r>
              <a:rPr lang="en-US" b="1" dirty="0" smtClean="0"/>
              <a:t>:</a:t>
            </a:r>
          </a:p>
          <a:p>
            <a:pPr lvl="1" algn="just"/>
            <a:r>
              <a:rPr lang="en-US" dirty="0" smtClean="0"/>
              <a:t>It is a popular cloud storage service that is reliable and easy to use.</a:t>
            </a:r>
          </a:p>
          <a:p>
            <a:pPr lvl="1" algn="just"/>
            <a:r>
              <a:rPr lang="en-US" dirty="0" smtClean="0"/>
              <a:t>Users can store and access their files at any time using </a:t>
            </a:r>
            <a:r>
              <a:rPr lang="en-US" dirty="0" err="1" smtClean="0"/>
              <a:t>DropBox's</a:t>
            </a:r>
            <a:r>
              <a:rPr lang="en-US" dirty="0" smtClean="0"/>
              <a:t> website, desktop application or mobile application.</a:t>
            </a:r>
          </a:p>
          <a:p>
            <a:pPr lvl="1" algn="just"/>
            <a:r>
              <a:rPr lang="en-US" dirty="0" smtClean="0"/>
              <a:t>Any type of file can be stored and service automatically synchronizes the files across all devices.</a:t>
            </a:r>
          </a:p>
          <a:p>
            <a:pPr lvl="1" algn="just"/>
            <a:r>
              <a:rPr lang="en-US" dirty="0" smtClean="0"/>
              <a:t>It provides 2 GB free space on signup and user can also buy more space if required.</a:t>
            </a:r>
          </a:p>
          <a:p>
            <a:pPr lvl="1" algn="just"/>
            <a:r>
              <a:rPr lang="en-US" dirty="0" smtClean="0"/>
              <a:t>There is no limit on file size.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0756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Cloud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Google Drive:</a:t>
            </a:r>
          </a:p>
          <a:p>
            <a:pPr lvl="1" algn="just"/>
            <a:r>
              <a:rPr lang="en-US" dirty="0" smtClean="0"/>
              <a:t>It is a cloud storage service from Google.</a:t>
            </a:r>
          </a:p>
          <a:p>
            <a:pPr lvl="1" algn="just"/>
            <a:r>
              <a:rPr lang="en-US" dirty="0" smtClean="0"/>
              <a:t>Any user with a google account can access this service using Google drive website as well as desktop or mobile application.</a:t>
            </a:r>
          </a:p>
          <a:p>
            <a:pPr lvl="1" algn="just"/>
            <a:r>
              <a:rPr lang="en-US" dirty="0" smtClean="0"/>
              <a:t>It provides different services such as word processor, spreadsheet application and presentation builder.</a:t>
            </a:r>
          </a:p>
          <a:p>
            <a:pPr lvl="1" algn="just"/>
            <a:r>
              <a:rPr lang="en-US" dirty="0" smtClean="0"/>
              <a:t>It provides 15 GB of free space and maximum file size can be up to 10 GB.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3630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Disk Partition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The process of </a:t>
            </a:r>
            <a:r>
              <a:rPr lang="en-US" dirty="0"/>
              <a:t>partitioning</a:t>
            </a:r>
            <a:r>
              <a:rPr lang="en-US" dirty="0" smtClean="0"/>
              <a:t> a hard drive into separate logical areas is known as disk partitioning.</a:t>
            </a:r>
          </a:p>
          <a:p>
            <a:pPr algn="just"/>
            <a:r>
              <a:rPr lang="en-US" dirty="0" smtClean="0"/>
              <a:t>It is a disk management technique.</a:t>
            </a:r>
          </a:p>
          <a:p>
            <a:pPr algn="just"/>
            <a:r>
              <a:rPr lang="en-US" dirty="0" smtClean="0"/>
              <a:t>Physical capacity of a hard drive is divided into separate logical areas known as partitions.</a:t>
            </a:r>
          </a:p>
          <a:p>
            <a:pPr algn="just"/>
            <a:r>
              <a:rPr lang="en-US" dirty="0" smtClean="0"/>
              <a:t>Partitions work as independent hard drives and are also known as logical drives.</a:t>
            </a:r>
          </a:p>
          <a:p>
            <a:pPr algn="just"/>
            <a:r>
              <a:rPr lang="en-US" dirty="0" smtClean="0"/>
              <a:t>Each partition is labelled such as C Drive, D Drive, E Drive.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3785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Disk Partition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Many new personal computers come with </a:t>
            </a:r>
            <a:r>
              <a:rPr lang="en-US" dirty="0" err="1" smtClean="0"/>
              <a:t>teo</a:t>
            </a:r>
            <a:r>
              <a:rPr lang="en-US" dirty="0" smtClean="0"/>
              <a:t> partitions, C drive is usually for operating system and D drive is used to store other applications and data.</a:t>
            </a:r>
          </a:p>
          <a:p>
            <a:pPr algn="just"/>
            <a:r>
              <a:rPr lang="en-US" dirty="0" smtClean="0"/>
              <a:t>Multiple partitions can be used to install two different operating systems on the same hard </a:t>
            </a:r>
            <a:r>
              <a:rPr lang="en-US" dirty="0" err="1" smtClean="0"/>
              <a:t>dtive</a:t>
            </a:r>
            <a:r>
              <a:rPr lang="en-US" dirty="0" smtClean="0"/>
              <a:t> such as windows and Linux.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9490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Disk Partition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Storing data files on separate partition makes it easier to search them.</a:t>
            </a:r>
          </a:p>
          <a:p>
            <a:pPr algn="just"/>
            <a:r>
              <a:rPr lang="en-US" dirty="0" smtClean="0"/>
              <a:t>It also enables the users to back up all data files easily by backing up the entire partition containing data.</a:t>
            </a:r>
          </a:p>
          <a:p>
            <a:pPr algn="just"/>
            <a:r>
              <a:rPr lang="en-US" dirty="0" smtClean="0"/>
              <a:t>Formatting a partition must be done carefully as deleting a partition erases all data on that partition.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6782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Disk Partition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Windows usually creates two basic types of partitions: primary partition and secondary partition.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3" t="16566" r="5152" b="4848"/>
          <a:stretch/>
        </p:blipFill>
        <p:spPr>
          <a:xfrm>
            <a:off x="1056411" y="3075709"/>
            <a:ext cx="6629400" cy="3629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7176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Disk Partition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Primary Partition</a:t>
            </a:r>
            <a:r>
              <a:rPr lang="en-US" dirty="0" smtClean="0"/>
              <a:t> is a type of partition that can be uses as system partition.</a:t>
            </a:r>
          </a:p>
          <a:p>
            <a:pPr algn="just"/>
            <a:r>
              <a:rPr lang="en-US" dirty="0" smtClean="0"/>
              <a:t>It contains hardware specific files required to load windows.</a:t>
            </a:r>
          </a:p>
          <a:p>
            <a:pPr algn="just"/>
            <a:r>
              <a:rPr lang="en-US" dirty="0" smtClean="0"/>
              <a:t>A primary partition can be created to occupy the entire hard disk or a portion.</a:t>
            </a:r>
          </a:p>
          <a:p>
            <a:pPr algn="just"/>
            <a:r>
              <a:rPr lang="en-US" dirty="0" smtClean="0"/>
              <a:t>The primary partition should be formatted as a single logical drive only, it cannot be divided into multiple logical drives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0623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Disk Partition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Extended Partition is a type of partition that can be divided into sub-partitions known as logical drives.</a:t>
            </a:r>
          </a:p>
          <a:p>
            <a:pPr algn="just"/>
            <a:r>
              <a:rPr lang="en-US" dirty="0" smtClean="0"/>
              <a:t>A hard disk can have only one extended partition.</a:t>
            </a:r>
          </a:p>
          <a:p>
            <a:pPr algn="just"/>
            <a:r>
              <a:rPr lang="en-US" dirty="0" smtClean="0"/>
              <a:t>Extended partition can be formatted to create drives.</a:t>
            </a:r>
          </a:p>
          <a:p>
            <a:pPr algn="just"/>
            <a:r>
              <a:rPr lang="en-US" dirty="0" smtClean="0"/>
              <a:t>Any number of drives can be created on an extended partition unlike primary partition and each of these drive can be designated by an alphabet.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446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Storage Device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Two important functions of a storage device are reading and writing</a:t>
            </a:r>
            <a:r>
              <a:rPr lang="en-US" dirty="0" smtClean="0"/>
              <a:t>.</a:t>
            </a:r>
          </a:p>
          <a:p>
            <a:pPr algn="just"/>
            <a:r>
              <a:rPr lang="en-US" b="1" i="1" dirty="0" smtClean="0"/>
              <a:t>Reading</a:t>
            </a:r>
            <a:r>
              <a:rPr lang="en-US" dirty="0" smtClean="0"/>
              <a:t> is the process of copying data and instructions from the storage medium to the storage device.</a:t>
            </a:r>
          </a:p>
          <a:p>
            <a:pPr algn="just"/>
            <a:r>
              <a:rPr lang="en-US" b="1" i="1" dirty="0" smtClean="0"/>
              <a:t>Writing</a:t>
            </a:r>
            <a:r>
              <a:rPr lang="en-US" dirty="0" smtClean="0"/>
              <a:t> is the process of copying data and instructions from the storage device to storage medium.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665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Storage Device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storage device can be compared on the basis of following characteristics</a:t>
            </a:r>
          </a:p>
          <a:p>
            <a:pPr algn="just"/>
            <a:r>
              <a:rPr lang="en-US" b="1" i="1" dirty="0" smtClean="0"/>
              <a:t>Capacity:</a:t>
            </a:r>
            <a:r>
              <a:rPr lang="en-US" dirty="0" smtClean="0"/>
              <a:t> it is the maximum amount of data that can be stored. It is usually measured in gigabytes or terabytes.</a:t>
            </a:r>
          </a:p>
          <a:p>
            <a:pPr algn="just"/>
            <a:r>
              <a:rPr lang="en-US" b="1" i="1" dirty="0" smtClean="0"/>
              <a:t>Speed:</a:t>
            </a:r>
            <a:r>
              <a:rPr lang="en-US" dirty="0" smtClean="0"/>
              <a:t> speed is measured by access time and data transfer rate.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887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Storage Device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Access time is the time in which a device locates an item on a storage medium and is measured in milliseconds (</a:t>
            </a:r>
            <a:r>
              <a:rPr lang="en-US" dirty="0" err="1" smtClean="0"/>
              <a:t>ms</a:t>
            </a:r>
            <a:r>
              <a:rPr lang="en-US" dirty="0" smtClean="0"/>
              <a:t>).</a:t>
            </a:r>
          </a:p>
          <a:p>
            <a:pPr algn="just"/>
            <a:r>
              <a:rPr lang="en-US" dirty="0" smtClean="0"/>
              <a:t>Transfer rate is the speed with which data can be transferred to and from a device. It is measured in kilobytes/second (</a:t>
            </a:r>
            <a:r>
              <a:rPr lang="en-US" dirty="0" err="1" smtClean="0"/>
              <a:t>KBps</a:t>
            </a:r>
            <a:r>
              <a:rPr lang="en-US" dirty="0" smtClean="0"/>
              <a:t>), megabyte/second(</a:t>
            </a:r>
            <a:r>
              <a:rPr lang="en-US" dirty="0" err="1" smtClean="0"/>
              <a:t>MBps</a:t>
            </a:r>
            <a:r>
              <a:rPr lang="en-US" dirty="0" smtClean="0"/>
              <a:t>), gigabyte/second (</a:t>
            </a:r>
            <a:r>
              <a:rPr lang="en-US" dirty="0" err="1" smtClean="0"/>
              <a:t>GBps</a:t>
            </a:r>
            <a:r>
              <a:rPr lang="en-U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44332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Basic units of data storage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Basic units of data storage are as follows</a:t>
            </a:r>
          </a:p>
          <a:p>
            <a:pPr lvl="1" algn="just"/>
            <a:r>
              <a:rPr lang="en-GB" b="1" dirty="0" smtClean="0"/>
              <a:t>Bit</a:t>
            </a:r>
            <a:r>
              <a:rPr lang="en-GB" b="1" dirty="0"/>
              <a:t>: </a:t>
            </a:r>
            <a:r>
              <a:rPr lang="en-GB" dirty="0"/>
              <a:t>Computer works with binary digits. These digits are in the form of 0’s and 1’s. A binary digit is called </a:t>
            </a:r>
            <a:r>
              <a:rPr lang="en-GB" b="1" dirty="0"/>
              <a:t>bit. </a:t>
            </a:r>
            <a:r>
              <a:rPr lang="en-GB" dirty="0"/>
              <a:t>One bit takes one storage location in memory. It is the smallest unit for data storage</a:t>
            </a:r>
            <a:r>
              <a:rPr lang="en-GB" dirty="0" smtClean="0"/>
              <a:t>.</a:t>
            </a:r>
          </a:p>
          <a:p>
            <a:pPr lvl="1" algn="just"/>
            <a:r>
              <a:rPr lang="en-GB" b="1" dirty="0"/>
              <a:t>Byte:</a:t>
            </a:r>
            <a:r>
              <a:rPr lang="en-GB" dirty="0"/>
              <a:t> A collection of eight bits is called </a:t>
            </a:r>
            <a:r>
              <a:rPr lang="en-GB" b="1" dirty="0"/>
              <a:t>byte</a:t>
            </a:r>
            <a:r>
              <a:rPr lang="en-GB" dirty="0"/>
              <a:t>. It is used to store single character. The capacity of the memory or the storage is expressed in terms of bytes.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296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Basic units of data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b="1" dirty="0"/>
              <a:t>Kilobyte:</a:t>
            </a:r>
            <a:r>
              <a:rPr lang="en-GB" dirty="0"/>
              <a:t> A kilobyte consists of 1024 bytes. It is denoted by </a:t>
            </a:r>
            <a:r>
              <a:rPr lang="en-GB" b="1" dirty="0"/>
              <a:t>KB.</a:t>
            </a:r>
            <a:endParaRPr lang="en-GB" dirty="0"/>
          </a:p>
          <a:p>
            <a:pPr algn="just"/>
            <a:r>
              <a:rPr lang="en-GB" b="1" dirty="0" smtClean="0"/>
              <a:t>Megabyte</a:t>
            </a:r>
            <a:r>
              <a:rPr lang="en-GB" b="1" dirty="0"/>
              <a:t>:</a:t>
            </a:r>
            <a:r>
              <a:rPr lang="en-GB" dirty="0"/>
              <a:t> A megabyte consists of 1024 kilobytes. It is denoted by </a:t>
            </a:r>
            <a:r>
              <a:rPr lang="en-GB" b="1" dirty="0"/>
              <a:t>MB.</a:t>
            </a:r>
            <a:endParaRPr lang="en-GB" dirty="0"/>
          </a:p>
          <a:p>
            <a:pPr algn="just"/>
            <a:r>
              <a:rPr lang="en-GB" b="1" dirty="0" smtClean="0"/>
              <a:t>Gigabyte</a:t>
            </a:r>
            <a:r>
              <a:rPr lang="en-GB" b="1" dirty="0"/>
              <a:t>:</a:t>
            </a:r>
            <a:r>
              <a:rPr lang="en-GB" dirty="0"/>
              <a:t> A gigabyte consists of 1024 megabytes. It is denoted by </a:t>
            </a:r>
            <a:r>
              <a:rPr lang="en-GB" b="1" dirty="0"/>
              <a:t>GB.</a:t>
            </a:r>
            <a:endParaRPr lang="en-GB" dirty="0"/>
          </a:p>
          <a:p>
            <a:pPr algn="just"/>
            <a:r>
              <a:rPr lang="en-GB" b="1" dirty="0" smtClean="0"/>
              <a:t>Terabyte</a:t>
            </a:r>
            <a:r>
              <a:rPr lang="en-GB" dirty="0" smtClean="0"/>
              <a:t>: A </a:t>
            </a:r>
            <a:r>
              <a:rPr lang="en-GB" dirty="0"/>
              <a:t>terabyte consists of 1024 gigabytes. It is denoted by </a:t>
            </a:r>
            <a:r>
              <a:rPr lang="en-GB" b="1" dirty="0"/>
              <a:t>TB</a:t>
            </a:r>
            <a:endParaRPr lang="en-GB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575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Difference between </a:t>
            </a:r>
            <a:br>
              <a:rPr lang="en-US" b="1" u="sng" dirty="0" smtClean="0"/>
            </a:br>
            <a:r>
              <a:rPr lang="en-US" b="1" u="sng" dirty="0" smtClean="0"/>
              <a:t>memory and storage</a:t>
            </a:r>
            <a:endParaRPr lang="en-US" b="1" u="sn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904999"/>
            <a:ext cx="7751618" cy="4509655"/>
          </a:xfrm>
        </p:spPr>
      </p:pic>
    </p:spTree>
    <p:extLst>
      <p:ext uri="{BB962C8B-B14F-4D97-AF65-F5344CB8AC3E}">
        <p14:creationId xmlns:p14="http://schemas.microsoft.com/office/powerpoint/2010/main" val="2193684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1710</Words>
  <Application>Microsoft Office PowerPoint</Application>
  <PresentationFormat>On-screen Show (4:3)</PresentationFormat>
  <Paragraphs>173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Introduction to ICT</vt:lpstr>
      <vt:lpstr>Storage</vt:lpstr>
      <vt:lpstr>Storage Device</vt:lpstr>
      <vt:lpstr>Storage Device</vt:lpstr>
      <vt:lpstr>Storage Device</vt:lpstr>
      <vt:lpstr>Storage Device</vt:lpstr>
      <vt:lpstr>Basic units of data storage</vt:lpstr>
      <vt:lpstr>Basic units of data storage</vt:lpstr>
      <vt:lpstr>Difference between  memory and storage</vt:lpstr>
      <vt:lpstr>Data Access Methods</vt:lpstr>
      <vt:lpstr>Data Access Methods</vt:lpstr>
      <vt:lpstr>Data Access Methods</vt:lpstr>
      <vt:lpstr>Magnetic Disk</vt:lpstr>
      <vt:lpstr>Hard Disk</vt:lpstr>
      <vt:lpstr>Hard Disk</vt:lpstr>
      <vt:lpstr>Hard Disk</vt:lpstr>
      <vt:lpstr>Why does a computer  need a hard drive?</vt:lpstr>
      <vt:lpstr>Why does a computer  need a hard drive?</vt:lpstr>
      <vt:lpstr>Hard drives in modern computers</vt:lpstr>
      <vt:lpstr>Hard drive components</vt:lpstr>
      <vt:lpstr>Hard Drive: Storing Capacity</vt:lpstr>
      <vt:lpstr>External Hard Drives</vt:lpstr>
      <vt:lpstr>Optical Disk</vt:lpstr>
      <vt:lpstr>Optical Disk</vt:lpstr>
      <vt:lpstr>Optical Disk</vt:lpstr>
      <vt:lpstr>Flash Memory</vt:lpstr>
      <vt:lpstr>Flash Memory: USB Flash Drive</vt:lpstr>
      <vt:lpstr>Cloud Storage</vt:lpstr>
      <vt:lpstr>Cloud Storage</vt:lpstr>
      <vt:lpstr>Cloud Storage</vt:lpstr>
      <vt:lpstr>Cloud Storage</vt:lpstr>
      <vt:lpstr>Cloud Storage</vt:lpstr>
      <vt:lpstr>Disk Partition</vt:lpstr>
      <vt:lpstr>Disk Partition</vt:lpstr>
      <vt:lpstr>Disk Partition</vt:lpstr>
      <vt:lpstr>Disk Partition</vt:lpstr>
      <vt:lpstr>Disk Partition</vt:lpstr>
      <vt:lpstr>Disk Partition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AND COMMUNICATION TECHNOLOGIES (ICT)</dc:title>
  <dc:creator>IBRAHIM</dc:creator>
  <cp:lastModifiedBy>aisha</cp:lastModifiedBy>
  <cp:revision>188</cp:revision>
  <dcterms:created xsi:type="dcterms:W3CDTF">2006-08-16T00:00:00Z</dcterms:created>
  <dcterms:modified xsi:type="dcterms:W3CDTF">2020-11-21T07:39:05Z</dcterms:modified>
</cp:coreProperties>
</file>