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59" r:id="rId3"/>
    <p:sldId id="260" r:id="rId4"/>
    <p:sldId id="261" r:id="rId5"/>
    <p:sldId id="262" r:id="rId6"/>
    <p:sldId id="263" r:id="rId7"/>
    <p:sldId id="264"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83D9B0-6FB3-457D-B855-C096FFF336F8}" type="datetimeFigureOut">
              <a:rPr lang="en-US" smtClean="0"/>
              <a:t>3/20/2020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D292DA-53B4-4575-AD7E-AA369B76C451}" type="slidenum">
              <a:rPr lang="en-US" smtClean="0"/>
              <a:t>‹#›</a:t>
            </a:fld>
            <a:endParaRPr lang="en-US"/>
          </a:p>
        </p:txBody>
      </p:sp>
    </p:spTree>
    <p:extLst>
      <p:ext uri="{BB962C8B-B14F-4D97-AF65-F5344CB8AC3E}">
        <p14:creationId xmlns:p14="http://schemas.microsoft.com/office/powerpoint/2010/main" val="27751367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BD292DA-53B4-4575-AD7E-AA369B76C451}" type="slidenum">
              <a:rPr lang="en-US" smtClean="0"/>
              <a:t>3</a:t>
            </a:fld>
            <a:endParaRPr lang="en-US"/>
          </a:p>
        </p:txBody>
      </p:sp>
    </p:spTree>
    <p:extLst>
      <p:ext uri="{BB962C8B-B14F-4D97-AF65-F5344CB8AC3E}">
        <p14:creationId xmlns:p14="http://schemas.microsoft.com/office/powerpoint/2010/main" val="8320653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E102C-1B54-4515-B0FD-18EA4F269AB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F6EDBB6-A8A2-4C72-A4B3-C6E58695C4F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670C69D-64EA-4DD5-8110-E2EFB7E62A8D}"/>
              </a:ext>
            </a:extLst>
          </p:cNvPr>
          <p:cNvSpPr>
            <a:spLocks noGrp="1"/>
          </p:cNvSpPr>
          <p:nvPr>
            <p:ph type="dt" sz="half" idx="10"/>
          </p:nvPr>
        </p:nvSpPr>
        <p:spPr/>
        <p:txBody>
          <a:bodyPr/>
          <a:lstStyle/>
          <a:p>
            <a:fld id="{644BEA7D-BDC0-4D02-8323-D9A908610A4C}" type="datetimeFigureOut">
              <a:rPr lang="en-US" smtClean="0"/>
              <a:t>3/20/2020</a:t>
            </a:fld>
            <a:endParaRPr lang="en-US"/>
          </a:p>
        </p:txBody>
      </p:sp>
      <p:sp>
        <p:nvSpPr>
          <p:cNvPr id="5" name="Footer Placeholder 4">
            <a:extLst>
              <a:ext uri="{FF2B5EF4-FFF2-40B4-BE49-F238E27FC236}">
                <a16:creationId xmlns:a16="http://schemas.microsoft.com/office/drawing/2014/main" id="{58B04589-CB04-463F-9EEE-79E6A73482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8D0ACC-A95F-49BB-BD05-4B266B2BBEA2}"/>
              </a:ext>
            </a:extLst>
          </p:cNvPr>
          <p:cNvSpPr>
            <a:spLocks noGrp="1"/>
          </p:cNvSpPr>
          <p:nvPr>
            <p:ph type="sldNum" sz="quarter" idx="12"/>
          </p:nvPr>
        </p:nvSpPr>
        <p:spPr/>
        <p:txBody>
          <a:bodyPr/>
          <a:lstStyle/>
          <a:p>
            <a:fld id="{0486CF20-C1B5-44B7-BB4D-6A01BD86AEE2}" type="slidenum">
              <a:rPr lang="en-US" smtClean="0"/>
              <a:t>‹#›</a:t>
            </a:fld>
            <a:endParaRPr lang="en-US"/>
          </a:p>
        </p:txBody>
      </p:sp>
    </p:spTree>
    <p:extLst>
      <p:ext uri="{BB962C8B-B14F-4D97-AF65-F5344CB8AC3E}">
        <p14:creationId xmlns:p14="http://schemas.microsoft.com/office/powerpoint/2010/main" val="8004842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9488C-0443-45D0-A2C8-48BF60C3FE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9987E31-A026-4D68-98C1-25854AE9A2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6E372E-3A0B-48C9-AE57-E0F1C107E7BD}"/>
              </a:ext>
            </a:extLst>
          </p:cNvPr>
          <p:cNvSpPr>
            <a:spLocks noGrp="1"/>
          </p:cNvSpPr>
          <p:nvPr>
            <p:ph type="dt" sz="half" idx="10"/>
          </p:nvPr>
        </p:nvSpPr>
        <p:spPr/>
        <p:txBody>
          <a:bodyPr/>
          <a:lstStyle/>
          <a:p>
            <a:fld id="{644BEA7D-BDC0-4D02-8323-D9A908610A4C}" type="datetimeFigureOut">
              <a:rPr lang="en-US" smtClean="0"/>
              <a:t>3/20/2020</a:t>
            </a:fld>
            <a:endParaRPr lang="en-US"/>
          </a:p>
        </p:txBody>
      </p:sp>
      <p:sp>
        <p:nvSpPr>
          <p:cNvPr id="5" name="Footer Placeholder 4">
            <a:extLst>
              <a:ext uri="{FF2B5EF4-FFF2-40B4-BE49-F238E27FC236}">
                <a16:creationId xmlns:a16="http://schemas.microsoft.com/office/drawing/2014/main" id="{5B5B20D0-FFED-49F6-935B-77D55BF7C0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8CA7D9-9ACF-4AE2-917B-662B042D86A4}"/>
              </a:ext>
            </a:extLst>
          </p:cNvPr>
          <p:cNvSpPr>
            <a:spLocks noGrp="1"/>
          </p:cNvSpPr>
          <p:nvPr>
            <p:ph type="sldNum" sz="quarter" idx="12"/>
          </p:nvPr>
        </p:nvSpPr>
        <p:spPr/>
        <p:txBody>
          <a:bodyPr/>
          <a:lstStyle/>
          <a:p>
            <a:fld id="{0486CF20-C1B5-44B7-BB4D-6A01BD86AEE2}" type="slidenum">
              <a:rPr lang="en-US" smtClean="0"/>
              <a:t>‹#›</a:t>
            </a:fld>
            <a:endParaRPr lang="en-US"/>
          </a:p>
        </p:txBody>
      </p:sp>
    </p:spTree>
    <p:extLst>
      <p:ext uri="{BB962C8B-B14F-4D97-AF65-F5344CB8AC3E}">
        <p14:creationId xmlns:p14="http://schemas.microsoft.com/office/powerpoint/2010/main" val="1788556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078E657-BAF3-4DA1-867B-A55EE720B80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51E0C03-0016-4357-9EB8-CB1930CE3E9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05EF47-D39F-421D-B7BE-58A3E71606D4}"/>
              </a:ext>
            </a:extLst>
          </p:cNvPr>
          <p:cNvSpPr>
            <a:spLocks noGrp="1"/>
          </p:cNvSpPr>
          <p:nvPr>
            <p:ph type="dt" sz="half" idx="10"/>
          </p:nvPr>
        </p:nvSpPr>
        <p:spPr/>
        <p:txBody>
          <a:bodyPr/>
          <a:lstStyle/>
          <a:p>
            <a:fld id="{644BEA7D-BDC0-4D02-8323-D9A908610A4C}" type="datetimeFigureOut">
              <a:rPr lang="en-US" smtClean="0"/>
              <a:t>3/20/2020</a:t>
            </a:fld>
            <a:endParaRPr lang="en-US"/>
          </a:p>
        </p:txBody>
      </p:sp>
      <p:sp>
        <p:nvSpPr>
          <p:cNvPr id="5" name="Footer Placeholder 4">
            <a:extLst>
              <a:ext uri="{FF2B5EF4-FFF2-40B4-BE49-F238E27FC236}">
                <a16:creationId xmlns:a16="http://schemas.microsoft.com/office/drawing/2014/main" id="{532B76A5-87AE-4E1F-89C3-B80AB00EAA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8D345E-841B-4125-86D0-A1319585A1F3}"/>
              </a:ext>
            </a:extLst>
          </p:cNvPr>
          <p:cNvSpPr>
            <a:spLocks noGrp="1"/>
          </p:cNvSpPr>
          <p:nvPr>
            <p:ph type="sldNum" sz="quarter" idx="12"/>
          </p:nvPr>
        </p:nvSpPr>
        <p:spPr/>
        <p:txBody>
          <a:bodyPr/>
          <a:lstStyle/>
          <a:p>
            <a:fld id="{0486CF20-C1B5-44B7-BB4D-6A01BD86AEE2}" type="slidenum">
              <a:rPr lang="en-US" smtClean="0"/>
              <a:t>‹#›</a:t>
            </a:fld>
            <a:endParaRPr lang="en-US"/>
          </a:p>
        </p:txBody>
      </p:sp>
    </p:spTree>
    <p:extLst>
      <p:ext uri="{BB962C8B-B14F-4D97-AF65-F5344CB8AC3E}">
        <p14:creationId xmlns:p14="http://schemas.microsoft.com/office/powerpoint/2010/main" val="3218855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35540-5639-4584-90E0-E73F9FFFBC8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10C10F-5760-47AB-B51F-0963A459402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A07DB8C-6BD5-46C2-A90C-8D62F3EA0333}"/>
              </a:ext>
            </a:extLst>
          </p:cNvPr>
          <p:cNvSpPr>
            <a:spLocks noGrp="1"/>
          </p:cNvSpPr>
          <p:nvPr>
            <p:ph type="dt" sz="half" idx="10"/>
          </p:nvPr>
        </p:nvSpPr>
        <p:spPr/>
        <p:txBody>
          <a:bodyPr/>
          <a:lstStyle/>
          <a:p>
            <a:fld id="{644BEA7D-BDC0-4D02-8323-D9A908610A4C}" type="datetimeFigureOut">
              <a:rPr lang="en-US" smtClean="0"/>
              <a:t>3/20/2020</a:t>
            </a:fld>
            <a:endParaRPr lang="en-US"/>
          </a:p>
        </p:txBody>
      </p:sp>
      <p:sp>
        <p:nvSpPr>
          <p:cNvPr id="5" name="Footer Placeholder 4">
            <a:extLst>
              <a:ext uri="{FF2B5EF4-FFF2-40B4-BE49-F238E27FC236}">
                <a16:creationId xmlns:a16="http://schemas.microsoft.com/office/drawing/2014/main" id="{1B74A48D-38F8-42C0-B2F2-1148B685BE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62D4A1-B141-4E80-ACD4-6BAA66A34681}"/>
              </a:ext>
            </a:extLst>
          </p:cNvPr>
          <p:cNvSpPr>
            <a:spLocks noGrp="1"/>
          </p:cNvSpPr>
          <p:nvPr>
            <p:ph type="sldNum" sz="quarter" idx="12"/>
          </p:nvPr>
        </p:nvSpPr>
        <p:spPr/>
        <p:txBody>
          <a:bodyPr/>
          <a:lstStyle/>
          <a:p>
            <a:fld id="{0486CF20-C1B5-44B7-BB4D-6A01BD86AEE2}" type="slidenum">
              <a:rPr lang="en-US" smtClean="0"/>
              <a:t>‹#›</a:t>
            </a:fld>
            <a:endParaRPr lang="en-US"/>
          </a:p>
        </p:txBody>
      </p:sp>
    </p:spTree>
    <p:extLst>
      <p:ext uri="{BB962C8B-B14F-4D97-AF65-F5344CB8AC3E}">
        <p14:creationId xmlns:p14="http://schemas.microsoft.com/office/powerpoint/2010/main" val="2346427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38BD4E-68B4-482D-B9E9-6C73F0526F6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D66E547-15AF-4E4A-9092-C0C1FD77920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DF4AAEE-9B61-492C-86C3-DDCCC7A3CD22}"/>
              </a:ext>
            </a:extLst>
          </p:cNvPr>
          <p:cNvSpPr>
            <a:spLocks noGrp="1"/>
          </p:cNvSpPr>
          <p:nvPr>
            <p:ph type="dt" sz="half" idx="10"/>
          </p:nvPr>
        </p:nvSpPr>
        <p:spPr/>
        <p:txBody>
          <a:bodyPr/>
          <a:lstStyle/>
          <a:p>
            <a:fld id="{644BEA7D-BDC0-4D02-8323-D9A908610A4C}" type="datetimeFigureOut">
              <a:rPr lang="en-US" smtClean="0"/>
              <a:t>3/20/2020</a:t>
            </a:fld>
            <a:endParaRPr lang="en-US"/>
          </a:p>
        </p:txBody>
      </p:sp>
      <p:sp>
        <p:nvSpPr>
          <p:cNvPr id="5" name="Footer Placeholder 4">
            <a:extLst>
              <a:ext uri="{FF2B5EF4-FFF2-40B4-BE49-F238E27FC236}">
                <a16:creationId xmlns:a16="http://schemas.microsoft.com/office/drawing/2014/main" id="{199004E4-373E-490C-B541-7113EC3892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4D7744-0580-4C25-9EE9-518BB71BF5CC}"/>
              </a:ext>
            </a:extLst>
          </p:cNvPr>
          <p:cNvSpPr>
            <a:spLocks noGrp="1"/>
          </p:cNvSpPr>
          <p:nvPr>
            <p:ph type="sldNum" sz="quarter" idx="12"/>
          </p:nvPr>
        </p:nvSpPr>
        <p:spPr/>
        <p:txBody>
          <a:bodyPr/>
          <a:lstStyle/>
          <a:p>
            <a:fld id="{0486CF20-C1B5-44B7-BB4D-6A01BD86AEE2}" type="slidenum">
              <a:rPr lang="en-US" smtClean="0"/>
              <a:t>‹#›</a:t>
            </a:fld>
            <a:endParaRPr lang="en-US"/>
          </a:p>
        </p:txBody>
      </p:sp>
    </p:spTree>
    <p:extLst>
      <p:ext uri="{BB962C8B-B14F-4D97-AF65-F5344CB8AC3E}">
        <p14:creationId xmlns:p14="http://schemas.microsoft.com/office/powerpoint/2010/main" val="2388867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2994EB-7D47-4611-9510-6622B173FDA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A125C01-BA4D-49E7-ADEB-29EC407A87D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01775B9-A4E0-4B7C-8348-7908F3AC6D4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90D65D-2583-494F-83CA-DDFF4C3E7EA2}"/>
              </a:ext>
            </a:extLst>
          </p:cNvPr>
          <p:cNvSpPr>
            <a:spLocks noGrp="1"/>
          </p:cNvSpPr>
          <p:nvPr>
            <p:ph type="dt" sz="half" idx="10"/>
          </p:nvPr>
        </p:nvSpPr>
        <p:spPr/>
        <p:txBody>
          <a:bodyPr/>
          <a:lstStyle/>
          <a:p>
            <a:fld id="{644BEA7D-BDC0-4D02-8323-D9A908610A4C}" type="datetimeFigureOut">
              <a:rPr lang="en-US" smtClean="0"/>
              <a:t>3/20/2020</a:t>
            </a:fld>
            <a:endParaRPr lang="en-US"/>
          </a:p>
        </p:txBody>
      </p:sp>
      <p:sp>
        <p:nvSpPr>
          <p:cNvPr id="6" name="Footer Placeholder 5">
            <a:extLst>
              <a:ext uri="{FF2B5EF4-FFF2-40B4-BE49-F238E27FC236}">
                <a16:creationId xmlns:a16="http://schemas.microsoft.com/office/drawing/2014/main" id="{EA184C59-D47B-41C8-8091-D4C456E8247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88E4801-4163-45CB-8E0F-B35846210E02}"/>
              </a:ext>
            </a:extLst>
          </p:cNvPr>
          <p:cNvSpPr>
            <a:spLocks noGrp="1"/>
          </p:cNvSpPr>
          <p:nvPr>
            <p:ph type="sldNum" sz="quarter" idx="12"/>
          </p:nvPr>
        </p:nvSpPr>
        <p:spPr/>
        <p:txBody>
          <a:bodyPr/>
          <a:lstStyle/>
          <a:p>
            <a:fld id="{0486CF20-C1B5-44B7-BB4D-6A01BD86AEE2}" type="slidenum">
              <a:rPr lang="en-US" smtClean="0"/>
              <a:t>‹#›</a:t>
            </a:fld>
            <a:endParaRPr lang="en-US"/>
          </a:p>
        </p:txBody>
      </p:sp>
    </p:spTree>
    <p:extLst>
      <p:ext uri="{BB962C8B-B14F-4D97-AF65-F5344CB8AC3E}">
        <p14:creationId xmlns:p14="http://schemas.microsoft.com/office/powerpoint/2010/main" val="3956712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64AE8-2727-4BB1-A0D1-F722321BE26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7E87A06-D8A6-40BC-B3C8-4B0EC70C43E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FB1D465-A35C-4A51-B0EB-1E9DC5C04A2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4BF96FC-F56B-483B-A56E-03CEE2579B4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E67AFD9-D4E2-4CE3-85C6-334BA1083B3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E2B52BB-2A44-44CF-ABE3-5433566BF716}"/>
              </a:ext>
            </a:extLst>
          </p:cNvPr>
          <p:cNvSpPr>
            <a:spLocks noGrp="1"/>
          </p:cNvSpPr>
          <p:nvPr>
            <p:ph type="dt" sz="half" idx="10"/>
          </p:nvPr>
        </p:nvSpPr>
        <p:spPr/>
        <p:txBody>
          <a:bodyPr/>
          <a:lstStyle/>
          <a:p>
            <a:fld id="{644BEA7D-BDC0-4D02-8323-D9A908610A4C}" type="datetimeFigureOut">
              <a:rPr lang="en-US" smtClean="0"/>
              <a:t>3/20/2020</a:t>
            </a:fld>
            <a:endParaRPr lang="en-US"/>
          </a:p>
        </p:txBody>
      </p:sp>
      <p:sp>
        <p:nvSpPr>
          <p:cNvPr id="8" name="Footer Placeholder 7">
            <a:extLst>
              <a:ext uri="{FF2B5EF4-FFF2-40B4-BE49-F238E27FC236}">
                <a16:creationId xmlns:a16="http://schemas.microsoft.com/office/drawing/2014/main" id="{D7A88A17-8DB3-4A8F-8E70-966ED256B97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68ABCA6-3A35-481A-9E26-8692F5484ED4}"/>
              </a:ext>
            </a:extLst>
          </p:cNvPr>
          <p:cNvSpPr>
            <a:spLocks noGrp="1"/>
          </p:cNvSpPr>
          <p:nvPr>
            <p:ph type="sldNum" sz="quarter" idx="12"/>
          </p:nvPr>
        </p:nvSpPr>
        <p:spPr/>
        <p:txBody>
          <a:bodyPr/>
          <a:lstStyle/>
          <a:p>
            <a:fld id="{0486CF20-C1B5-44B7-BB4D-6A01BD86AEE2}" type="slidenum">
              <a:rPr lang="en-US" smtClean="0"/>
              <a:t>‹#›</a:t>
            </a:fld>
            <a:endParaRPr lang="en-US"/>
          </a:p>
        </p:txBody>
      </p:sp>
    </p:spTree>
    <p:extLst>
      <p:ext uri="{BB962C8B-B14F-4D97-AF65-F5344CB8AC3E}">
        <p14:creationId xmlns:p14="http://schemas.microsoft.com/office/powerpoint/2010/main" val="2066227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BBEEF-D648-465E-805B-DB735EB730B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800FA84-C44C-4F62-B0A8-241180E0C0EC}"/>
              </a:ext>
            </a:extLst>
          </p:cNvPr>
          <p:cNvSpPr>
            <a:spLocks noGrp="1"/>
          </p:cNvSpPr>
          <p:nvPr>
            <p:ph type="dt" sz="half" idx="10"/>
          </p:nvPr>
        </p:nvSpPr>
        <p:spPr/>
        <p:txBody>
          <a:bodyPr/>
          <a:lstStyle/>
          <a:p>
            <a:fld id="{644BEA7D-BDC0-4D02-8323-D9A908610A4C}" type="datetimeFigureOut">
              <a:rPr lang="en-US" smtClean="0"/>
              <a:t>3/20/2020</a:t>
            </a:fld>
            <a:endParaRPr lang="en-US"/>
          </a:p>
        </p:txBody>
      </p:sp>
      <p:sp>
        <p:nvSpPr>
          <p:cNvPr id="4" name="Footer Placeholder 3">
            <a:extLst>
              <a:ext uri="{FF2B5EF4-FFF2-40B4-BE49-F238E27FC236}">
                <a16:creationId xmlns:a16="http://schemas.microsoft.com/office/drawing/2014/main" id="{15DDC1F4-39B2-4D03-B1F6-56E9D1693A5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8D103B2-72DB-4D2A-AF40-84D888FD9335}"/>
              </a:ext>
            </a:extLst>
          </p:cNvPr>
          <p:cNvSpPr>
            <a:spLocks noGrp="1"/>
          </p:cNvSpPr>
          <p:nvPr>
            <p:ph type="sldNum" sz="quarter" idx="12"/>
          </p:nvPr>
        </p:nvSpPr>
        <p:spPr/>
        <p:txBody>
          <a:bodyPr/>
          <a:lstStyle/>
          <a:p>
            <a:fld id="{0486CF20-C1B5-44B7-BB4D-6A01BD86AEE2}" type="slidenum">
              <a:rPr lang="en-US" smtClean="0"/>
              <a:t>‹#›</a:t>
            </a:fld>
            <a:endParaRPr lang="en-US"/>
          </a:p>
        </p:txBody>
      </p:sp>
    </p:spTree>
    <p:extLst>
      <p:ext uri="{BB962C8B-B14F-4D97-AF65-F5344CB8AC3E}">
        <p14:creationId xmlns:p14="http://schemas.microsoft.com/office/powerpoint/2010/main" val="21952348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293308-C545-462B-921A-24F9B4724E9E}"/>
              </a:ext>
            </a:extLst>
          </p:cNvPr>
          <p:cNvSpPr>
            <a:spLocks noGrp="1"/>
          </p:cNvSpPr>
          <p:nvPr>
            <p:ph type="dt" sz="half" idx="10"/>
          </p:nvPr>
        </p:nvSpPr>
        <p:spPr/>
        <p:txBody>
          <a:bodyPr/>
          <a:lstStyle/>
          <a:p>
            <a:fld id="{644BEA7D-BDC0-4D02-8323-D9A908610A4C}" type="datetimeFigureOut">
              <a:rPr lang="en-US" smtClean="0"/>
              <a:t>3/20/2020</a:t>
            </a:fld>
            <a:endParaRPr lang="en-US"/>
          </a:p>
        </p:txBody>
      </p:sp>
      <p:sp>
        <p:nvSpPr>
          <p:cNvPr id="3" name="Footer Placeholder 2">
            <a:extLst>
              <a:ext uri="{FF2B5EF4-FFF2-40B4-BE49-F238E27FC236}">
                <a16:creationId xmlns:a16="http://schemas.microsoft.com/office/drawing/2014/main" id="{90462F8C-4631-4416-BEF6-ED601C0B7B5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25E7D3C-0C59-471B-A86F-8E39787CD03A}"/>
              </a:ext>
            </a:extLst>
          </p:cNvPr>
          <p:cNvSpPr>
            <a:spLocks noGrp="1"/>
          </p:cNvSpPr>
          <p:nvPr>
            <p:ph type="sldNum" sz="quarter" idx="12"/>
          </p:nvPr>
        </p:nvSpPr>
        <p:spPr/>
        <p:txBody>
          <a:bodyPr/>
          <a:lstStyle/>
          <a:p>
            <a:fld id="{0486CF20-C1B5-44B7-BB4D-6A01BD86AEE2}" type="slidenum">
              <a:rPr lang="en-US" smtClean="0"/>
              <a:t>‹#›</a:t>
            </a:fld>
            <a:endParaRPr lang="en-US"/>
          </a:p>
        </p:txBody>
      </p:sp>
    </p:spTree>
    <p:extLst>
      <p:ext uri="{BB962C8B-B14F-4D97-AF65-F5344CB8AC3E}">
        <p14:creationId xmlns:p14="http://schemas.microsoft.com/office/powerpoint/2010/main" val="27713462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6AEB4-F456-44CC-9624-52FB7FFCA1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716597C-68B9-4663-B991-77AB0168740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75E1AA-66D1-4261-9E9B-52CB4E0204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FC2022-D908-45BC-9D1A-3B5D9F32776D}"/>
              </a:ext>
            </a:extLst>
          </p:cNvPr>
          <p:cNvSpPr>
            <a:spLocks noGrp="1"/>
          </p:cNvSpPr>
          <p:nvPr>
            <p:ph type="dt" sz="half" idx="10"/>
          </p:nvPr>
        </p:nvSpPr>
        <p:spPr/>
        <p:txBody>
          <a:bodyPr/>
          <a:lstStyle/>
          <a:p>
            <a:fld id="{644BEA7D-BDC0-4D02-8323-D9A908610A4C}" type="datetimeFigureOut">
              <a:rPr lang="en-US" smtClean="0"/>
              <a:t>3/20/2020</a:t>
            </a:fld>
            <a:endParaRPr lang="en-US"/>
          </a:p>
        </p:txBody>
      </p:sp>
      <p:sp>
        <p:nvSpPr>
          <p:cNvPr id="6" name="Footer Placeholder 5">
            <a:extLst>
              <a:ext uri="{FF2B5EF4-FFF2-40B4-BE49-F238E27FC236}">
                <a16:creationId xmlns:a16="http://schemas.microsoft.com/office/drawing/2014/main" id="{4B2DE73C-F2C3-4296-BF20-6F58B0FBF6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DBF5FA0-CCAA-41B0-A5BF-40CABD911EBE}"/>
              </a:ext>
            </a:extLst>
          </p:cNvPr>
          <p:cNvSpPr>
            <a:spLocks noGrp="1"/>
          </p:cNvSpPr>
          <p:nvPr>
            <p:ph type="sldNum" sz="quarter" idx="12"/>
          </p:nvPr>
        </p:nvSpPr>
        <p:spPr/>
        <p:txBody>
          <a:bodyPr/>
          <a:lstStyle/>
          <a:p>
            <a:fld id="{0486CF20-C1B5-44B7-BB4D-6A01BD86AEE2}" type="slidenum">
              <a:rPr lang="en-US" smtClean="0"/>
              <a:t>‹#›</a:t>
            </a:fld>
            <a:endParaRPr lang="en-US"/>
          </a:p>
        </p:txBody>
      </p:sp>
    </p:spTree>
    <p:extLst>
      <p:ext uri="{BB962C8B-B14F-4D97-AF65-F5344CB8AC3E}">
        <p14:creationId xmlns:p14="http://schemas.microsoft.com/office/powerpoint/2010/main" val="2991599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718E4-8410-4957-9427-E2BF6A5A09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DC825EA-E41F-45E2-A7E9-4ECEFAF2255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2E99742-5AD7-4967-AD93-650A1FFF02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986EB62-60CF-4E3C-94E7-0A8B682E3B47}"/>
              </a:ext>
            </a:extLst>
          </p:cNvPr>
          <p:cNvSpPr>
            <a:spLocks noGrp="1"/>
          </p:cNvSpPr>
          <p:nvPr>
            <p:ph type="dt" sz="half" idx="10"/>
          </p:nvPr>
        </p:nvSpPr>
        <p:spPr/>
        <p:txBody>
          <a:bodyPr/>
          <a:lstStyle/>
          <a:p>
            <a:fld id="{644BEA7D-BDC0-4D02-8323-D9A908610A4C}" type="datetimeFigureOut">
              <a:rPr lang="en-US" smtClean="0"/>
              <a:t>3/20/2020</a:t>
            </a:fld>
            <a:endParaRPr lang="en-US"/>
          </a:p>
        </p:txBody>
      </p:sp>
      <p:sp>
        <p:nvSpPr>
          <p:cNvPr id="6" name="Footer Placeholder 5">
            <a:extLst>
              <a:ext uri="{FF2B5EF4-FFF2-40B4-BE49-F238E27FC236}">
                <a16:creationId xmlns:a16="http://schemas.microsoft.com/office/drawing/2014/main" id="{A480F0D1-2A09-4F2E-8026-7E4E05E0857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9A44E1E-6B0C-4D2F-AD8A-14EFD8983ABA}"/>
              </a:ext>
            </a:extLst>
          </p:cNvPr>
          <p:cNvSpPr>
            <a:spLocks noGrp="1"/>
          </p:cNvSpPr>
          <p:nvPr>
            <p:ph type="sldNum" sz="quarter" idx="12"/>
          </p:nvPr>
        </p:nvSpPr>
        <p:spPr/>
        <p:txBody>
          <a:bodyPr/>
          <a:lstStyle/>
          <a:p>
            <a:fld id="{0486CF20-C1B5-44B7-BB4D-6A01BD86AEE2}" type="slidenum">
              <a:rPr lang="en-US" smtClean="0"/>
              <a:t>‹#›</a:t>
            </a:fld>
            <a:endParaRPr lang="en-US"/>
          </a:p>
        </p:txBody>
      </p:sp>
    </p:spTree>
    <p:extLst>
      <p:ext uri="{BB962C8B-B14F-4D97-AF65-F5344CB8AC3E}">
        <p14:creationId xmlns:p14="http://schemas.microsoft.com/office/powerpoint/2010/main" val="1990866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E8E5B8E-D22B-4C71-9062-3F7A6BB978F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B63FA4B-5282-4127-A88C-56C9C60BB05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504946-A749-4157-87BF-B867B71709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4BEA7D-BDC0-4D02-8323-D9A908610A4C}" type="datetimeFigureOut">
              <a:rPr lang="en-US" smtClean="0"/>
              <a:t>3/20/2020</a:t>
            </a:fld>
            <a:endParaRPr lang="en-US"/>
          </a:p>
        </p:txBody>
      </p:sp>
      <p:sp>
        <p:nvSpPr>
          <p:cNvPr id="5" name="Footer Placeholder 4">
            <a:extLst>
              <a:ext uri="{FF2B5EF4-FFF2-40B4-BE49-F238E27FC236}">
                <a16:creationId xmlns:a16="http://schemas.microsoft.com/office/drawing/2014/main" id="{6EA37E1C-D4C9-44E5-9D3E-A426A56A798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613A70D-81B5-4C2A-A15C-63AB3B7E275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86CF20-C1B5-44B7-BB4D-6A01BD86AEE2}" type="slidenum">
              <a:rPr lang="en-US" smtClean="0"/>
              <a:t>‹#›</a:t>
            </a:fld>
            <a:endParaRPr lang="en-US"/>
          </a:p>
        </p:txBody>
      </p:sp>
    </p:spTree>
    <p:extLst>
      <p:ext uri="{BB962C8B-B14F-4D97-AF65-F5344CB8AC3E}">
        <p14:creationId xmlns:p14="http://schemas.microsoft.com/office/powerpoint/2010/main" val="32347672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85BA7-1047-440E-818C-559E52BCA578}"/>
              </a:ext>
            </a:extLst>
          </p:cNvPr>
          <p:cNvSpPr>
            <a:spLocks noGrp="1"/>
          </p:cNvSpPr>
          <p:nvPr>
            <p:ph type="ctrTitle"/>
          </p:nvPr>
        </p:nvSpPr>
        <p:spPr/>
        <p:txBody>
          <a:bodyPr/>
          <a:lstStyle/>
          <a:p>
            <a:r>
              <a:rPr lang="en-US" dirty="0"/>
              <a:t>Gene-environment interaction</a:t>
            </a:r>
          </a:p>
        </p:txBody>
      </p:sp>
      <p:sp>
        <p:nvSpPr>
          <p:cNvPr id="3" name="Subtitle 2">
            <a:extLst>
              <a:ext uri="{FF2B5EF4-FFF2-40B4-BE49-F238E27FC236}">
                <a16:creationId xmlns:a16="http://schemas.microsoft.com/office/drawing/2014/main" id="{E002D8D7-6862-45D3-B95C-E852C787ECBC}"/>
              </a:ext>
            </a:extLst>
          </p:cNvPr>
          <p:cNvSpPr>
            <a:spLocks noGrp="1"/>
          </p:cNvSpPr>
          <p:nvPr>
            <p:ph type="subTitle" idx="1"/>
          </p:nvPr>
        </p:nvSpPr>
        <p:spPr/>
        <p:txBody>
          <a:bodyPr/>
          <a:lstStyle/>
          <a:p>
            <a:r>
              <a:rPr lang="en-US" dirty="0"/>
              <a:t>Genetic resources and conservation</a:t>
            </a:r>
          </a:p>
          <a:p>
            <a:r>
              <a:rPr lang="en-US" dirty="0"/>
              <a:t>BS Biotechnology (6</a:t>
            </a:r>
            <a:r>
              <a:rPr lang="en-US" baseline="30000" dirty="0"/>
              <a:t>th</a:t>
            </a:r>
            <a:r>
              <a:rPr lang="en-US" dirty="0"/>
              <a:t> Semester)</a:t>
            </a:r>
          </a:p>
          <a:p>
            <a:r>
              <a:rPr lang="en-US" dirty="0"/>
              <a:t>University of Sargodha</a:t>
            </a:r>
          </a:p>
          <a:p>
            <a:endParaRPr lang="en-US" dirty="0"/>
          </a:p>
        </p:txBody>
      </p:sp>
    </p:spTree>
    <p:extLst>
      <p:ext uri="{BB962C8B-B14F-4D97-AF65-F5344CB8AC3E}">
        <p14:creationId xmlns:p14="http://schemas.microsoft.com/office/powerpoint/2010/main" val="4147650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F1F50-61E7-4F5A-A9DA-59850E0DC2FF}"/>
              </a:ext>
            </a:extLst>
          </p:cNvPr>
          <p:cNvSpPr>
            <a:spLocks noGrp="1"/>
          </p:cNvSpPr>
          <p:nvPr>
            <p:ph type="title"/>
          </p:nvPr>
        </p:nvSpPr>
        <p:spPr/>
        <p:txBody>
          <a:bodyPr/>
          <a:lstStyle/>
          <a:p>
            <a:r>
              <a:rPr lang="en-US" dirty="0"/>
              <a:t>Gene-environment interactions</a:t>
            </a:r>
          </a:p>
        </p:txBody>
      </p:sp>
      <p:sp>
        <p:nvSpPr>
          <p:cNvPr id="3" name="Content Placeholder 2">
            <a:extLst>
              <a:ext uri="{FF2B5EF4-FFF2-40B4-BE49-F238E27FC236}">
                <a16:creationId xmlns:a16="http://schemas.microsoft.com/office/drawing/2014/main" id="{3AAFD3DB-EDED-4983-9B43-47EA7CE8FDAF}"/>
              </a:ext>
            </a:extLst>
          </p:cNvPr>
          <p:cNvSpPr>
            <a:spLocks noGrp="1"/>
          </p:cNvSpPr>
          <p:nvPr>
            <p:ph idx="1"/>
          </p:nvPr>
        </p:nvSpPr>
        <p:spPr/>
        <p:txBody>
          <a:bodyPr>
            <a:normAutofit/>
          </a:bodyPr>
          <a:lstStyle/>
          <a:p>
            <a:r>
              <a:rPr lang="en-GB" b="1" dirty="0"/>
              <a:t>Gene–environment interaction</a:t>
            </a:r>
            <a:r>
              <a:rPr lang="en-GB" dirty="0"/>
              <a:t> (or </a:t>
            </a:r>
            <a:r>
              <a:rPr lang="en-GB" b="1" dirty="0"/>
              <a:t>genotype–environment interaction</a:t>
            </a:r>
            <a:r>
              <a:rPr lang="en-GB" dirty="0"/>
              <a:t> or </a:t>
            </a:r>
            <a:r>
              <a:rPr lang="en-GB" b="1" dirty="0"/>
              <a:t>G×E</a:t>
            </a:r>
            <a:r>
              <a:rPr lang="en-GB" dirty="0"/>
              <a:t>) is when two different genotypes respond to environmental variation in different ways. </a:t>
            </a:r>
          </a:p>
        </p:txBody>
      </p:sp>
      <p:pic>
        <p:nvPicPr>
          <p:cNvPr id="5" name="Content Placeholder 4">
            <a:extLst>
              <a:ext uri="{FF2B5EF4-FFF2-40B4-BE49-F238E27FC236}">
                <a16:creationId xmlns:a16="http://schemas.microsoft.com/office/drawing/2014/main" id="{46E7E445-0880-4002-B8F5-383CA32809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47668" y="3579828"/>
            <a:ext cx="7837945" cy="2095107"/>
          </a:xfrm>
          <a:prstGeom prst="rect">
            <a:avLst/>
          </a:prstGeom>
        </p:spPr>
      </p:pic>
    </p:spTree>
    <p:extLst>
      <p:ext uri="{BB962C8B-B14F-4D97-AF65-F5344CB8AC3E}">
        <p14:creationId xmlns:p14="http://schemas.microsoft.com/office/powerpoint/2010/main" val="32336943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5822DB6-336F-4E27-9EC1-50C75D460CD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17313" y="60398"/>
            <a:ext cx="3489371" cy="1935015"/>
          </a:xfrm>
          <a:prstGeom prst="rect">
            <a:avLst/>
          </a:prstGeom>
        </p:spPr>
      </p:pic>
      <p:sp>
        <p:nvSpPr>
          <p:cNvPr id="2" name="Title 1">
            <a:extLst>
              <a:ext uri="{FF2B5EF4-FFF2-40B4-BE49-F238E27FC236}">
                <a16:creationId xmlns:a16="http://schemas.microsoft.com/office/drawing/2014/main" id="{33CD05D5-16F0-4B08-98E1-D870D03EAA6B}"/>
              </a:ext>
            </a:extLst>
          </p:cNvPr>
          <p:cNvSpPr>
            <a:spLocks noGrp="1"/>
          </p:cNvSpPr>
          <p:nvPr>
            <p:ph type="title"/>
          </p:nvPr>
        </p:nvSpPr>
        <p:spPr/>
        <p:txBody>
          <a:bodyPr/>
          <a:lstStyle/>
          <a:p>
            <a:r>
              <a:rPr lang="en-US" dirty="0"/>
              <a:t>Gene-environment interactions</a:t>
            </a:r>
          </a:p>
        </p:txBody>
      </p:sp>
      <p:sp>
        <p:nvSpPr>
          <p:cNvPr id="3" name="Content Placeholder 2">
            <a:extLst>
              <a:ext uri="{FF2B5EF4-FFF2-40B4-BE49-F238E27FC236}">
                <a16:creationId xmlns:a16="http://schemas.microsoft.com/office/drawing/2014/main" id="{79A5C6E3-2F80-401E-B30B-663F259A55E8}"/>
              </a:ext>
            </a:extLst>
          </p:cNvPr>
          <p:cNvSpPr>
            <a:spLocks noGrp="1"/>
          </p:cNvSpPr>
          <p:nvPr>
            <p:ph idx="1"/>
          </p:nvPr>
        </p:nvSpPr>
        <p:spPr/>
        <p:txBody>
          <a:bodyPr/>
          <a:lstStyle/>
          <a:p>
            <a:r>
              <a:rPr lang="en-GB" dirty="0"/>
              <a:t>A norm of reaction (gene environment interaction) is a graph that shows the relationship between genes and environmental factors when phenotypic differences are continuous. They can help illustrate </a:t>
            </a:r>
            <a:r>
              <a:rPr lang="en-GB" dirty="0" err="1"/>
              <a:t>GxE</a:t>
            </a:r>
            <a:r>
              <a:rPr lang="en-GB" dirty="0"/>
              <a:t> interactions. </a:t>
            </a:r>
          </a:p>
          <a:p>
            <a:r>
              <a:rPr lang="en-GB" dirty="0"/>
              <a:t>When the norm of reaction is not parallel, there is an interaction between gene and environmental factors. Each genotype responds to environmental variation in a different way. Environmental variation can be physical, chemical, biological, </a:t>
            </a:r>
            <a:r>
              <a:rPr lang="en-GB" dirty="0" err="1"/>
              <a:t>behavior</a:t>
            </a:r>
            <a:r>
              <a:rPr lang="en-GB" dirty="0"/>
              <a:t> patterns or life events.</a:t>
            </a:r>
            <a:endParaRPr lang="en-US" dirty="0"/>
          </a:p>
          <a:p>
            <a:endParaRPr lang="en-US" dirty="0"/>
          </a:p>
        </p:txBody>
      </p:sp>
      <p:pic>
        <p:nvPicPr>
          <p:cNvPr id="5" name="Picture 4">
            <a:extLst>
              <a:ext uri="{FF2B5EF4-FFF2-40B4-BE49-F238E27FC236}">
                <a16:creationId xmlns:a16="http://schemas.microsoft.com/office/drawing/2014/main" id="{F6D60C9F-EA15-4262-A704-CF304A71FEB7}"/>
              </a:ext>
            </a:extLst>
          </p:cNvPr>
          <p:cNvPicPr>
            <a:picLocks noChangeAspect="1"/>
          </p:cNvPicPr>
          <p:nvPr/>
        </p:nvPicPr>
        <p:blipFill rotWithShape="1">
          <a:blip r:embed="rId4">
            <a:extLst>
              <a:ext uri="{28A0092B-C50C-407E-A947-70E740481C1C}">
                <a14:useLocalDpi xmlns:a14="http://schemas.microsoft.com/office/drawing/2010/main" val="0"/>
              </a:ext>
            </a:extLst>
          </a:blip>
          <a:srcRect t="40694" r="65780"/>
          <a:stretch/>
        </p:blipFill>
        <p:spPr>
          <a:xfrm>
            <a:off x="2519943" y="5193910"/>
            <a:ext cx="1829193" cy="1486881"/>
          </a:xfrm>
          <a:prstGeom prst="rect">
            <a:avLst/>
          </a:prstGeom>
        </p:spPr>
      </p:pic>
      <p:sp>
        <p:nvSpPr>
          <p:cNvPr id="7" name="TextBox 6">
            <a:extLst>
              <a:ext uri="{FF2B5EF4-FFF2-40B4-BE49-F238E27FC236}">
                <a16:creationId xmlns:a16="http://schemas.microsoft.com/office/drawing/2014/main" id="{B1E0B7EA-0B66-40BF-BB39-1ADE5E20AB8A}"/>
              </a:ext>
            </a:extLst>
          </p:cNvPr>
          <p:cNvSpPr txBox="1"/>
          <p:nvPr/>
        </p:nvSpPr>
        <p:spPr>
          <a:xfrm>
            <a:off x="4628561" y="5530632"/>
            <a:ext cx="1216058" cy="646331"/>
          </a:xfrm>
          <a:prstGeom prst="rect">
            <a:avLst/>
          </a:prstGeom>
          <a:noFill/>
        </p:spPr>
        <p:txBody>
          <a:bodyPr wrap="square" rtlCol="0">
            <a:spAutoFit/>
          </a:bodyPr>
          <a:lstStyle/>
          <a:p>
            <a:r>
              <a:rPr lang="en-US" dirty="0"/>
              <a:t>No interaction</a:t>
            </a:r>
          </a:p>
        </p:txBody>
      </p:sp>
      <p:pic>
        <p:nvPicPr>
          <p:cNvPr id="8" name="Picture 7">
            <a:extLst>
              <a:ext uri="{FF2B5EF4-FFF2-40B4-BE49-F238E27FC236}">
                <a16:creationId xmlns:a16="http://schemas.microsoft.com/office/drawing/2014/main" id="{FE8F56C6-34D5-4887-AC08-7C901D5D4137}"/>
              </a:ext>
            </a:extLst>
          </p:cNvPr>
          <p:cNvPicPr>
            <a:picLocks noChangeAspect="1"/>
          </p:cNvPicPr>
          <p:nvPr/>
        </p:nvPicPr>
        <p:blipFill rotWithShape="1">
          <a:blip r:embed="rId4">
            <a:extLst>
              <a:ext uri="{28A0092B-C50C-407E-A947-70E740481C1C}">
                <a14:useLocalDpi xmlns:a14="http://schemas.microsoft.com/office/drawing/2010/main" val="0"/>
              </a:ext>
            </a:extLst>
          </a:blip>
          <a:srcRect l="67955" t="40694"/>
          <a:stretch/>
        </p:blipFill>
        <p:spPr>
          <a:xfrm>
            <a:off x="6804345" y="5193911"/>
            <a:ext cx="1712968" cy="1486881"/>
          </a:xfrm>
          <a:prstGeom prst="rect">
            <a:avLst/>
          </a:prstGeom>
        </p:spPr>
      </p:pic>
      <p:sp>
        <p:nvSpPr>
          <p:cNvPr id="10" name="TextBox 9">
            <a:extLst>
              <a:ext uri="{FF2B5EF4-FFF2-40B4-BE49-F238E27FC236}">
                <a16:creationId xmlns:a16="http://schemas.microsoft.com/office/drawing/2014/main" id="{BEF66027-01B5-40E4-9064-6886E518B3CF}"/>
              </a:ext>
            </a:extLst>
          </p:cNvPr>
          <p:cNvSpPr txBox="1"/>
          <p:nvPr/>
        </p:nvSpPr>
        <p:spPr>
          <a:xfrm>
            <a:off x="8796738" y="5413392"/>
            <a:ext cx="2062940" cy="923330"/>
          </a:xfrm>
          <a:prstGeom prst="rect">
            <a:avLst/>
          </a:prstGeom>
          <a:noFill/>
        </p:spPr>
        <p:txBody>
          <a:bodyPr wrap="square" rtlCol="0">
            <a:spAutoFit/>
          </a:bodyPr>
          <a:lstStyle/>
          <a:p>
            <a:r>
              <a:rPr lang="en-US" dirty="0"/>
              <a:t>Strong</a:t>
            </a:r>
          </a:p>
          <a:p>
            <a:r>
              <a:rPr lang="en-US" dirty="0"/>
              <a:t> gene-environment interaction</a:t>
            </a:r>
          </a:p>
        </p:txBody>
      </p:sp>
    </p:spTree>
    <p:extLst>
      <p:ext uri="{BB962C8B-B14F-4D97-AF65-F5344CB8AC3E}">
        <p14:creationId xmlns:p14="http://schemas.microsoft.com/office/powerpoint/2010/main" val="1053108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3D5F7F-EA0B-47ED-B6CE-FEDB8EF9D404}"/>
              </a:ext>
            </a:extLst>
          </p:cNvPr>
          <p:cNvSpPr>
            <a:spLocks noGrp="1"/>
          </p:cNvSpPr>
          <p:nvPr>
            <p:ph type="title"/>
          </p:nvPr>
        </p:nvSpPr>
        <p:spPr/>
        <p:txBody>
          <a:bodyPr/>
          <a:lstStyle/>
          <a:p>
            <a:r>
              <a:rPr lang="en-GB" dirty="0"/>
              <a:t>Methods to analyse Gene environment interaction</a:t>
            </a:r>
            <a:endParaRPr lang="en-US" dirty="0"/>
          </a:p>
        </p:txBody>
      </p:sp>
      <p:sp>
        <p:nvSpPr>
          <p:cNvPr id="3" name="Content Placeholder 2">
            <a:extLst>
              <a:ext uri="{FF2B5EF4-FFF2-40B4-BE49-F238E27FC236}">
                <a16:creationId xmlns:a16="http://schemas.microsoft.com/office/drawing/2014/main" id="{25EB4D71-FFAB-4559-AE85-4283923AFD65}"/>
              </a:ext>
            </a:extLst>
          </p:cNvPr>
          <p:cNvSpPr>
            <a:spLocks noGrp="1"/>
          </p:cNvSpPr>
          <p:nvPr>
            <p:ph idx="1"/>
          </p:nvPr>
        </p:nvSpPr>
        <p:spPr/>
        <p:txBody>
          <a:bodyPr>
            <a:normAutofit fontScale="92500" lnSpcReduction="10000"/>
          </a:bodyPr>
          <a:lstStyle/>
          <a:p>
            <a:r>
              <a:rPr lang="en-GB" sz="2600" b="1" u="sng" dirty="0"/>
              <a:t>Traditional Genetic Designs </a:t>
            </a:r>
          </a:p>
          <a:p>
            <a:pPr lvl="1"/>
            <a:r>
              <a:rPr lang="en-GB" b="1" u="sng" dirty="0"/>
              <a:t>Adoption studies: </a:t>
            </a:r>
            <a:r>
              <a:rPr lang="en-GB" dirty="0"/>
              <a:t>These studies have been used to investigate how individuals that have been adopted  by different parents with different environments are influenced by genetics and environmental factors. For example, an adoption study showed that Swedish men with disadvantaged adoptive environments and a genetic predisposition were more likely to abuse alcohol. </a:t>
            </a:r>
          </a:p>
          <a:p>
            <a:pPr lvl="1"/>
            <a:r>
              <a:rPr lang="en-GB" b="1" u="sng" dirty="0"/>
              <a:t>Twin studies: </a:t>
            </a:r>
            <a:r>
              <a:rPr lang="en-GB" dirty="0"/>
              <a:t>Using monozygotic twins, the effects of different environments on identical genotypes could be observed. Later studies also included the comparisons of dizygotic twins to ultimately determine the different levels of gene expression in different environments. </a:t>
            </a:r>
          </a:p>
          <a:p>
            <a:pPr lvl="1"/>
            <a:r>
              <a:rPr lang="en-GB" b="1" u="sng" dirty="0"/>
              <a:t>Family studies: </a:t>
            </a:r>
            <a:r>
              <a:rPr lang="en-GB" dirty="0"/>
              <a:t>Family-based research focuses on the comparison of low-risk controls to high risk children to determine the environmental effect on subjects with different levels of genetic risk. For example, a Danish study on high-risk children with schizophrenic mothers depicted that children without a stable caregiver were associated with an increased risk of schizophrenia </a:t>
            </a:r>
            <a:endParaRPr lang="en-US" dirty="0"/>
          </a:p>
        </p:txBody>
      </p:sp>
    </p:spTree>
    <p:extLst>
      <p:ext uri="{BB962C8B-B14F-4D97-AF65-F5344CB8AC3E}">
        <p14:creationId xmlns:p14="http://schemas.microsoft.com/office/powerpoint/2010/main" val="2609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29D84-790D-429D-AC15-5976E8C3B140}"/>
              </a:ext>
            </a:extLst>
          </p:cNvPr>
          <p:cNvSpPr>
            <a:spLocks noGrp="1"/>
          </p:cNvSpPr>
          <p:nvPr>
            <p:ph type="title"/>
          </p:nvPr>
        </p:nvSpPr>
        <p:spPr/>
        <p:txBody>
          <a:bodyPr/>
          <a:lstStyle/>
          <a:p>
            <a:r>
              <a:rPr lang="en-GB" dirty="0"/>
              <a:t>Methods to analyse Gene environment interaction</a:t>
            </a:r>
            <a:endParaRPr lang="en-US" dirty="0"/>
          </a:p>
        </p:txBody>
      </p:sp>
      <p:sp>
        <p:nvSpPr>
          <p:cNvPr id="3" name="Content Placeholder 2">
            <a:extLst>
              <a:ext uri="{FF2B5EF4-FFF2-40B4-BE49-F238E27FC236}">
                <a16:creationId xmlns:a16="http://schemas.microsoft.com/office/drawing/2014/main" id="{F8039D76-6004-4AA0-95E2-C9D82E40FBC6}"/>
              </a:ext>
            </a:extLst>
          </p:cNvPr>
          <p:cNvSpPr>
            <a:spLocks noGrp="1"/>
          </p:cNvSpPr>
          <p:nvPr>
            <p:ph idx="1"/>
          </p:nvPr>
        </p:nvSpPr>
        <p:spPr/>
        <p:txBody>
          <a:bodyPr>
            <a:normAutofit fontScale="62500" lnSpcReduction="20000"/>
          </a:bodyPr>
          <a:lstStyle/>
          <a:p>
            <a:pPr marL="0" indent="0">
              <a:buNone/>
            </a:pPr>
            <a:r>
              <a:rPr lang="en-GB" sz="3600" b="1" u="sng" dirty="0"/>
              <a:t>Molecular analyses</a:t>
            </a:r>
          </a:p>
          <a:p>
            <a:r>
              <a:rPr lang="en-GB" b="1" u="sng" dirty="0"/>
              <a:t>Interaction with single genes: </a:t>
            </a:r>
            <a:r>
              <a:rPr lang="en-GB" dirty="0"/>
              <a:t>The often used method to detect gene–environment interactions is by studying the effect a single gene variation ( candidate gene) has with respect to a particular environment. Single nucleotide polymorphisms (SNP’s) are compared with single binary exposure factors to determine any effects. These studies are also often difficult to replicate commonly due to small sample sizes which typically results in disputed results. The polygenic nature of complex phenotypes suggests single candidate studies could be ineffective in determining the various smaller scale effects from the large number of influencing gene variants.</a:t>
            </a:r>
          </a:p>
          <a:p>
            <a:r>
              <a:rPr lang="en-GB" b="1" u="sng" dirty="0"/>
              <a:t>Interaction with multiple genes: </a:t>
            </a:r>
            <a:r>
              <a:rPr lang="en-GB" dirty="0"/>
              <a:t>Since the same environmental factor could interact with multiple genes, a polygenic approach can be taken to </a:t>
            </a:r>
            <a:r>
              <a:rPr lang="en-GB" dirty="0" err="1"/>
              <a:t>analyze</a:t>
            </a:r>
            <a:r>
              <a:rPr lang="en-GB" dirty="0"/>
              <a:t> </a:t>
            </a:r>
            <a:r>
              <a:rPr lang="en-GB" dirty="0" err="1"/>
              <a:t>GxE</a:t>
            </a:r>
            <a:r>
              <a:rPr lang="en-GB" dirty="0"/>
              <a:t> interactions. A  polygenic score is generated using the alleles associated with a trait and their respective weights based on effect and examined in combination with environmental exposure. Though this method of research is still early, it is consistent with psychiatric disorders. </a:t>
            </a:r>
          </a:p>
          <a:p>
            <a:r>
              <a:rPr lang="en-GB" b="1" u="sng" dirty="0"/>
              <a:t>Genome-wide association studies and genome wide interaction studies: </a:t>
            </a:r>
            <a:r>
              <a:rPr lang="en-GB" dirty="0"/>
              <a:t>A genome wide interaction scan (GEWIS) approach examines the interaction between the environment and a large number of independent SNP’s. An effective approach to this all-encompassing study occurs in two-steps where the genome is first filtered using gene-level tests and pathway based gene set analyses. The second step uses the SNP’s with G–E association and tests for interaction.</a:t>
            </a:r>
            <a:r>
              <a:rPr lang="en-GB" baseline="30000" dirty="0"/>
              <a:t> </a:t>
            </a:r>
            <a:r>
              <a:rPr lang="en-GB" dirty="0"/>
              <a:t>The differential susceptibility hypothesis has been reaffirmed through genome wide approaches</a:t>
            </a:r>
          </a:p>
          <a:p>
            <a:endParaRPr lang="en-US" dirty="0"/>
          </a:p>
        </p:txBody>
      </p:sp>
    </p:spTree>
    <p:extLst>
      <p:ext uri="{BB962C8B-B14F-4D97-AF65-F5344CB8AC3E}">
        <p14:creationId xmlns:p14="http://schemas.microsoft.com/office/powerpoint/2010/main" val="33371606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2FF151-8BED-401D-8122-C746DDC69962}"/>
              </a:ext>
            </a:extLst>
          </p:cNvPr>
          <p:cNvSpPr>
            <a:spLocks noGrp="1"/>
          </p:cNvSpPr>
          <p:nvPr>
            <p:ph type="title"/>
          </p:nvPr>
        </p:nvSpPr>
        <p:spPr/>
        <p:txBody>
          <a:bodyPr/>
          <a:lstStyle/>
          <a:p>
            <a:r>
              <a:rPr lang="en-US" dirty="0"/>
              <a:t>Example of gene-environment interaction</a:t>
            </a:r>
          </a:p>
        </p:txBody>
      </p:sp>
      <p:sp>
        <p:nvSpPr>
          <p:cNvPr id="3" name="Content Placeholder 2">
            <a:extLst>
              <a:ext uri="{FF2B5EF4-FFF2-40B4-BE49-F238E27FC236}">
                <a16:creationId xmlns:a16="http://schemas.microsoft.com/office/drawing/2014/main" id="{7908DB6B-8812-4AA1-92EB-656AC6CF244D}"/>
              </a:ext>
            </a:extLst>
          </p:cNvPr>
          <p:cNvSpPr>
            <a:spLocks noGrp="1"/>
          </p:cNvSpPr>
          <p:nvPr>
            <p:ph idx="1"/>
          </p:nvPr>
        </p:nvSpPr>
        <p:spPr/>
        <p:txBody>
          <a:bodyPr>
            <a:normAutofit/>
          </a:bodyPr>
          <a:lstStyle/>
          <a:p>
            <a:r>
              <a:rPr lang="en-GB" sz="2000" dirty="0"/>
              <a:t>In Drosophila: A classic example of gene–environment interaction was performed on </a:t>
            </a:r>
            <a:r>
              <a:rPr lang="en-GB" sz="2000" i="1" dirty="0"/>
              <a:t>Drosophila</a:t>
            </a:r>
            <a:r>
              <a:rPr lang="en-GB" sz="2000" dirty="0"/>
              <a:t> by Gupta and </a:t>
            </a:r>
            <a:r>
              <a:rPr lang="en-GB" sz="2000" dirty="0" err="1"/>
              <a:t>Lewontin</a:t>
            </a:r>
            <a:r>
              <a:rPr lang="en-GB" sz="2000" dirty="0"/>
              <a:t> in 1981. In their experiment they demonstrated that the mean bristle number on </a:t>
            </a:r>
            <a:r>
              <a:rPr lang="en-GB" sz="2000" i="1" dirty="0"/>
              <a:t>Drosophila</a:t>
            </a:r>
            <a:r>
              <a:rPr lang="en-GB" sz="2000" dirty="0"/>
              <a:t> could vary with changing temperatures. As seen in the graph below, different genotypes reacted differently to the changing environment. Each line represents a given genotype, and the slope of the line reflects the changing phenotype (bristle number) with changing temperature. Some individuals had an increase in bristle number with increasing temperature while others had a sharp decrease in bristle number with increasing temperature. This showed that the norms of reaction were not parallel for these flies, proving that gene–environment interactions exist.</a:t>
            </a:r>
            <a:endParaRPr lang="en-US" sz="2000" dirty="0"/>
          </a:p>
        </p:txBody>
      </p:sp>
      <p:pic>
        <p:nvPicPr>
          <p:cNvPr id="6" name="Picture 5">
            <a:extLst>
              <a:ext uri="{FF2B5EF4-FFF2-40B4-BE49-F238E27FC236}">
                <a16:creationId xmlns:a16="http://schemas.microsoft.com/office/drawing/2014/main" id="{27D9CD76-0CFB-423A-AD03-A2375D7270B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72198" y="4163258"/>
            <a:ext cx="3112066" cy="2505256"/>
          </a:xfrm>
          <a:prstGeom prst="rect">
            <a:avLst/>
          </a:prstGeom>
        </p:spPr>
      </p:pic>
    </p:spTree>
    <p:extLst>
      <p:ext uri="{BB962C8B-B14F-4D97-AF65-F5344CB8AC3E}">
        <p14:creationId xmlns:p14="http://schemas.microsoft.com/office/powerpoint/2010/main" val="1689339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7D689-BCF1-4E68-963D-BFA81F6B2FD6}"/>
              </a:ext>
            </a:extLst>
          </p:cNvPr>
          <p:cNvSpPr>
            <a:spLocks noGrp="1"/>
          </p:cNvSpPr>
          <p:nvPr>
            <p:ph type="title"/>
          </p:nvPr>
        </p:nvSpPr>
        <p:spPr/>
        <p:txBody>
          <a:bodyPr/>
          <a:lstStyle/>
          <a:p>
            <a:r>
              <a:rPr lang="en-US" dirty="0"/>
              <a:t>Example: Lack of gene-environment interaction</a:t>
            </a:r>
          </a:p>
        </p:txBody>
      </p:sp>
      <p:sp>
        <p:nvSpPr>
          <p:cNvPr id="3" name="Content Placeholder 2">
            <a:extLst>
              <a:ext uri="{FF2B5EF4-FFF2-40B4-BE49-F238E27FC236}">
                <a16:creationId xmlns:a16="http://schemas.microsoft.com/office/drawing/2014/main" id="{96742058-7A12-4D30-8FE2-4FC3F9E9F7F2}"/>
              </a:ext>
            </a:extLst>
          </p:cNvPr>
          <p:cNvSpPr>
            <a:spLocks noGrp="1"/>
          </p:cNvSpPr>
          <p:nvPr>
            <p:ph idx="1"/>
          </p:nvPr>
        </p:nvSpPr>
        <p:spPr>
          <a:xfrm>
            <a:off x="838200" y="1825625"/>
            <a:ext cx="7155730" cy="4351338"/>
          </a:xfrm>
        </p:spPr>
        <p:txBody>
          <a:bodyPr>
            <a:normAutofit/>
          </a:bodyPr>
          <a:lstStyle/>
          <a:p>
            <a:pPr algn="just"/>
            <a:r>
              <a:rPr lang="en-GB" sz="2000" dirty="0"/>
              <a:t>Contrary to the aforementioned example, length of egg development in </a:t>
            </a:r>
            <a:r>
              <a:rPr lang="en-GB" sz="2000" i="1" dirty="0"/>
              <a:t>Drosophila</a:t>
            </a:r>
            <a:r>
              <a:rPr lang="en-GB" sz="2000" dirty="0"/>
              <a:t> as a function of temperature demonstrates the lack of gene–environment interactions. The attached graph shows parallel reaction norms for a variety of individual </a:t>
            </a:r>
            <a:r>
              <a:rPr lang="en-GB" sz="2000" i="1" dirty="0"/>
              <a:t>Drosophila</a:t>
            </a:r>
            <a:r>
              <a:rPr lang="en-GB" sz="2000" dirty="0"/>
              <a:t> flies, showing that there is not a gene–environment interaction present between the two variables. In other words, each genotype responds similarly to the changing environment producing similar phenotypes. For all individual genotypes, average egg development time decreases with increasing temperature. The environment is influencing each of the genotypes in the same predictable manner. </a:t>
            </a:r>
            <a:r>
              <a:rPr lang="en-GB" sz="2000"/>
              <a:t>It means </a:t>
            </a:r>
            <a:r>
              <a:rPr lang="en-GB" sz="2000" dirty="0"/>
              <a:t>different genotypes do not respond to the environmental factor differently. </a:t>
            </a:r>
            <a:endParaRPr lang="en-US" sz="2000" dirty="0"/>
          </a:p>
        </p:txBody>
      </p:sp>
      <p:pic>
        <p:nvPicPr>
          <p:cNvPr id="6" name="Picture 5">
            <a:extLst>
              <a:ext uri="{FF2B5EF4-FFF2-40B4-BE49-F238E27FC236}">
                <a16:creationId xmlns:a16="http://schemas.microsoft.com/office/drawing/2014/main" id="{B0F4874B-60E3-42BD-B3B3-60ADE07657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41643" y="2479248"/>
            <a:ext cx="2499328" cy="2844473"/>
          </a:xfrm>
          <a:prstGeom prst="rect">
            <a:avLst/>
          </a:prstGeom>
        </p:spPr>
      </p:pic>
    </p:spTree>
    <p:extLst>
      <p:ext uri="{BB962C8B-B14F-4D97-AF65-F5344CB8AC3E}">
        <p14:creationId xmlns:p14="http://schemas.microsoft.com/office/powerpoint/2010/main" val="23423008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2611</TotalTime>
  <Words>814</Words>
  <Application>Microsoft Office PowerPoint</Application>
  <PresentationFormat>Widescreen</PresentationFormat>
  <Paragraphs>27</Paragraphs>
  <Slides>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Gene-environment interaction</vt:lpstr>
      <vt:lpstr>Gene-environment interactions</vt:lpstr>
      <vt:lpstr>Gene-environment interactions</vt:lpstr>
      <vt:lpstr>Methods to analyse Gene environment interaction</vt:lpstr>
      <vt:lpstr>Methods to analyse Gene environment interaction</vt:lpstr>
      <vt:lpstr>Example of gene-environment interaction</vt:lpstr>
      <vt:lpstr>Example: Lack of gene-environment interaction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ALLAH HO</dc:creator>
  <cp:lastModifiedBy>ALLAH HO</cp:lastModifiedBy>
  <cp:revision>10</cp:revision>
  <dcterms:created xsi:type="dcterms:W3CDTF">2020-03-18T11:42:33Z</dcterms:created>
  <dcterms:modified xsi:type="dcterms:W3CDTF">2020-03-20T08:05:50Z</dcterms:modified>
</cp:coreProperties>
</file>