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Lst>
  <p:notesMasterIdLst>
    <p:notesMasterId r:id="rId29"/>
  </p:notesMasterIdLst>
  <p:sldIdLst>
    <p:sldId id="349" r:id="rId4"/>
    <p:sldId id="360" r:id="rId5"/>
    <p:sldId id="300" r:id="rId6"/>
    <p:sldId id="350" r:id="rId7"/>
    <p:sldId id="351" r:id="rId8"/>
    <p:sldId id="352" r:id="rId9"/>
    <p:sldId id="353" r:id="rId10"/>
    <p:sldId id="361" r:id="rId11"/>
    <p:sldId id="362" r:id="rId12"/>
    <p:sldId id="363" r:id="rId13"/>
    <p:sldId id="354" r:id="rId14"/>
    <p:sldId id="355" r:id="rId15"/>
    <p:sldId id="356" r:id="rId16"/>
    <p:sldId id="367" r:id="rId17"/>
    <p:sldId id="368" r:id="rId18"/>
    <p:sldId id="374" r:id="rId19"/>
    <p:sldId id="369" r:id="rId20"/>
    <p:sldId id="370" r:id="rId21"/>
    <p:sldId id="371" r:id="rId22"/>
    <p:sldId id="372" r:id="rId23"/>
    <p:sldId id="373" r:id="rId24"/>
    <p:sldId id="375" r:id="rId25"/>
    <p:sldId id="376" r:id="rId26"/>
    <p:sldId id="377" r:id="rId27"/>
    <p:sldId id="378"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33CC"/>
    <a:srgbClr val="CF43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907" autoAdjust="0"/>
    <p:restoredTop sz="95990" autoAdjust="0"/>
  </p:normalViewPr>
  <p:slideViewPr>
    <p:cSldViewPr>
      <p:cViewPr>
        <p:scale>
          <a:sx n="75" d="100"/>
          <a:sy n="75" d="100"/>
        </p:scale>
        <p:origin x="-204"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76DDF71-96E3-46EC-88E4-C14BB9046F17}" type="datetimeFigureOut">
              <a:rPr lang="en-US"/>
              <a:pPr>
                <a:defRPr/>
              </a:pPr>
              <a:t>1/24/2012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6022AF0-8D98-4AAD-AEBA-4FA85C8FD15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2801D14-EA0C-4218-ACE4-B5B4048FE85A}"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276560-D251-4D95-95D8-E0FA99BF174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E8A40F5-672D-4E8D-98D5-D64814287E68}"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51EA69-FBE2-4CC9-9A3A-0413F2E49D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043E4C-7065-41C4-B1E3-7B3C17B9C7E7}"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E911A0-E033-438E-A37E-109D1F49556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6EACA3C-0874-486C-9C17-D9876EC03621}"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221335-FC54-4BBE-8DF8-2A479EF4D55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629E479C-7C25-49EA-A6DD-70C7FF156255}"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32F98D-B063-49BA-B4AA-628358A3434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A136D24C-3060-44C9-90B7-DF3CE7AACA2C}" type="datetime1">
              <a:rPr lang="en-US"/>
              <a:pPr>
                <a:defRPr/>
              </a:pPr>
              <a:t>1/24/2012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2A20848-8688-446F-8453-B83BD331216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3FA51713-ABD2-43E5-AF7B-B999BAE200F8}" type="datetime1">
              <a:rPr lang="en-US"/>
              <a:pPr>
                <a:defRPr/>
              </a:pPr>
              <a:t>1/24/2012</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96920B75-2561-4A7A-8669-4839C9021B0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36029338-F4A2-4347-BD33-84A8C97679AE}" type="datetime1">
              <a:rPr lang="en-US"/>
              <a:pPr>
                <a:defRPr/>
              </a:pPr>
              <a:t>1/24/2012</a:t>
            </a:fld>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E2BBB01D-3A6D-4C84-95AC-EE30ABE6597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36457BC5-E8D9-437F-BE2F-1E0A06EF066E}" type="datetime1">
              <a:rPr lang="en-US"/>
              <a:pPr>
                <a:defRPr/>
              </a:pPr>
              <a:t>1/24/2012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B2BB3E0-5A0A-478B-982E-608F3188CB1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C3BF63-6E6C-4333-93EE-2125F8D64884}" type="datetime1">
              <a:rPr lang="en-US"/>
              <a:pPr>
                <a:defRPr/>
              </a:pPr>
              <a:t>1/24/2012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B7BD87D-1F96-49B1-824E-4A63D32B13B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6EED0D-0867-4AC6-8842-1AB869DB7590}" type="datetime1">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B69645F-4509-4601-8A33-EE9A41CAE3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5A1B6C-A913-47CE-9297-1E4D83BB6003}"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2D5FDE-A839-40B7-A6A6-79AAE6034EC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06A3B-D29A-4BDD-8889-BBE8836B917B}" type="datetime1">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71CB9B-03E4-4D02-A80D-72FC4BCAF3F4}"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8D60D1-B10C-44D6-B43A-8233D3F15F6D}"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CFF366-0374-42A9-AE70-FC04DE3C45F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71F64C-CAC8-4608-9907-B48EB494B9E9}"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A5286E-ACEC-494E-898E-8C1EA5111026}"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E325F2-D107-4F03-A10F-21DD7D6C2206}"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972A34-A83F-43B0-A49E-1705F1F0381A}"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48F3F7-D62E-43D1-8DBC-3BEECADE5D19}"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DBB916-070A-43AB-8AFA-63866042D952}"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98BD897-7FF9-4976-8D34-AFDE51CEE1EE}"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E5FC8D1-8B22-4482-93D8-E3296BB7DD4B}"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3EDD0B-D73C-4F61-A03E-64F9B028164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62F44F0-303B-41AB-BA22-009026E13011}" type="datetime1">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49EEE0-C790-4053-BA1D-4FFF37B2529B}"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086AF7-F43D-4DCB-AF34-A89B90041AE7}"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F361D84-2173-4074-A166-BD9586A0D31B}"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090C63-925F-49D5-8FD3-7B5B5BA2CE0F}"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67D32C-F05A-44B8-BEBB-04897A823CF1}" type="datetimeFigureOut">
              <a:rPr lang="en-US"/>
              <a:pPr>
                <a:defRPr/>
              </a:pPr>
              <a:t>1/24/2012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22BCC3-4971-4998-8562-4978F70B0D2C}"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Cornell 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400" baseline="0"/>
            </a:lvl1pPr>
          </a:lstStyle>
          <a:p>
            <a:r>
              <a:rPr lang="en-US" smtClean="0"/>
              <a:t>Click to edit Master title style</a:t>
            </a:r>
            <a:endParaRPr lang="de-DE" dirty="0"/>
          </a:p>
        </p:txBody>
      </p:sp>
      <p:sp>
        <p:nvSpPr>
          <p:cNvPr id="3" name="Content Placeholder 2"/>
          <p:cNvSpPr>
            <a:spLocks noGrp="1"/>
          </p:cNvSpPr>
          <p:nvPr>
            <p:ph sz="half" idx="1"/>
          </p:nvPr>
        </p:nvSpPr>
        <p:spPr>
          <a:xfrm>
            <a:off x="457200" y="609600"/>
            <a:ext cx="2286000" cy="5029200"/>
          </a:xfrm>
          <a:ln>
            <a:solidFill>
              <a:schemeClr val="tx1"/>
            </a:solidFill>
          </a:ln>
        </p:spPr>
        <p:txBody>
          <a:bodyPr>
            <a:normAutofit/>
          </a:bodyPr>
          <a:lstStyle>
            <a:lvl1pPr>
              <a:defRPr sz="1200" baseline="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4" name="Content Placeholder 3"/>
          <p:cNvSpPr>
            <a:spLocks noGrp="1"/>
          </p:cNvSpPr>
          <p:nvPr>
            <p:ph sz="half" idx="2"/>
          </p:nvPr>
        </p:nvSpPr>
        <p:spPr>
          <a:xfrm>
            <a:off x="2819400" y="609600"/>
            <a:ext cx="5867400" cy="5029200"/>
          </a:xfrm>
          <a:ln>
            <a:solidFill>
              <a:schemeClr val="tx1"/>
            </a:solidFill>
          </a:ln>
        </p:spPr>
        <p:txBody>
          <a:bodyPr/>
          <a:lstStyle>
            <a:lvl1pPr>
              <a:defRPr sz="1200" baseline="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9" name="Content Placeholder 8"/>
          <p:cNvSpPr>
            <a:spLocks noGrp="1"/>
          </p:cNvSpPr>
          <p:nvPr>
            <p:ph sz="quarter" idx="13"/>
          </p:nvPr>
        </p:nvSpPr>
        <p:spPr>
          <a:xfrm>
            <a:off x="457200" y="5715000"/>
            <a:ext cx="8229600" cy="609600"/>
          </a:xfrm>
          <a:ln>
            <a:solidFill>
              <a:schemeClr val="tx1"/>
            </a:solidFill>
          </a:ln>
        </p:spPr>
        <p:txBody>
          <a:bodyPr>
            <a:normAutofit/>
          </a:bodyPr>
          <a:lstStyle>
            <a:lvl1pPr>
              <a:defRPr sz="1200" baseline="0"/>
            </a:lvl1pPr>
            <a:lvl2pPr>
              <a:defRPr sz="1200"/>
            </a:lvl2pPr>
            <a:lvl3pPr>
              <a:defRPr sz="12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6" name="Date Placeholder 4"/>
          <p:cNvSpPr>
            <a:spLocks noGrp="1"/>
          </p:cNvSpPr>
          <p:nvPr>
            <p:ph type="dt" sz="half" idx="14"/>
          </p:nvPr>
        </p:nvSpPr>
        <p:spPr/>
        <p:txBody>
          <a:bodyPr/>
          <a:lstStyle>
            <a:lvl1pPr>
              <a:defRPr/>
            </a:lvl1pPr>
          </a:lstStyle>
          <a:p>
            <a:pPr>
              <a:defRPr/>
            </a:pPr>
            <a:r>
              <a:rPr lang="de-DE"/>
              <a:t>27.01.2010</a:t>
            </a:r>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p:txBody>
          <a:bodyPr/>
          <a:lstStyle>
            <a:lvl1pPr>
              <a:defRPr/>
            </a:lvl1pPr>
          </a:lstStyle>
          <a:p>
            <a:pPr>
              <a:defRPr/>
            </a:pPr>
            <a:fld id="{59E5D525-BB66-4929-84F5-3928858153DC}" type="slidenum">
              <a:rPr lang="en-US"/>
              <a:pPr>
                <a:defRPr/>
              </a:pPr>
              <a:t>‹#›</a:t>
            </a:fld>
            <a:endParaRPr lang="en-US"/>
          </a:p>
        </p:txBody>
      </p:sp>
    </p:spTree>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C267EBB-C599-49F8-A4D2-540D08C2DE9C}" type="datetime1">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B4661D-4417-4B7A-A4C4-65ED62BEA0F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ABC8EF2-08B6-4492-B9C4-9CADBF2E7B71}" type="datetime1">
              <a:rPr lang="en-US"/>
              <a:pPr>
                <a:defRPr/>
              </a:pPr>
              <a:t>1/24/2012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B72E1A7-002D-4522-A469-EFC48DF4384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485E4F-35C2-4B1D-9B0C-CD412ACE19BE}" type="datetime1">
              <a:rPr lang="en-US"/>
              <a:pPr>
                <a:defRPr/>
              </a:pPr>
              <a:t>1/24/2012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444118-8509-4EA7-911E-41DB71527A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3949F72-017B-4B88-B1E0-785786A69C0D}" type="datetime1">
              <a:rPr lang="en-US"/>
              <a:pPr>
                <a:defRPr/>
              </a:pPr>
              <a:t>1/24/2012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538F99B-16AE-439D-880C-4A6BD7B21C7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129EE1-7F21-4B1B-B0CA-482534B00A4E}" type="datetime1">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97CD55-D00F-49A9-BB57-5F1E124AC6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4B92CEC-6014-405E-AC96-7439AF636883}" type="datetime1">
              <a:rPr lang="en-US"/>
              <a:pPr>
                <a:defRPr/>
              </a:pPr>
              <a:t>1/24/2012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C163D1-A24B-406E-92BC-AC4C2732337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2E2663E-02F9-4CC5-AB19-BE7CB2D875C4}" type="datetime1">
              <a:rPr lang="en-US"/>
              <a:pPr>
                <a:defRPr/>
              </a:pPr>
              <a:t>1/24/2012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F56B62B-3B53-4A1A-BD34-77EE975F6CF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schemeClr val="tx1">
                    <a:lumMod val="65000"/>
                    <a:lumOff val="35000"/>
                  </a:schemeClr>
                </a:solidFill>
                <a:latin typeface="Century Gothic" pitchFamily="34" charset="0"/>
              </a:defRPr>
            </a:lvl1pPr>
          </a:lstStyle>
          <a:p>
            <a:pPr>
              <a:defRPr/>
            </a:pPr>
            <a:fld id="{6F30A73D-753C-4A97-8C70-B6A4A367ADD4}" type="datetime1">
              <a:rPr lang="en-US"/>
              <a:pPr>
                <a:defRPr/>
              </a:pPr>
              <a:t>1/24/2012</a:t>
            </a:fld>
            <a:endParaRPr lang="en-US"/>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defRPr>
            </a:lvl1pPr>
          </a:lstStyle>
          <a:p>
            <a:pPr>
              <a:defRPr/>
            </a:pPr>
            <a:endParaRPr lang="en-US"/>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defRPr>
            </a:lvl1pPr>
          </a:lstStyle>
          <a:p>
            <a:pPr>
              <a:defRPr/>
            </a:pPr>
            <a:fld id="{F029AFCC-D5FD-404C-BEE4-6224EF951A34}" type="slidenum">
              <a:rPr lang="en-US"/>
              <a:pPr>
                <a:defRPr/>
              </a:pPr>
              <a:t>‹#›</a:t>
            </a:fld>
            <a:endParaRPr lang="en-US"/>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hdr="0" ftr="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367D32C-F05A-44B8-BEBB-04897A823CF1}" type="datetimeFigureOut">
              <a:rPr lang="en-US"/>
              <a:pPr>
                <a:defRPr/>
              </a:pPr>
              <a:t>1/24/2012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BC91DBC-FDA6-4E37-93E7-FD32D39180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9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t2.gstatic.com/images?q=tbn:ANd9GcR2jsOyDEtam1vyCXg-9kkdxLgHYmCngVc83kjswYmo398IKLzWmA"/>
          <p:cNvPicPr>
            <a:picLocks noChangeAspect="1" noChangeArrowheads="1"/>
          </p:cNvPicPr>
          <p:nvPr/>
        </p:nvPicPr>
        <p:blipFill>
          <a:blip r:embed="rId2"/>
          <a:srcRect/>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7"/>
            <a:ext cx="8229600" cy="5440363"/>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Mechanical harvesting of green beans may lead to discoloration of the broken ends of the beans </a:t>
            </a:r>
          </a:p>
          <a:p>
            <a:pPr algn="just">
              <a:buClr>
                <a:srgbClr val="00B050"/>
              </a:buClr>
              <a:buFont typeface="Wingdings" pitchFamily="2" charset="2"/>
              <a:buChar char="q"/>
            </a:pPr>
            <a:r>
              <a:rPr lang="en-US" sz="2200" dirty="0" smtClean="0">
                <a:latin typeface="Arial" pitchFamily="34" charset="0"/>
                <a:cs typeface="Arial" pitchFamily="34" charset="0"/>
              </a:rPr>
              <a:t>Tissue damage during harvesting can stimulate enzymatic action resulting in the production of off flavors so they should be processed as quickly as possible after harvest</a:t>
            </a: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3200" dirty="0" smtClean="0">
                <a:solidFill>
                  <a:srgbClr val="FF3399"/>
                </a:solidFill>
                <a:latin typeface="Arial" pitchFamily="34" charset="0"/>
                <a:cs typeface="Arial" pitchFamily="34" charset="0"/>
              </a:rPr>
              <a:t>Procurement Management of Vegetables</a:t>
            </a:r>
            <a:endParaRPr lang="en-US" sz="32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a:xfrm>
            <a:off x="457200" y="990600"/>
            <a:ext cx="8229600" cy="4754563"/>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It includes activities of collection of fruit and creating conducive environment for required kind of quality and quantity of produce by way of adopting pre and post harvest practices</a:t>
            </a:r>
          </a:p>
          <a:p>
            <a:pPr algn="just">
              <a:buClr>
                <a:srgbClr val="00B050"/>
              </a:buClr>
              <a:buFont typeface="Wingdings" pitchFamily="2" charset="2"/>
              <a:buChar char="q"/>
            </a:pPr>
            <a:r>
              <a:rPr lang="en-US" sz="2200" dirty="0" smtClean="0">
                <a:latin typeface="Arial" pitchFamily="34" charset="0"/>
                <a:cs typeface="Arial" pitchFamily="34" charset="0"/>
              </a:rPr>
              <a:t>Therefore it includes the two:</a:t>
            </a:r>
          </a:p>
          <a:p>
            <a:pPr lvl="1" algn="just">
              <a:buClr>
                <a:srgbClr val="00B050"/>
              </a:buClr>
              <a:buFont typeface="Wingdings" pitchFamily="2" charset="2"/>
              <a:buChar char="q"/>
            </a:pPr>
            <a:r>
              <a:rPr lang="en-US" sz="2200" dirty="0" smtClean="0">
                <a:latin typeface="Arial" pitchFamily="34" charset="0"/>
                <a:cs typeface="Arial" pitchFamily="34" charset="0"/>
              </a:rPr>
              <a:t>Pre-harvest activities </a:t>
            </a:r>
          </a:p>
          <a:p>
            <a:pPr lvl="1" algn="just">
              <a:buClr>
                <a:srgbClr val="00B050"/>
              </a:buClr>
              <a:buFont typeface="Wingdings" pitchFamily="2" charset="2"/>
              <a:buChar char="q"/>
            </a:pPr>
            <a:r>
              <a:rPr lang="en-US" sz="2200" dirty="0" smtClean="0">
                <a:latin typeface="Arial" pitchFamily="34" charset="0"/>
                <a:cs typeface="Arial" pitchFamily="34" charset="0"/>
              </a:rPr>
              <a:t>Harvest and post harvest activities</a:t>
            </a:r>
          </a:p>
          <a:p>
            <a:pPr lvl="1" algn="just">
              <a:buClr>
                <a:srgbClr val="00B050"/>
              </a:buClr>
              <a:buNone/>
            </a:pPr>
            <a:r>
              <a:rPr lang="en-US" dirty="0" smtClean="0">
                <a:solidFill>
                  <a:srgbClr val="FF3399"/>
                </a:solidFill>
                <a:latin typeface="Arial" pitchFamily="34" charset="0"/>
                <a:cs typeface="Arial" pitchFamily="34" charset="0"/>
              </a:rPr>
              <a:t>Pre-harvest Activities</a:t>
            </a:r>
          </a:p>
          <a:p>
            <a:pPr lvl="1" algn="just">
              <a:buClr>
                <a:srgbClr val="00B050"/>
              </a:buClr>
              <a:buNone/>
            </a:pPr>
            <a:r>
              <a:rPr lang="en-US" sz="2200" dirty="0" smtClean="0">
                <a:latin typeface="Arial" pitchFamily="34" charset="0"/>
                <a:cs typeface="Arial" pitchFamily="34" charset="0"/>
              </a:rPr>
              <a:t> </a:t>
            </a:r>
            <a:r>
              <a:rPr lang="en-US" sz="2200" dirty="0" smtClean="0">
                <a:solidFill>
                  <a:srgbClr val="FF3399"/>
                </a:solidFill>
                <a:latin typeface="Arial" pitchFamily="34" charset="0"/>
                <a:cs typeface="Arial" pitchFamily="34" charset="0"/>
              </a:rPr>
              <a:t>Selection of field crop </a:t>
            </a:r>
          </a:p>
          <a:p>
            <a:pPr lvl="1" algn="just">
              <a:buClr>
                <a:srgbClr val="00B050"/>
              </a:buClr>
              <a:buFont typeface="Wingdings" pitchFamily="2" charset="2"/>
              <a:buChar char="q"/>
            </a:pPr>
            <a:r>
              <a:rPr lang="en-US" sz="2200" dirty="0" smtClean="0">
                <a:latin typeface="Arial" pitchFamily="34" charset="0"/>
                <a:cs typeface="Arial" pitchFamily="34" charset="0"/>
              </a:rPr>
              <a:t>In terms of their sizes conditions maintenance and time suitability for procurement</a:t>
            </a:r>
          </a:p>
          <a:p>
            <a:pPr lvl="1" algn="just">
              <a:buClr>
                <a:srgbClr val="00B050"/>
              </a:buClr>
              <a:buNone/>
            </a:pPr>
            <a:r>
              <a:rPr lang="en-US" sz="2200" dirty="0" smtClean="0">
                <a:solidFill>
                  <a:srgbClr val="FF3399"/>
                </a:solidFill>
                <a:latin typeface="Arial" pitchFamily="34" charset="0"/>
                <a:cs typeface="Arial" pitchFamily="34" charset="0"/>
              </a:rPr>
              <a:t>Selection of varieties </a:t>
            </a:r>
          </a:p>
          <a:p>
            <a:pPr lvl="1" algn="just">
              <a:buClr>
                <a:srgbClr val="00B050"/>
              </a:buClr>
              <a:buFont typeface="Wingdings" pitchFamily="2" charset="2"/>
              <a:buChar char="q"/>
            </a:pPr>
            <a:r>
              <a:rPr lang="en-US" sz="2200" dirty="0" smtClean="0">
                <a:latin typeface="Arial" pitchFamily="34" charset="0"/>
                <a:cs typeface="Arial" pitchFamily="34" charset="0"/>
              </a:rPr>
              <a:t>In terms of requirement of markets and their liking on size grace color packs and transportation</a:t>
            </a:r>
            <a:endParaRPr lang="en-US" sz="2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Clr>
                <a:srgbClr val="00B050"/>
              </a:buClr>
              <a:buFont typeface="Wingdings" pitchFamily="2" charset="2"/>
              <a:buChar char="q"/>
            </a:pPr>
            <a:r>
              <a:rPr lang="en-US" sz="2200" dirty="0" smtClean="0">
                <a:latin typeface="Arial" pitchFamily="34" charset="0"/>
                <a:cs typeface="Arial" pitchFamily="34" charset="0"/>
              </a:rPr>
              <a:t>In terms of shelf life of the produce </a:t>
            </a:r>
          </a:p>
          <a:p>
            <a:pPr>
              <a:buClr>
                <a:srgbClr val="00B050"/>
              </a:buClr>
              <a:buFont typeface="Wingdings" pitchFamily="2" charset="2"/>
              <a:buChar char="q"/>
            </a:pPr>
            <a:r>
              <a:rPr lang="en-US" sz="2200" dirty="0" smtClean="0">
                <a:latin typeface="Arial" pitchFamily="34" charset="0"/>
                <a:cs typeface="Arial" pitchFamily="34" charset="0"/>
              </a:rPr>
              <a:t>In terms of ultimate use of produce (fresh use or processed use)</a:t>
            </a:r>
          </a:p>
          <a:p>
            <a:pPr>
              <a:buClr>
                <a:srgbClr val="00B050"/>
              </a:buClr>
              <a:buFont typeface="Wingdings" pitchFamily="2" charset="2"/>
              <a:buChar char="q"/>
            </a:pPr>
            <a:r>
              <a:rPr lang="en-US" sz="2200" dirty="0" smtClean="0">
                <a:latin typeface="Arial" pitchFamily="34" charset="0"/>
                <a:cs typeface="Arial" pitchFamily="34" charset="0"/>
              </a:rPr>
              <a:t>Local infrastructural availability</a:t>
            </a:r>
          </a:p>
          <a:p>
            <a:pPr>
              <a:buClr>
                <a:srgbClr val="00B050"/>
              </a:buClr>
              <a:buNone/>
            </a:pPr>
            <a:r>
              <a:rPr lang="en-US" sz="2200" dirty="0" smtClean="0">
                <a:solidFill>
                  <a:srgbClr val="FF3399"/>
                </a:solidFill>
                <a:latin typeface="Arial" pitchFamily="34" charset="0"/>
                <a:cs typeface="Arial" pitchFamily="34" charset="0"/>
              </a:rPr>
              <a:t>Adoptions of field or farmers for better agronomic practices</a:t>
            </a:r>
          </a:p>
          <a:p>
            <a:pPr>
              <a:buClr>
                <a:srgbClr val="00B050"/>
              </a:buClr>
              <a:buNone/>
            </a:pPr>
            <a:endParaRPr lang="en-US" sz="2200" dirty="0" smtClean="0">
              <a:solidFill>
                <a:srgbClr val="FF3399"/>
              </a:solidFill>
              <a:latin typeface="Arial" pitchFamily="34" charset="0"/>
              <a:cs typeface="Arial" pitchFamily="34" charset="0"/>
            </a:endParaRPr>
          </a:p>
          <a:p>
            <a:pPr>
              <a:buClr>
                <a:srgbClr val="00B050"/>
              </a:buClr>
              <a:buNone/>
            </a:pPr>
            <a:r>
              <a:rPr lang="en-US" sz="2200" dirty="0" smtClean="0">
                <a:solidFill>
                  <a:srgbClr val="FF3399"/>
                </a:solidFill>
                <a:latin typeface="Arial" pitchFamily="34" charset="0"/>
                <a:cs typeface="Arial" pitchFamily="34" charset="0"/>
              </a:rPr>
              <a:t>Designing supply schemes</a:t>
            </a:r>
          </a:p>
          <a:p>
            <a:pPr>
              <a:buClr>
                <a:srgbClr val="00B050"/>
              </a:buClr>
              <a:buFont typeface="Wingdings" pitchFamily="2" charset="2"/>
              <a:buChar char="q"/>
            </a:pPr>
            <a:r>
              <a:rPr lang="en-US" sz="2200" dirty="0" smtClean="0">
                <a:latin typeface="Arial" pitchFamily="34" charset="0"/>
                <a:cs typeface="Arial" pitchFamily="34" charset="0"/>
              </a:rPr>
              <a:t>Assessment of harvesting or maturity period as per requirement of market</a:t>
            </a:r>
          </a:p>
          <a:p>
            <a:pPr>
              <a:buClr>
                <a:srgbClr val="00B050"/>
              </a:buClr>
              <a:buNone/>
            </a:pPr>
            <a:r>
              <a:rPr lang="en-US" sz="2200" dirty="0" smtClean="0">
                <a:solidFill>
                  <a:srgbClr val="FF3399"/>
                </a:solidFill>
                <a:latin typeface="Arial" pitchFamily="34" charset="0"/>
                <a:cs typeface="Arial" pitchFamily="34" charset="0"/>
              </a:rPr>
              <a:t>Logistic arrangements</a:t>
            </a:r>
          </a:p>
          <a:p>
            <a:pPr>
              <a:buClr>
                <a:srgbClr val="00B050"/>
              </a:buClr>
              <a:buFont typeface="Wingdings" pitchFamily="2" charset="2"/>
              <a:buChar char="q"/>
            </a:pPr>
            <a:r>
              <a:rPr lang="en-US" sz="2200" dirty="0" smtClean="0">
                <a:latin typeface="Arial" pitchFamily="34" charset="0"/>
                <a:cs typeface="Arial" pitchFamily="34" charset="0"/>
              </a:rPr>
              <a:t>Harvesting kits</a:t>
            </a:r>
          </a:p>
          <a:p>
            <a:pPr>
              <a:buClr>
                <a:srgbClr val="00B050"/>
              </a:buClr>
              <a:buFont typeface="Wingdings" pitchFamily="2" charset="2"/>
              <a:buChar char="q"/>
            </a:pPr>
            <a:r>
              <a:rPr lang="en-US" sz="2200" dirty="0" smtClean="0">
                <a:latin typeface="Arial" pitchFamily="34" charset="0"/>
                <a:cs typeface="Arial" pitchFamily="34" charset="0"/>
              </a:rPr>
              <a:t>Training in harvesting techniques</a:t>
            </a:r>
          </a:p>
          <a:p>
            <a:pPr>
              <a:buClr>
                <a:srgbClr val="00B050"/>
              </a:buClr>
              <a:buFont typeface="Wingdings" pitchFamily="2" charset="2"/>
              <a:buChar char="q"/>
            </a:pPr>
            <a:r>
              <a:rPr lang="en-US" sz="2200" dirty="0" smtClean="0">
                <a:latin typeface="Arial" pitchFamily="34" charset="0"/>
                <a:cs typeface="Arial" pitchFamily="34" charset="0"/>
              </a:rPr>
              <a:t>Arrangement of labor</a:t>
            </a:r>
          </a:p>
          <a:p>
            <a:pPr>
              <a:buClr>
                <a:srgbClr val="00B050"/>
              </a:buClr>
              <a:buFont typeface="Wingdings" pitchFamily="2" charset="2"/>
              <a:buChar char="q"/>
            </a:pPr>
            <a:r>
              <a:rPr lang="en-US" sz="2200" dirty="0" smtClean="0">
                <a:latin typeface="Arial" pitchFamily="34" charset="0"/>
                <a:cs typeface="Arial" pitchFamily="34" charset="0"/>
              </a:rPr>
              <a:t>Arrangement of packaging material</a:t>
            </a:r>
          </a:p>
          <a:p>
            <a:pPr>
              <a:buClr>
                <a:srgbClr val="00B050"/>
              </a:buClr>
              <a:buFont typeface="Wingdings" pitchFamily="2" charset="2"/>
              <a:buChar char="q"/>
            </a:pPr>
            <a:r>
              <a:rPr lang="en-US" sz="2200" dirty="0" smtClean="0">
                <a:latin typeface="Arial" pitchFamily="34" charset="0"/>
                <a:cs typeface="Arial" pitchFamily="34" charset="0"/>
              </a:rPr>
              <a:t>Arrangement for grading  </a:t>
            </a:r>
          </a:p>
          <a:p>
            <a:pPr>
              <a:buClr>
                <a:srgbClr val="00B050"/>
              </a:buClr>
              <a:buFont typeface="Wingdings" pitchFamily="2" charset="2"/>
              <a:buChar char="q"/>
            </a:pPr>
            <a:endParaRPr lang="en-US" sz="2200" dirty="0" smtClean="0">
              <a:solidFill>
                <a:srgbClr val="FF3399"/>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229600" cy="5364163"/>
          </a:xfrm>
        </p:spPr>
        <p:txBody>
          <a:bodyPr/>
          <a:lstStyle/>
          <a:p>
            <a:pPr>
              <a:buClr>
                <a:srgbClr val="00B050"/>
              </a:buClr>
              <a:buFont typeface="Wingdings" pitchFamily="2" charset="2"/>
              <a:buChar char="q"/>
            </a:pPr>
            <a:r>
              <a:rPr lang="en-US" sz="2200" dirty="0" smtClean="0">
                <a:latin typeface="Arial" pitchFamily="34" charset="0"/>
                <a:cs typeface="Arial" pitchFamily="34" charset="0"/>
              </a:rPr>
              <a:t>Arrangement for transport</a:t>
            </a:r>
          </a:p>
          <a:p>
            <a:pPr>
              <a:buClr>
                <a:srgbClr val="00B050"/>
              </a:buClr>
              <a:buFont typeface="Wingdings" pitchFamily="2" charset="2"/>
              <a:buChar char="q"/>
            </a:pPr>
            <a:r>
              <a:rPr lang="en-US" sz="2200" dirty="0" smtClean="0">
                <a:latin typeface="Arial" pitchFamily="34" charset="0"/>
                <a:cs typeface="Arial" pitchFamily="34" charset="0"/>
              </a:rPr>
              <a:t>Arrangement for disposal of left out material </a:t>
            </a:r>
          </a:p>
          <a:p>
            <a:pPr>
              <a:buClr>
                <a:srgbClr val="00B050"/>
              </a:buClr>
              <a:buFont typeface="Wingdings" pitchFamily="2" charset="2"/>
              <a:buChar char="q"/>
            </a:pPr>
            <a:r>
              <a:rPr lang="en-US" sz="2200" dirty="0" smtClean="0">
                <a:latin typeface="Arial" pitchFamily="34" charset="0"/>
                <a:cs typeface="Arial" pitchFamily="34" charset="0"/>
              </a:rPr>
              <a:t>Other arrangements as per local conditions</a:t>
            </a:r>
          </a:p>
          <a:p>
            <a:pPr>
              <a:buClr>
                <a:srgbClr val="00B050"/>
              </a:buClr>
              <a:buNone/>
            </a:pPr>
            <a:r>
              <a:rPr lang="en-US" sz="2800" dirty="0" smtClean="0">
                <a:solidFill>
                  <a:srgbClr val="FF3399"/>
                </a:solidFill>
                <a:latin typeface="Arial" pitchFamily="34" charset="0"/>
                <a:cs typeface="Arial" pitchFamily="34" charset="0"/>
              </a:rPr>
              <a:t>Harvest and Post Harvest Activities</a:t>
            </a:r>
          </a:p>
          <a:p>
            <a:pPr>
              <a:buClr>
                <a:srgbClr val="00B050"/>
              </a:buClr>
              <a:buFont typeface="Wingdings" pitchFamily="2" charset="2"/>
              <a:buChar char="q"/>
            </a:pPr>
            <a:r>
              <a:rPr lang="en-US" sz="2200" dirty="0" smtClean="0">
                <a:latin typeface="Arial" pitchFamily="34" charset="0"/>
                <a:cs typeface="Arial" pitchFamily="34" charset="0"/>
              </a:rPr>
              <a:t>Date of harvest and inspection of field</a:t>
            </a:r>
          </a:p>
          <a:p>
            <a:pPr>
              <a:buClr>
                <a:srgbClr val="00B050"/>
              </a:buClr>
              <a:buFont typeface="Wingdings" pitchFamily="2" charset="2"/>
              <a:buChar char="q"/>
            </a:pPr>
            <a:r>
              <a:rPr lang="en-US" sz="2200" dirty="0" smtClean="0">
                <a:latin typeface="Arial" pitchFamily="34" charset="0"/>
                <a:cs typeface="Arial" pitchFamily="34" charset="0"/>
              </a:rPr>
              <a:t>Harvesting according to requirement of particular area</a:t>
            </a:r>
          </a:p>
          <a:p>
            <a:pPr>
              <a:buClr>
                <a:srgbClr val="00B050"/>
              </a:buClr>
              <a:buNone/>
            </a:pPr>
            <a:endParaRPr lang="en-US" sz="2200" dirty="0" smtClean="0">
              <a:latin typeface="Arial" pitchFamily="34" charset="0"/>
              <a:cs typeface="Arial" pitchFamily="34" charset="0"/>
            </a:endParaRP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z="3600" dirty="0" smtClean="0">
                <a:solidFill>
                  <a:srgbClr val="FF3399"/>
                </a:solidFill>
                <a:latin typeface="Arial" pitchFamily="34" charset="0"/>
                <a:cs typeface="Arial" pitchFamily="34" charset="0"/>
              </a:rPr>
              <a:t>Preparing for Market</a:t>
            </a:r>
            <a:endParaRPr lang="en-US" sz="36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a:xfrm>
            <a:off x="533400" y="1371600"/>
            <a:ext cx="8229600" cy="5486400"/>
          </a:xfrm>
        </p:spPr>
        <p:txBody>
          <a:bodyPr/>
          <a:lstStyle/>
          <a:p>
            <a:pPr>
              <a:buClr>
                <a:srgbClr val="00B050"/>
              </a:buClr>
              <a:buFont typeface="Wingdings" pitchFamily="2" charset="2"/>
              <a:buChar char="q"/>
            </a:pPr>
            <a:r>
              <a:rPr lang="en-US" sz="2200" dirty="0" smtClean="0">
                <a:latin typeface="Arial" pitchFamily="34" charset="0"/>
                <a:cs typeface="Arial" pitchFamily="34" charset="0"/>
              </a:rPr>
              <a:t>Post harvest losses can be minimized by adopting certain post harvest management and conservation technologies</a:t>
            </a:r>
          </a:p>
          <a:p>
            <a:pPr>
              <a:buClr>
                <a:srgbClr val="00B050"/>
              </a:buClr>
              <a:buFont typeface="Wingdings" pitchFamily="2" charset="2"/>
              <a:buChar char="q"/>
            </a:pPr>
            <a:r>
              <a:rPr lang="en-US" sz="2200" dirty="0" smtClean="0">
                <a:latin typeface="Arial" pitchFamily="34" charset="0"/>
                <a:cs typeface="Arial" pitchFamily="34" charset="0"/>
              </a:rPr>
              <a:t>The principal post harvest technologies now being adopted the world over include</a:t>
            </a:r>
          </a:p>
          <a:p>
            <a:pPr lvl="1">
              <a:buClr>
                <a:srgbClr val="00B050"/>
              </a:buClr>
              <a:buFont typeface="Wingdings" pitchFamily="2" charset="2"/>
              <a:buChar char="q"/>
            </a:pPr>
            <a:r>
              <a:rPr lang="en-US" sz="2200" dirty="0" smtClean="0">
                <a:latin typeface="Arial" pitchFamily="34" charset="0"/>
                <a:cs typeface="Arial" pitchFamily="34" charset="0"/>
              </a:rPr>
              <a:t>Washing and Cleaning </a:t>
            </a:r>
          </a:p>
          <a:p>
            <a:pPr lvl="1">
              <a:buClr>
                <a:srgbClr val="00B050"/>
              </a:buClr>
              <a:buFont typeface="Wingdings" pitchFamily="2" charset="2"/>
              <a:buChar char="q"/>
            </a:pPr>
            <a:r>
              <a:rPr lang="en-US" sz="2200" dirty="0" smtClean="0">
                <a:latin typeface="Arial" pitchFamily="34" charset="0"/>
                <a:cs typeface="Arial" pitchFamily="34" charset="0"/>
              </a:rPr>
              <a:t>Grading/Storing </a:t>
            </a:r>
          </a:p>
          <a:p>
            <a:pPr lvl="1">
              <a:buClr>
                <a:srgbClr val="00B050"/>
              </a:buClr>
              <a:buFont typeface="Wingdings" pitchFamily="2" charset="2"/>
              <a:buChar char="q"/>
            </a:pPr>
            <a:r>
              <a:rPr lang="en-US" sz="2200" dirty="0" smtClean="0">
                <a:latin typeface="Arial" pitchFamily="34" charset="0"/>
                <a:cs typeface="Arial" pitchFamily="34" charset="0"/>
              </a:rPr>
              <a:t>Packing </a:t>
            </a:r>
          </a:p>
          <a:p>
            <a:pPr lvl="1">
              <a:buClr>
                <a:srgbClr val="00B050"/>
              </a:buClr>
              <a:buFont typeface="Wingdings" pitchFamily="2" charset="2"/>
              <a:buChar char="q"/>
            </a:pPr>
            <a:r>
              <a:rPr lang="en-US" sz="2200" dirty="0" smtClean="0">
                <a:latin typeface="Arial" pitchFamily="34" charset="0"/>
                <a:cs typeface="Arial" pitchFamily="34" charset="0"/>
              </a:rPr>
              <a:t>Transportation </a:t>
            </a:r>
          </a:p>
          <a:p>
            <a:pPr lvl="1">
              <a:buClr>
                <a:srgbClr val="00B050"/>
              </a:buClr>
              <a:buFont typeface="Wingdings" pitchFamily="2" charset="2"/>
              <a:buChar char="q"/>
            </a:pPr>
            <a:r>
              <a:rPr lang="en-US" sz="2200" dirty="0" smtClean="0">
                <a:latin typeface="Arial" pitchFamily="34" charset="0"/>
                <a:cs typeface="Arial" pitchFamily="34" charset="0"/>
              </a:rPr>
              <a:t>Storage </a:t>
            </a:r>
            <a:endParaRPr lang="en-US" sz="2200" dirty="0" smtClean="0">
              <a:latin typeface="Arial" pitchFamily="34" charset="0"/>
              <a:cs typeface="Arial" pitchFamily="34" charset="0"/>
            </a:endParaRPr>
          </a:p>
          <a:p>
            <a:pPr lvl="1">
              <a:buClr>
                <a:srgbClr val="00B050"/>
              </a:buClr>
              <a:buFont typeface="Wingdings" pitchFamily="2" charset="2"/>
              <a:buChar char="q"/>
            </a:pPr>
            <a:r>
              <a:rPr lang="en-US" sz="2200" dirty="0" smtClean="0">
                <a:latin typeface="Arial" pitchFamily="34" charset="0"/>
                <a:cs typeface="Arial" pitchFamily="34" charset="0"/>
              </a:rPr>
              <a:t>Processing </a:t>
            </a:r>
          </a:p>
          <a:p>
            <a:pPr lvl="1">
              <a:buClr>
                <a:srgbClr val="00B050"/>
              </a:buClr>
              <a:buFont typeface="Wingdings" pitchFamily="2" charset="2"/>
              <a:buChar char="q"/>
            </a:pPr>
            <a:r>
              <a:rPr lang="en-US" sz="2200" dirty="0" smtClean="0">
                <a:latin typeface="Arial" pitchFamily="34" charset="0"/>
                <a:cs typeface="Arial" pitchFamily="34" charset="0"/>
              </a:rPr>
              <a:t>Marketing</a:t>
            </a:r>
          </a:p>
          <a:p>
            <a:pPr lvl="1" algn="just">
              <a:buClr>
                <a:srgbClr val="00B050"/>
              </a:buClr>
              <a:buNone/>
            </a:pPr>
            <a:r>
              <a:rPr lang="en-US" sz="2200" dirty="0" smtClean="0">
                <a:latin typeface="Arial" pitchFamily="34" charset="0"/>
                <a:cs typeface="Arial" pitchFamily="34" charset="0"/>
              </a:rPr>
              <a:t>	</a:t>
            </a:r>
            <a:endParaRPr lang="en-US" sz="1800" dirty="0" smtClean="0">
              <a:latin typeface="Arial" pitchFamily="34" charset="0"/>
              <a:cs typeface="Arial" pitchFamily="34" charset="0"/>
            </a:endParaRP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516563"/>
          </a:xfrm>
        </p:spPr>
        <p:txBody>
          <a:bodyPr/>
          <a:lstStyle/>
          <a:p>
            <a:pPr marL="342900" lvl="1" indent="-342900" algn="just">
              <a:buClr>
                <a:srgbClr val="00B050"/>
              </a:buClr>
              <a:buFont typeface="Wingdings" pitchFamily="2" charset="2"/>
              <a:buChar char="q"/>
            </a:pPr>
            <a:r>
              <a:rPr lang="en-US" sz="2200" dirty="0" smtClean="0">
                <a:latin typeface="Arial" pitchFamily="34" charset="0"/>
                <a:cs typeface="Arial" pitchFamily="34" charset="0"/>
              </a:rPr>
              <a:t>This chain of operations is generally applicable to high value perishable produce and not to produce that is non perishable, low value, high volume and can be consumed raw locally</a:t>
            </a:r>
          </a:p>
          <a:p>
            <a:pPr marL="514350" lvl="1" indent="-514350">
              <a:buClr>
                <a:srgbClr val="00B050"/>
              </a:buClr>
              <a:buFont typeface="+mj-lt"/>
              <a:buAutoNum type="alphaLcParenR"/>
            </a:pPr>
            <a:r>
              <a:rPr lang="en-US" dirty="0" smtClean="0">
                <a:solidFill>
                  <a:srgbClr val="FF3399"/>
                </a:solidFill>
                <a:latin typeface="Arial" pitchFamily="34" charset="0"/>
                <a:cs typeface="Arial" pitchFamily="34" charset="0"/>
              </a:rPr>
              <a:t>Trimming and Washing </a:t>
            </a:r>
            <a:endParaRPr lang="en-US" dirty="0" smtClean="0">
              <a:solidFill>
                <a:srgbClr val="FF3399"/>
              </a:solidFill>
              <a:latin typeface="Arial" pitchFamily="34" charset="0"/>
              <a:cs typeface="Arial" pitchFamily="34" charset="0"/>
            </a:endParaRPr>
          </a:p>
          <a:p>
            <a:pPr marL="742950" lvl="2" indent="-342900" algn="just">
              <a:buClr>
                <a:srgbClr val="00B050"/>
              </a:buClr>
              <a:buFont typeface="Wingdings" pitchFamily="2" charset="2"/>
              <a:buChar char="q"/>
            </a:pPr>
            <a:r>
              <a:rPr lang="en-US" sz="2200" dirty="0" smtClean="0">
                <a:latin typeface="Arial" pitchFamily="34" charset="0"/>
                <a:cs typeface="Arial" pitchFamily="34" charset="0"/>
              </a:rPr>
              <a:t>The appearance of vegetables may be improved by removing damaged, diseased, dead or discolored parts</a:t>
            </a:r>
          </a:p>
          <a:p>
            <a:pPr marL="742950" lvl="2" indent="-342900" algn="just">
              <a:buClr>
                <a:srgbClr val="00B050"/>
              </a:buClr>
              <a:buFont typeface="Wingdings" pitchFamily="2" charset="2"/>
              <a:buChar char="q"/>
            </a:pPr>
            <a:r>
              <a:rPr lang="en-US" sz="2200" dirty="0" smtClean="0">
                <a:latin typeface="Arial" pitchFamily="34" charset="0"/>
                <a:cs typeface="Arial" pitchFamily="34" charset="0"/>
              </a:rPr>
              <a:t>Some field trimming is required for most vegetables but sufficient wrapper leaves should be leave on such crops as lettuce, cabbage and celery</a:t>
            </a:r>
          </a:p>
          <a:p>
            <a:pPr marL="742950" lvl="2" indent="-342900" algn="just">
              <a:buClr>
                <a:srgbClr val="00B050"/>
              </a:buClr>
              <a:buFont typeface="Wingdings" pitchFamily="2" charset="2"/>
              <a:buChar char="q"/>
            </a:pPr>
            <a:r>
              <a:rPr lang="en-US" sz="2200" dirty="0" smtClean="0">
                <a:latin typeface="Arial" pitchFamily="34" charset="0"/>
                <a:cs typeface="Arial" pitchFamily="34" charset="0"/>
              </a:rPr>
              <a:t>Damaged and discolored leaves can be removed in the market as desired </a:t>
            </a:r>
            <a:endParaRPr lang="en-US" sz="2200" dirty="0" smtClean="0">
              <a:latin typeface="Arial" pitchFamily="34" charset="0"/>
              <a:cs typeface="Arial" pitchFamily="34" charset="0"/>
            </a:endParaRPr>
          </a:p>
          <a:p>
            <a:pPr marL="742950" lvl="2" indent="-342900" algn="just">
              <a:buClr>
                <a:srgbClr val="00B050"/>
              </a:buClr>
              <a:buFont typeface="Wingdings" pitchFamily="2" charset="2"/>
              <a:buChar char="q"/>
            </a:pPr>
            <a:r>
              <a:rPr lang="en-US" sz="2200" dirty="0" smtClean="0">
                <a:latin typeface="Arial" pitchFamily="34" charset="0"/>
                <a:cs typeface="Arial" pitchFamily="34" charset="0"/>
              </a:rPr>
              <a:t>Washing </a:t>
            </a:r>
            <a:r>
              <a:rPr lang="en-US" sz="2200" dirty="0" smtClean="0">
                <a:latin typeface="Arial" pitchFamily="34" charset="0"/>
                <a:cs typeface="Arial" pitchFamily="34" charset="0"/>
              </a:rPr>
              <a:t>is done either by dipping in water in a bucket or sprinkling water over the </a:t>
            </a:r>
            <a:r>
              <a:rPr lang="en-US" sz="2200" dirty="0" smtClean="0">
                <a:latin typeface="Arial" pitchFamily="34" charset="0"/>
                <a:cs typeface="Arial" pitchFamily="34" charset="0"/>
              </a:rPr>
              <a:t>lots</a:t>
            </a: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pPr marL="742950" lvl="2" indent="-342900" algn="just">
              <a:buClr>
                <a:srgbClr val="00B050"/>
              </a:buClr>
              <a:buFont typeface="Wingdings" pitchFamily="2" charset="2"/>
              <a:buChar char="q"/>
            </a:pPr>
            <a:endParaRPr lang="en-US" sz="2200" dirty="0" smtClean="0">
              <a:latin typeface="Arial" pitchFamily="34" charset="0"/>
              <a:cs typeface="Arial" pitchFamily="34" charset="0"/>
            </a:endParaRPr>
          </a:p>
          <a:p>
            <a:pPr marL="742950" lvl="2" indent="-342900" algn="just">
              <a:buClr>
                <a:srgbClr val="00B050"/>
              </a:buClr>
              <a:buFont typeface="Wingdings" pitchFamily="2" charset="2"/>
              <a:buChar char="q"/>
            </a:pPr>
            <a:r>
              <a:rPr lang="en-US" sz="2200" dirty="0" smtClean="0">
                <a:latin typeface="Arial" pitchFamily="34" charset="0"/>
                <a:cs typeface="Arial" pitchFamily="34" charset="0"/>
              </a:rPr>
              <a:t>This is done in certain cases keep on sprinkling water while selling in the market to maintain freshness</a:t>
            </a:r>
          </a:p>
          <a:p>
            <a:pPr marL="742950" lvl="2" indent="-342900" algn="just">
              <a:buClr>
                <a:srgbClr val="00B050"/>
              </a:buClr>
              <a:buFont typeface="Wingdings" pitchFamily="2" charset="2"/>
              <a:buChar char="q"/>
            </a:pPr>
            <a:r>
              <a:rPr lang="en-US" sz="2200" dirty="0" smtClean="0">
                <a:latin typeface="Arial" pitchFamily="34" charset="0"/>
                <a:cs typeface="Arial" pitchFamily="34" charset="0"/>
              </a:rPr>
              <a:t>Sometimes, a few drops of mustard oil are mixed in the water and vegetables like tomato, brinjal and capsicum are dipped in it to make the fruit attractive and shiny</a:t>
            </a:r>
          </a:p>
          <a:p>
            <a:pPr>
              <a:buNone/>
            </a:pPr>
            <a:endParaRPr lang="en-US" dirty="0"/>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sz="3600" dirty="0" smtClean="0">
                <a:solidFill>
                  <a:srgbClr val="FF3399"/>
                </a:solidFill>
                <a:latin typeface="Arial" pitchFamily="34" charset="0"/>
                <a:cs typeface="Arial" pitchFamily="34" charset="0"/>
              </a:rPr>
              <a:t>Grading/Storing</a:t>
            </a:r>
            <a:endParaRPr lang="en-US" sz="36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a:xfrm>
            <a:off x="457200" y="1219200"/>
            <a:ext cx="8229600" cy="4906963"/>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There are conventional grades in many fruits and vegetables that are normally followed</a:t>
            </a:r>
          </a:p>
          <a:p>
            <a:pPr algn="just">
              <a:buClr>
                <a:srgbClr val="00B050"/>
              </a:buClr>
              <a:buFont typeface="Wingdings" pitchFamily="2" charset="2"/>
              <a:buChar char="q"/>
            </a:pPr>
            <a:r>
              <a:rPr lang="en-US" sz="2200" dirty="0" smtClean="0">
                <a:latin typeface="Arial" pitchFamily="34" charset="0"/>
                <a:cs typeface="Arial" pitchFamily="34" charset="0"/>
              </a:rPr>
              <a:t>Vegetables are graded in two or three categories either by the vegetable grower himself or the seller in the market</a:t>
            </a:r>
          </a:p>
          <a:p>
            <a:pPr algn="just">
              <a:buClr>
                <a:srgbClr val="00B050"/>
              </a:buClr>
              <a:buFont typeface="Wingdings" pitchFamily="2" charset="2"/>
              <a:buChar char="q"/>
            </a:pPr>
            <a:r>
              <a:rPr lang="en-US" sz="2200" dirty="0" smtClean="0">
                <a:latin typeface="Arial" pitchFamily="34" charset="0"/>
                <a:cs typeface="Arial" pitchFamily="34" charset="0"/>
              </a:rPr>
              <a:t>He just separates them into two or three lots according to size</a:t>
            </a:r>
          </a:p>
          <a:p>
            <a:pPr algn="just">
              <a:buClr>
                <a:srgbClr val="00B050"/>
              </a:buClr>
              <a:buFont typeface="Wingdings" pitchFamily="2" charset="2"/>
              <a:buChar char="q"/>
            </a:pPr>
            <a:r>
              <a:rPr lang="en-US" sz="2200" dirty="0" smtClean="0">
                <a:latin typeface="Arial" pitchFamily="34" charset="0"/>
                <a:cs typeface="Arial" pitchFamily="34" charset="0"/>
              </a:rPr>
              <a:t>No proper grade standards are followed</a:t>
            </a:r>
          </a:p>
          <a:p>
            <a:pPr algn="just">
              <a:buClr>
                <a:srgbClr val="00B050"/>
              </a:buClr>
              <a:buFont typeface="Wingdings" pitchFamily="2" charset="2"/>
              <a:buChar char="q"/>
            </a:pPr>
            <a:r>
              <a:rPr lang="en-US" sz="2200" dirty="0" smtClean="0">
                <a:latin typeface="Arial" pitchFamily="34" charset="0"/>
                <a:cs typeface="Arial" pitchFamily="34" charset="0"/>
              </a:rPr>
              <a:t>The Agriculture Produce (Grading and Marketing) Rules prescribes standards for important vegetables like onion, potato and garlic</a:t>
            </a:r>
          </a:p>
          <a:p>
            <a:pPr algn="just">
              <a:buClr>
                <a:srgbClr val="00B050"/>
              </a:buClr>
              <a:buFont typeface="Wingdings" pitchFamily="2" charset="2"/>
              <a:buChar char="q"/>
            </a:pPr>
            <a:r>
              <a:rPr lang="en-US" sz="2200" dirty="0" smtClean="0">
                <a:latin typeface="Arial" pitchFamily="34" charset="0"/>
                <a:cs typeface="Arial" pitchFamily="34" charset="0"/>
              </a:rPr>
              <a:t>Sorting of culled vegetables is invariably done by the growers as well as by the sellers</a:t>
            </a:r>
          </a:p>
          <a:p>
            <a:pPr algn="just">
              <a:buClr>
                <a:srgbClr val="00B050"/>
              </a:buClr>
              <a:buFont typeface="Wingdings" pitchFamily="2" charset="2"/>
              <a:buChar char="q"/>
            </a:pPr>
            <a:r>
              <a:rPr lang="en-US" sz="2200" dirty="0" smtClean="0">
                <a:latin typeface="Arial" pitchFamily="34" charset="0"/>
                <a:cs typeface="Arial" pitchFamily="34" charset="0"/>
              </a:rPr>
              <a:t>Use of mechanical grades is seldom observed except in potato to some extent</a:t>
            </a:r>
            <a:endParaRPr lang="en-US" sz="2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4000" dirty="0" smtClean="0">
                <a:solidFill>
                  <a:srgbClr val="FF3399"/>
                </a:solidFill>
                <a:latin typeface="Arial" pitchFamily="34" charset="0"/>
                <a:cs typeface="Arial" pitchFamily="34" charset="0"/>
              </a:rPr>
              <a:t>Packing</a:t>
            </a:r>
            <a:endParaRPr lang="en-US" sz="40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a:xfrm>
            <a:off x="381000" y="990600"/>
            <a:ext cx="8229600" cy="5334000"/>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The vegetable trade is faced with serious problem of packaging</a:t>
            </a:r>
          </a:p>
          <a:p>
            <a:pPr algn="just">
              <a:buClr>
                <a:srgbClr val="00B050"/>
              </a:buClr>
              <a:buFont typeface="Wingdings" pitchFamily="2" charset="2"/>
              <a:buChar char="q"/>
            </a:pPr>
            <a:r>
              <a:rPr lang="en-US" sz="2200" dirty="0" smtClean="0">
                <a:latin typeface="Arial" pitchFamily="34" charset="0"/>
                <a:cs typeface="Arial" pitchFamily="34" charset="0"/>
              </a:rPr>
              <a:t>Vegetables are normally packed in </a:t>
            </a:r>
          </a:p>
          <a:p>
            <a:pPr lvl="1" algn="just">
              <a:buClr>
                <a:srgbClr val="00B050"/>
              </a:buClr>
              <a:buFont typeface="Wingdings" pitchFamily="2" charset="2"/>
              <a:buChar char="q"/>
            </a:pPr>
            <a:r>
              <a:rPr lang="en-US" sz="2200" dirty="0" smtClean="0">
                <a:latin typeface="Arial" pitchFamily="34" charset="0"/>
                <a:cs typeface="Arial" pitchFamily="34" charset="0"/>
              </a:rPr>
              <a:t>Jute bags </a:t>
            </a:r>
          </a:p>
          <a:p>
            <a:pPr lvl="1" algn="just">
              <a:buClr>
                <a:srgbClr val="00B050"/>
              </a:buClr>
              <a:buFont typeface="Wingdings" pitchFamily="2" charset="2"/>
              <a:buChar char="q"/>
            </a:pPr>
            <a:r>
              <a:rPr lang="en-US" sz="2200" dirty="0" smtClean="0">
                <a:latin typeface="Arial" pitchFamily="34" charset="0"/>
                <a:cs typeface="Arial" pitchFamily="34" charset="0"/>
              </a:rPr>
              <a:t>Bamboo baskets</a:t>
            </a:r>
          </a:p>
          <a:p>
            <a:pPr lvl="1" algn="just">
              <a:buClr>
                <a:srgbClr val="00B050"/>
              </a:buClr>
              <a:buFont typeface="Wingdings" pitchFamily="2" charset="2"/>
              <a:buChar char="q"/>
            </a:pPr>
            <a:r>
              <a:rPr lang="en-US" sz="2200" dirty="0" smtClean="0">
                <a:latin typeface="Arial" pitchFamily="34" charset="0"/>
                <a:cs typeface="Arial" pitchFamily="34" charset="0"/>
              </a:rPr>
              <a:t>Expensive wooden boxes</a:t>
            </a:r>
          </a:p>
          <a:p>
            <a:pPr lvl="1" algn="just">
              <a:buClr>
                <a:srgbClr val="00B050"/>
              </a:buClr>
              <a:buFont typeface="Wingdings" pitchFamily="2" charset="2"/>
              <a:buChar char="q"/>
            </a:pPr>
            <a:r>
              <a:rPr lang="en-US" sz="2200" dirty="0" smtClean="0">
                <a:latin typeface="Arial" pitchFamily="34" charset="0"/>
                <a:cs typeface="Arial" pitchFamily="34" charset="0"/>
              </a:rPr>
              <a:t>Normally the vegetables are sold in the market in open and the buyer has his on container to receive the vegetables from the retailers</a:t>
            </a:r>
          </a:p>
          <a:p>
            <a:pPr lvl="1" algn="just">
              <a:buClr>
                <a:srgbClr val="00B050"/>
              </a:buClr>
              <a:buFont typeface="Wingdings" pitchFamily="2" charset="2"/>
              <a:buChar char="q"/>
            </a:pPr>
            <a:r>
              <a:rPr lang="en-US" sz="2200" dirty="0" smtClean="0">
                <a:latin typeface="Arial" pitchFamily="34" charset="0"/>
                <a:cs typeface="Arial" pitchFamily="34" charset="0"/>
              </a:rPr>
              <a:t>Lately some super markets are supplying vegetables in packages of known quantity in various sizes in big cities</a:t>
            </a:r>
          </a:p>
          <a:p>
            <a:pPr lvl="1" algn="just">
              <a:buClr>
                <a:srgbClr val="00B050"/>
              </a:buClr>
              <a:buFont typeface="Wingdings" pitchFamily="2" charset="2"/>
              <a:buChar char="q"/>
            </a:pPr>
            <a:r>
              <a:rPr lang="en-US" sz="2200" dirty="0" smtClean="0">
                <a:latin typeface="Arial" pitchFamily="34" charset="0"/>
                <a:cs typeface="Arial" pitchFamily="34" charset="0"/>
              </a:rPr>
              <a:t>In many states jute bags are used for harder vegetables</a:t>
            </a:r>
          </a:p>
          <a:p>
            <a:pPr lvl="1" algn="just">
              <a:buClr>
                <a:srgbClr val="00B050"/>
              </a:buClr>
              <a:buFont typeface="Wingdings" pitchFamily="2" charset="2"/>
              <a:buChar char="q"/>
            </a:pPr>
            <a:r>
              <a:rPr lang="en-US" sz="2200" dirty="0" smtClean="0">
                <a:latin typeface="Arial" pitchFamily="34" charset="0"/>
                <a:cs typeface="Arial" pitchFamily="34" charset="0"/>
              </a:rPr>
              <a:t>Cabbage, beans, radish, turnip, carrot brinjal and cucurbits are packed in gunny bags</a:t>
            </a:r>
          </a:p>
          <a:p>
            <a:pPr lvl="1">
              <a:buClr>
                <a:srgbClr val="00B050"/>
              </a:buClr>
              <a:buFont typeface="Wingdings" pitchFamily="2" charset="2"/>
              <a:buChar char="q"/>
            </a:pPr>
            <a:endParaRPr lang="en-US" sz="2200" dirty="0" smtClean="0">
              <a:latin typeface="Arial" pitchFamily="34" charset="0"/>
              <a:cs typeface="Arial" pitchFamily="34" charset="0"/>
            </a:endParaRPr>
          </a:p>
          <a:p>
            <a:pPr lvl="1">
              <a:buClr>
                <a:srgbClr val="00B050"/>
              </a:buClr>
              <a:buNone/>
            </a:pPr>
            <a:endParaRPr lang="en-US" sz="2200" dirty="0" smtClean="0">
              <a:latin typeface="Arial" pitchFamily="34" charset="0"/>
              <a:cs typeface="Arial" pitchFamily="34" charset="0"/>
            </a:endParaRPr>
          </a:p>
          <a:p>
            <a:pPr lvl="1">
              <a:buClr>
                <a:srgbClr val="00B050"/>
              </a:buClr>
              <a:buNone/>
            </a:pPr>
            <a:endParaRPr lang="en-US" sz="2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40363"/>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Bamboo baskets and wooden boxes are used for packaging tomatoes, capsicum and cauliflower</a:t>
            </a:r>
          </a:p>
          <a:p>
            <a:pPr algn="just">
              <a:buClr>
                <a:srgbClr val="00B050"/>
              </a:buClr>
              <a:buFont typeface="Wingdings" pitchFamily="2" charset="2"/>
              <a:buChar char="q"/>
            </a:pPr>
            <a:r>
              <a:rPr lang="en-US" sz="2200" dirty="0" smtClean="0">
                <a:latin typeface="Arial" pitchFamily="34" charset="0"/>
                <a:cs typeface="Arial" pitchFamily="34" charset="0"/>
              </a:rPr>
              <a:t>Brushing, crushing, moisture losses and spoilage are higher in jute boxes and bamboo baskets</a:t>
            </a:r>
          </a:p>
          <a:p>
            <a:pPr algn="just">
              <a:buClr>
                <a:srgbClr val="00B050"/>
              </a:buClr>
              <a:buFont typeface="Wingdings" pitchFamily="2" charset="2"/>
              <a:buChar char="q"/>
            </a:pPr>
            <a:r>
              <a:rPr lang="en-US" sz="2200" dirty="0" smtClean="0">
                <a:latin typeface="Arial" pitchFamily="34" charset="0"/>
                <a:cs typeface="Arial" pitchFamily="34" charset="0"/>
              </a:rPr>
              <a:t>Ripening process is faster in bamboo baskets</a:t>
            </a:r>
          </a:p>
          <a:p>
            <a:pPr algn="just">
              <a:buClr>
                <a:srgbClr val="00B050"/>
              </a:buClr>
              <a:buFont typeface="Wingdings" pitchFamily="2" charset="2"/>
              <a:buChar char="q"/>
            </a:pPr>
            <a:r>
              <a:rPr lang="en-US" sz="2200" dirty="0" smtClean="0">
                <a:latin typeface="Arial" pitchFamily="34" charset="0"/>
                <a:cs typeface="Arial" pitchFamily="34" charset="0"/>
              </a:rPr>
              <a:t>Over 80% of the tomato and capsicum produced for the markets are packed in wooden boxes holding 12-6 kg of produce</a:t>
            </a:r>
          </a:p>
          <a:p>
            <a:pPr algn="just">
              <a:buClr>
                <a:srgbClr val="00B050"/>
              </a:buClr>
              <a:buFont typeface="Wingdings" pitchFamily="2" charset="2"/>
              <a:buChar char="q"/>
            </a:pPr>
            <a:r>
              <a:rPr lang="en-US" sz="2200" dirty="0" smtClean="0">
                <a:latin typeface="Arial" pitchFamily="34" charset="0"/>
                <a:cs typeface="Arial" pitchFamily="34" charset="0"/>
              </a:rPr>
              <a:t>Bamboo baskets due to their tapering shape add to higher transportation cost</a:t>
            </a:r>
          </a:p>
          <a:p>
            <a:pPr algn="just">
              <a:buClr>
                <a:srgbClr val="00B050"/>
              </a:buClr>
              <a:buFont typeface="Wingdings" pitchFamily="2" charset="2"/>
              <a:buChar char="q"/>
            </a:pPr>
            <a:r>
              <a:rPr lang="en-US" sz="2200" dirty="0" smtClean="0">
                <a:latin typeface="Arial" pitchFamily="34" charset="0"/>
                <a:cs typeface="Arial" pitchFamily="34" charset="0"/>
              </a:rPr>
              <a:t>Jute bags lead to compression damages</a:t>
            </a: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600200"/>
          </a:xfrm>
        </p:spPr>
        <p:txBody>
          <a:bodyPr/>
          <a:lstStyle/>
          <a:p>
            <a:r>
              <a:rPr lang="en-US" sz="4800" dirty="0" smtClean="0">
                <a:solidFill>
                  <a:srgbClr val="FF3399"/>
                </a:solidFill>
                <a:latin typeface="Arial" pitchFamily="34" charset="0"/>
                <a:cs typeface="Arial" pitchFamily="34" charset="0"/>
              </a:rPr>
              <a:t>Harvesting</a:t>
            </a:r>
            <a:endParaRPr lang="en-US" sz="4800" dirty="0">
              <a:solidFill>
                <a:srgbClr val="FF3399"/>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629E479C-7C25-49EA-A6DD-70C7FF156255}"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2632F98D-B063-49BA-B4AA-628358A3434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600" dirty="0" smtClean="0">
                <a:solidFill>
                  <a:srgbClr val="FF3399"/>
                </a:solidFill>
                <a:latin typeface="Arial" pitchFamily="34" charset="0"/>
                <a:cs typeface="Arial" pitchFamily="34" charset="0"/>
              </a:rPr>
              <a:t>Transportation                           </a:t>
            </a:r>
            <a:endParaRPr lang="en-US" sz="36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a:xfrm>
            <a:off x="457200" y="838200"/>
            <a:ext cx="8229600" cy="5287963"/>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Owing to agro-climatic considerations the production of vegetables is confined to selected areas but the consumption takes place throughout the country</a:t>
            </a:r>
          </a:p>
          <a:p>
            <a:pPr algn="just">
              <a:buClr>
                <a:srgbClr val="00B050"/>
              </a:buClr>
              <a:buFont typeface="Wingdings" pitchFamily="2" charset="2"/>
              <a:buChar char="q"/>
            </a:pPr>
            <a:r>
              <a:rPr lang="en-US" sz="2200" dirty="0" smtClean="0">
                <a:latin typeface="Arial" pitchFamily="34" charset="0"/>
                <a:cs typeface="Arial" pitchFamily="34" charset="0"/>
              </a:rPr>
              <a:t>The availability of an efficient, cost effective and flexible transportation system is necessary to get the goods from the producer to the consumer</a:t>
            </a:r>
          </a:p>
          <a:p>
            <a:pPr algn="just">
              <a:buClr>
                <a:srgbClr val="00B050"/>
              </a:buClr>
              <a:buFont typeface="Wingdings" pitchFamily="2" charset="2"/>
              <a:buChar char="q"/>
            </a:pPr>
            <a:r>
              <a:rPr lang="en-US" sz="2200" dirty="0" smtClean="0">
                <a:latin typeface="Arial" pitchFamily="34" charset="0"/>
                <a:cs typeface="Arial" pitchFamily="34" charset="0"/>
              </a:rPr>
              <a:t>Due to their short shelf life any delay or inefficiency in transporting perishable items from the fields to the markets and finally to the consumers results in significant loss of produce both in terms of quality and quantity thus increasing overheads and price to consumers without any benefits to the growers </a:t>
            </a:r>
          </a:p>
          <a:p>
            <a:pPr algn="just">
              <a:buClr>
                <a:srgbClr val="00B050"/>
              </a:buClr>
              <a:buFont typeface="Wingdings" pitchFamily="2" charset="2"/>
              <a:buChar char="q"/>
            </a:pPr>
            <a:r>
              <a:rPr lang="en-US" sz="2200" dirty="0" smtClean="0">
                <a:latin typeface="Arial" pitchFamily="34" charset="0"/>
                <a:cs typeface="Arial" pitchFamily="34" charset="0"/>
              </a:rPr>
              <a:t>However, considering the special needs of perishables, the transportation system in the country is poorly developed </a:t>
            </a: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84237"/>
            <a:ext cx="8229600" cy="5973763"/>
          </a:xfrm>
        </p:spPr>
        <p:txBody>
          <a:bodyPr/>
          <a:lstStyle/>
          <a:p>
            <a:pPr>
              <a:buClr>
                <a:srgbClr val="00B050"/>
              </a:buClr>
              <a:buNone/>
            </a:pPr>
            <a:r>
              <a:rPr lang="en-US" sz="2400" dirty="0" smtClean="0">
                <a:solidFill>
                  <a:srgbClr val="FF3399"/>
                </a:solidFill>
                <a:latin typeface="Arial" pitchFamily="34" charset="0"/>
                <a:cs typeface="Arial" pitchFamily="34" charset="0"/>
              </a:rPr>
              <a:t>Motor Truck and Rail Transportation</a:t>
            </a:r>
          </a:p>
          <a:p>
            <a:pPr algn="just">
              <a:buClr>
                <a:srgbClr val="00B050"/>
              </a:buClr>
              <a:buFont typeface="Wingdings" pitchFamily="2" charset="2"/>
              <a:buChar char="q"/>
            </a:pPr>
            <a:r>
              <a:rPr lang="en-US" sz="2200" dirty="0" smtClean="0">
                <a:latin typeface="Arial" pitchFamily="34" charset="0"/>
                <a:cs typeface="Arial" pitchFamily="34" charset="0"/>
              </a:rPr>
              <a:t>Most vegetables move to market by motor trucks or rail</a:t>
            </a:r>
          </a:p>
          <a:p>
            <a:pPr algn="just">
              <a:buClr>
                <a:srgbClr val="00B050"/>
              </a:buClr>
              <a:buFont typeface="Wingdings" pitchFamily="2" charset="2"/>
              <a:buChar char="q"/>
            </a:pPr>
            <a:r>
              <a:rPr lang="en-US" sz="2200" dirty="0" smtClean="0">
                <a:latin typeface="Arial" pitchFamily="34" charset="0"/>
                <a:cs typeface="Arial" pitchFamily="34" charset="0"/>
              </a:rPr>
              <a:t>With improvement in size, speed and mechanical refrigeration of trucks and the development of the farm to market roads and trunk line highways, trucks are increasing in popularity</a:t>
            </a:r>
          </a:p>
          <a:p>
            <a:pPr algn="just">
              <a:buClr>
                <a:srgbClr val="00B050"/>
              </a:buClr>
              <a:buNone/>
            </a:pPr>
            <a:r>
              <a:rPr lang="en-US" sz="2400" dirty="0" smtClean="0">
                <a:solidFill>
                  <a:srgbClr val="FF3399"/>
                </a:solidFill>
                <a:latin typeface="Arial" pitchFamily="34" charset="0"/>
                <a:cs typeface="Arial" pitchFamily="34" charset="0"/>
              </a:rPr>
              <a:t>Other Means of Transportation</a:t>
            </a:r>
            <a:endParaRPr lang="en-US" sz="2400" dirty="0" smtClean="0">
              <a:solidFill>
                <a:srgbClr val="FF3399"/>
              </a:solidFill>
              <a:latin typeface="Arial" pitchFamily="34" charset="0"/>
              <a:cs typeface="Arial" pitchFamily="34" charset="0"/>
            </a:endParaRPr>
          </a:p>
          <a:p>
            <a:pPr algn="just">
              <a:buClr>
                <a:srgbClr val="00B050"/>
              </a:buClr>
              <a:buFont typeface="Wingdings" pitchFamily="2" charset="2"/>
              <a:buChar char="q"/>
            </a:pPr>
            <a:r>
              <a:rPr lang="en-US" sz="2200" dirty="0" smtClean="0">
                <a:latin typeface="Arial" pitchFamily="34" charset="0"/>
                <a:cs typeface="Arial" pitchFamily="34" charset="0"/>
              </a:rPr>
              <a:t>Quantities of less perishable hardware type vegetables have been transported by inland and ocean going ships but this mode of movement is generally not suitable for the more perishable vegetables</a:t>
            </a:r>
          </a:p>
          <a:p>
            <a:pPr algn="just">
              <a:buClr>
                <a:srgbClr val="00B050"/>
              </a:buClr>
              <a:buFont typeface="Wingdings" pitchFamily="2" charset="2"/>
              <a:buChar char="q"/>
            </a:pPr>
            <a:r>
              <a:rPr lang="en-US" sz="2200" dirty="0" smtClean="0">
                <a:latin typeface="Arial" pitchFamily="34" charset="0"/>
                <a:cs typeface="Arial" pitchFamily="34" charset="0"/>
              </a:rPr>
              <a:t>Air transportation is also used for some high value vegetables to maintain the quality by high speed transit</a:t>
            </a:r>
          </a:p>
          <a:p>
            <a:pPr algn="just">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sz="3600" dirty="0" smtClean="0">
                <a:solidFill>
                  <a:srgbClr val="FF3399"/>
                </a:solidFill>
                <a:latin typeface="Arial" pitchFamily="34" charset="0"/>
                <a:cs typeface="Arial" pitchFamily="34" charset="0"/>
              </a:rPr>
              <a:t>Storage</a:t>
            </a:r>
            <a:r>
              <a:rPr lang="en-US" dirty="0" smtClean="0"/>
              <a:t> </a:t>
            </a:r>
            <a:endParaRPr lang="en-US" dirty="0"/>
          </a:p>
        </p:txBody>
      </p:sp>
      <p:sp>
        <p:nvSpPr>
          <p:cNvPr id="3" name="Content Placeholder 2"/>
          <p:cNvSpPr>
            <a:spLocks noGrp="1"/>
          </p:cNvSpPr>
          <p:nvPr>
            <p:ph idx="1"/>
          </p:nvPr>
        </p:nvSpPr>
        <p:spPr>
          <a:xfrm>
            <a:off x="457200" y="838200"/>
            <a:ext cx="8229600" cy="4906963"/>
          </a:xfrm>
        </p:spPr>
        <p:txBody>
          <a:bodyPr/>
          <a:lstStyle/>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3600" dirty="0" smtClean="0">
                <a:solidFill>
                  <a:srgbClr val="FF3399"/>
                </a:solidFill>
                <a:latin typeface="Arial" pitchFamily="34" charset="0"/>
                <a:cs typeface="Arial" pitchFamily="34" charset="0"/>
              </a:rPr>
              <a:t>Processing </a:t>
            </a:r>
            <a:endParaRPr lang="en-US" sz="36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a:xfrm>
            <a:off x="457200" y="1143000"/>
            <a:ext cx="8229600" cy="4983163"/>
          </a:xfrm>
        </p:spPr>
        <p:txBody>
          <a:bodyPr/>
          <a:lstStyle/>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l"/>
            <a:r>
              <a:rPr lang="en-US" sz="3600" dirty="0" smtClean="0">
                <a:solidFill>
                  <a:srgbClr val="FF3399"/>
                </a:solidFill>
                <a:latin typeface="Arial" pitchFamily="34" charset="0"/>
                <a:cs typeface="Arial" pitchFamily="34" charset="0"/>
              </a:rPr>
              <a:t>Marketing</a:t>
            </a:r>
            <a:endParaRPr lang="en-US" sz="36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a:xfrm>
            <a:off x="457200" y="990600"/>
            <a:ext cx="8229600" cy="5135563"/>
          </a:xfrm>
        </p:spPr>
        <p:txBody>
          <a:bodyPr/>
          <a:lstStyle/>
          <a:p>
            <a:pPr>
              <a:buClr>
                <a:srgbClr val="00B050"/>
              </a:buClr>
              <a:buFont typeface="Wingdings" pitchFamily="2" charset="2"/>
              <a:buChar char="q"/>
            </a:pPr>
            <a:r>
              <a:rPr lang="en-US" sz="2200" dirty="0" smtClean="0">
                <a:latin typeface="Arial" pitchFamily="34" charset="0"/>
                <a:cs typeface="Arial" pitchFamily="34" charset="0"/>
              </a:rPr>
              <a:t>Marketing is the performance of services required to move commodities from farms into the possession of consumers, in the form, at the time and to the places desired</a:t>
            </a:r>
          </a:p>
          <a:p>
            <a:pPr>
              <a:buClr>
                <a:srgbClr val="00B050"/>
              </a:buClr>
              <a:buFont typeface="Wingdings" pitchFamily="2" charset="2"/>
              <a:buChar char="q"/>
            </a:pPr>
            <a:r>
              <a:rPr lang="en-US" sz="2200" dirty="0" smtClean="0">
                <a:latin typeface="Arial" pitchFamily="34" charset="0"/>
                <a:cs typeface="Arial" pitchFamily="34" charset="0"/>
              </a:rPr>
              <a:t>Agricultural products move from many growers to a much smaller number of buyers then through trade channels to retailers and on to the millions of consumers</a:t>
            </a:r>
          </a:p>
          <a:p>
            <a:pPr>
              <a:buClr>
                <a:srgbClr val="00B050"/>
              </a:buClr>
              <a:buNone/>
            </a:pPr>
            <a:r>
              <a:rPr lang="en-US" sz="2800" dirty="0" smtClean="0">
                <a:solidFill>
                  <a:srgbClr val="FF3399"/>
                </a:solidFill>
                <a:latin typeface="Arial" pitchFamily="34" charset="0"/>
                <a:cs typeface="Arial" pitchFamily="34" charset="0"/>
              </a:rPr>
              <a:t>Marketing Objectives</a:t>
            </a:r>
          </a:p>
          <a:p>
            <a:pPr>
              <a:buClr>
                <a:srgbClr val="00B050"/>
              </a:buClr>
              <a:buNone/>
            </a:pPr>
            <a:r>
              <a:rPr lang="en-US" sz="2200" dirty="0" smtClean="0">
                <a:latin typeface="Arial" pitchFamily="34" charset="0"/>
                <a:cs typeface="Arial" pitchFamily="34" charset="0"/>
              </a:rPr>
              <a:t>	The objective of good marketing are to </a:t>
            </a:r>
          </a:p>
          <a:p>
            <a:pPr lvl="1">
              <a:buClr>
                <a:srgbClr val="00B050"/>
              </a:buClr>
              <a:buFont typeface="Wingdings" pitchFamily="2" charset="2"/>
              <a:buChar char="q"/>
            </a:pPr>
            <a:r>
              <a:rPr lang="en-US" sz="2200" dirty="0" smtClean="0">
                <a:latin typeface="Arial" pitchFamily="34" charset="0"/>
                <a:cs typeface="Arial" pitchFamily="34" charset="0"/>
              </a:rPr>
              <a:t>Move produce with the least loss of quality to consumers</a:t>
            </a:r>
          </a:p>
          <a:p>
            <a:pPr lvl="1">
              <a:buClr>
                <a:srgbClr val="00B050"/>
              </a:buClr>
              <a:buFont typeface="Wingdings" pitchFamily="2" charset="2"/>
              <a:buChar char="q"/>
            </a:pPr>
            <a:r>
              <a:rPr lang="en-US" sz="2200" dirty="0" smtClean="0">
                <a:latin typeface="Arial" pitchFamily="34" charset="0"/>
                <a:cs typeface="Arial" pitchFamily="34" charset="0"/>
              </a:rPr>
              <a:t>Provide sales appeal by attractive and convenient packaging</a:t>
            </a:r>
          </a:p>
          <a:p>
            <a:pPr lvl="1">
              <a:buClr>
                <a:srgbClr val="00B050"/>
              </a:buClr>
              <a:buFont typeface="Wingdings" pitchFamily="2" charset="2"/>
              <a:buChar char="q"/>
            </a:pPr>
            <a:r>
              <a:rPr lang="en-US" sz="2200" dirty="0" smtClean="0">
                <a:latin typeface="Arial" pitchFamily="34" charset="0"/>
                <a:cs typeface="Arial" pitchFamily="34" charset="0"/>
              </a:rPr>
              <a:t>Keep marketing cost at minimum</a:t>
            </a:r>
          </a:p>
          <a:p>
            <a:pPr lvl="1">
              <a:buClr>
                <a:srgbClr val="00B050"/>
              </a:buClr>
              <a:buFont typeface="Wingdings" pitchFamily="2" charset="2"/>
              <a:buChar char="q"/>
            </a:pPr>
            <a:r>
              <a:rPr lang="en-US" sz="2200" dirty="0" smtClean="0">
                <a:latin typeface="Arial" pitchFamily="34" charset="0"/>
                <a:cs typeface="Arial" pitchFamily="34" charset="0"/>
              </a:rPr>
              <a:t>Provide both producers and consumers fair prices </a:t>
            </a: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60437"/>
            <a:ext cx="8229600" cy="5897563"/>
          </a:xfrm>
        </p:spPr>
        <p:txBody>
          <a:bodyPr/>
          <a:lstStyle/>
          <a:p>
            <a:pPr>
              <a:buClr>
                <a:srgbClr val="00B050"/>
              </a:buClr>
              <a:buNone/>
            </a:pPr>
            <a:r>
              <a:rPr lang="en-US" sz="2200" dirty="0" smtClean="0">
                <a:solidFill>
                  <a:srgbClr val="FF3399"/>
                </a:solidFill>
                <a:latin typeface="Arial" pitchFamily="34" charset="0"/>
                <a:cs typeface="Arial" pitchFamily="34" charset="0"/>
              </a:rPr>
              <a:t>Marketing Services and Procedures</a:t>
            </a:r>
          </a:p>
          <a:p>
            <a:pPr algn="just">
              <a:buClr>
                <a:srgbClr val="00B050"/>
              </a:buClr>
              <a:buFont typeface="Wingdings" pitchFamily="2" charset="2"/>
              <a:buChar char="q"/>
            </a:pPr>
            <a:r>
              <a:rPr lang="en-US" sz="2200" dirty="0" smtClean="0">
                <a:latin typeface="Arial" pitchFamily="34" charset="0"/>
                <a:cs typeface="Arial" pitchFamily="34" charset="0"/>
              </a:rPr>
              <a:t>Agriculture marketing services may include assembling, grading, storing, packaging, processing, transporting, financing, advertising, risk-sharing and wholesaling and retailing</a:t>
            </a:r>
          </a:p>
          <a:p>
            <a:pPr algn="just">
              <a:buClr>
                <a:srgbClr val="00B050"/>
              </a:buClr>
              <a:buFont typeface="Wingdings" pitchFamily="2" charset="2"/>
              <a:buChar char="q"/>
            </a:pPr>
            <a:r>
              <a:rPr lang="en-US" sz="2200" dirty="0" smtClean="0">
                <a:latin typeface="Arial" pitchFamily="34" charset="0"/>
                <a:cs typeface="Arial" pitchFamily="34" charset="0"/>
              </a:rPr>
              <a:t>Some of these operations may be performed more than once in the marketing process while others such as storing, processing and packaging are not involved with certain vegetables</a:t>
            </a:r>
          </a:p>
          <a:p>
            <a:pPr algn="just">
              <a:buClr>
                <a:srgbClr val="00B050"/>
              </a:buClr>
              <a:buFont typeface="Wingdings" pitchFamily="2" charset="2"/>
              <a:buChar char="q"/>
            </a:pPr>
            <a:r>
              <a:rPr lang="en-US" sz="2200" dirty="0" smtClean="0">
                <a:latin typeface="Arial" pitchFamily="34" charset="0"/>
                <a:cs typeface="Arial" pitchFamily="34" charset="0"/>
              </a:rPr>
              <a:t>Marketing procedures are expensive and technical and these functions are performed more and more by specialists and less and less by producers </a:t>
            </a:r>
          </a:p>
          <a:p>
            <a:pPr>
              <a:buClr>
                <a:srgbClr val="00B050"/>
              </a:buClr>
              <a:buFont typeface="Wingdings" pitchFamily="2" charset="2"/>
              <a:buChar char="q"/>
            </a:pPr>
            <a:endParaRPr lang="en-US" sz="2200" dirty="0" smtClean="0">
              <a:latin typeface="Arial" pitchFamily="34" charset="0"/>
              <a:cs typeface="Arial" pitchFamily="34" charset="0"/>
            </a:endParaRP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5715000"/>
          </a:xfrm>
        </p:spPr>
        <p:txBody>
          <a:bodyPr rtlCol="0">
            <a:normAutofit/>
          </a:bodyPr>
          <a:lstStyle/>
          <a:p>
            <a:pPr marL="457200" indent="-457200" algn="just" eaLnBrk="1" fontAlgn="auto" hangingPunct="1">
              <a:spcAft>
                <a:spcPts val="0"/>
              </a:spcAft>
              <a:buClr>
                <a:srgbClr val="00B050"/>
              </a:buClr>
              <a:buFont typeface="Wingdings" pitchFamily="2" charset="2"/>
              <a:buChar char="q"/>
              <a:defRPr/>
            </a:pPr>
            <a:r>
              <a:rPr lang="en-US" sz="2100" dirty="0" smtClean="0">
                <a:latin typeface="Arial" pitchFamily="34" charset="0"/>
                <a:cs typeface="Arial" pitchFamily="34" charset="0"/>
              </a:rPr>
              <a:t>The principles which dictate at which stage of maturity a fruit or vegetable should be harvested are crucial to its subsequent storage and marketable life and quality </a:t>
            </a:r>
          </a:p>
          <a:p>
            <a:pPr marL="457200" indent="-457200" algn="just" eaLnBrk="1" fontAlgn="auto" hangingPunct="1">
              <a:spcAft>
                <a:spcPts val="0"/>
              </a:spcAft>
              <a:buClr>
                <a:srgbClr val="00B050"/>
              </a:buClr>
              <a:buFont typeface="Wingdings" pitchFamily="2" charset="2"/>
              <a:buChar char="q"/>
              <a:defRPr/>
            </a:pPr>
            <a:r>
              <a:rPr lang="en-US" sz="2100" dirty="0" smtClean="0">
                <a:latin typeface="Arial" pitchFamily="34" charset="0"/>
                <a:cs typeface="Arial" pitchFamily="34" charset="0"/>
              </a:rPr>
              <a:t>These may be defined in terms of either their physiological maturity or their horticultural maturity and are based on the measurement of various qualitative and quantitative factors</a:t>
            </a:r>
          </a:p>
          <a:p>
            <a:pPr marL="457200" indent="-457200" algn="just" eaLnBrk="1" fontAlgn="auto" hangingPunct="1">
              <a:spcAft>
                <a:spcPts val="0"/>
              </a:spcAft>
              <a:buClr>
                <a:srgbClr val="00B050"/>
              </a:buClr>
              <a:buFont typeface="Wingdings" pitchFamily="2" charset="2"/>
              <a:buChar char="q"/>
              <a:defRPr/>
            </a:pPr>
            <a:r>
              <a:rPr lang="en-US" sz="2100" dirty="0" smtClean="0">
                <a:latin typeface="Arial" pitchFamily="34" charset="0"/>
                <a:cs typeface="Arial" pitchFamily="34" charset="0"/>
              </a:rPr>
              <a:t>There are certain guiding principles to be followed when selecting fruit or vegetables to be harvested </a:t>
            </a:r>
          </a:p>
          <a:p>
            <a:pPr marL="457200" indent="-457200" algn="just" eaLnBrk="1" fontAlgn="auto" hangingPunct="1">
              <a:spcAft>
                <a:spcPts val="0"/>
              </a:spcAft>
              <a:buClr>
                <a:srgbClr val="00B050"/>
              </a:buClr>
              <a:buFont typeface="Wingdings" pitchFamily="2" charset="2"/>
              <a:buChar char="q"/>
              <a:defRPr/>
            </a:pPr>
            <a:r>
              <a:rPr lang="en-US" sz="2100" dirty="0" smtClean="0">
                <a:latin typeface="Arial" pitchFamily="34" charset="0"/>
                <a:cs typeface="Arial" pitchFamily="34" charset="0"/>
              </a:rPr>
              <a:t>Harvest maturity should;</a:t>
            </a:r>
          </a:p>
          <a:p>
            <a:pPr marL="857250" lvl="1" indent="-457200" algn="just" eaLnBrk="1" fontAlgn="auto" hangingPunct="1">
              <a:spcAft>
                <a:spcPts val="0"/>
              </a:spcAft>
              <a:buClr>
                <a:srgbClr val="00B050"/>
              </a:buClr>
              <a:buFont typeface="Wingdings" pitchFamily="2" charset="2"/>
              <a:buChar char="q"/>
              <a:defRPr/>
            </a:pPr>
            <a:r>
              <a:rPr lang="en-US" sz="2000" dirty="0" smtClean="0">
                <a:latin typeface="Arial" pitchFamily="34" charset="0"/>
                <a:cs typeface="Arial" pitchFamily="34" charset="0"/>
              </a:rPr>
              <a:t>Be at stage at which will allow it to be at its peak condition when it reaches the consumer</a:t>
            </a:r>
          </a:p>
          <a:p>
            <a:pPr marL="857250" lvl="1" indent="-457200" algn="just" eaLnBrk="1" fontAlgn="auto" hangingPunct="1">
              <a:spcAft>
                <a:spcPts val="0"/>
              </a:spcAft>
              <a:buClr>
                <a:srgbClr val="00B050"/>
              </a:buClr>
              <a:buFont typeface="Wingdings" pitchFamily="2" charset="2"/>
              <a:buChar char="q"/>
              <a:defRPr/>
            </a:pPr>
            <a:r>
              <a:rPr lang="en-US" sz="2000" dirty="0" smtClean="0">
                <a:latin typeface="Arial" pitchFamily="34" charset="0"/>
                <a:cs typeface="Arial" pitchFamily="34" charset="0"/>
              </a:rPr>
              <a:t>Be at a maturity that allows it to develop an acceptable flavor or appearance </a:t>
            </a:r>
          </a:p>
          <a:p>
            <a:pPr marL="857250" lvl="1" indent="-457200" algn="just" eaLnBrk="1" fontAlgn="auto" hangingPunct="1">
              <a:spcAft>
                <a:spcPts val="0"/>
              </a:spcAft>
              <a:buClr>
                <a:srgbClr val="00B050"/>
              </a:buClr>
              <a:buFont typeface="Wingdings" pitchFamily="2" charset="2"/>
              <a:buChar char="q"/>
              <a:defRPr/>
            </a:pPr>
            <a:r>
              <a:rPr lang="en-US" sz="2000" dirty="0" smtClean="0">
                <a:latin typeface="Arial" pitchFamily="34" charset="0"/>
                <a:cs typeface="Arial" pitchFamily="34" charset="0"/>
              </a:rPr>
              <a:t>Be at a size required by the market</a:t>
            </a:r>
          </a:p>
          <a:p>
            <a:pPr marL="857250" lvl="1" indent="-457200" algn="just" eaLnBrk="1" fontAlgn="auto" hangingPunct="1">
              <a:spcAft>
                <a:spcPts val="0"/>
              </a:spcAft>
              <a:buClr>
                <a:srgbClr val="00B050"/>
              </a:buClr>
              <a:buFont typeface="Wingdings" pitchFamily="2" charset="2"/>
              <a:buChar char="q"/>
              <a:defRPr/>
            </a:pPr>
            <a:r>
              <a:rPr lang="en-US" sz="2000" dirty="0" smtClean="0">
                <a:latin typeface="Arial" pitchFamily="34" charset="0"/>
                <a:cs typeface="Arial" pitchFamily="34" charset="0"/>
              </a:rPr>
              <a:t>Not be toxic</a:t>
            </a:r>
          </a:p>
          <a:p>
            <a:pPr marL="857250" lvl="1" indent="-457200" algn="just" eaLnBrk="1" fontAlgn="auto" hangingPunct="1">
              <a:spcAft>
                <a:spcPts val="0"/>
              </a:spcAft>
              <a:buClr>
                <a:srgbClr val="00B050"/>
              </a:buClr>
              <a:buFont typeface="Wingdings" pitchFamily="2" charset="2"/>
              <a:buChar char="q"/>
              <a:defRPr/>
            </a:pPr>
            <a:r>
              <a:rPr lang="en-US" sz="2000" dirty="0" smtClean="0">
                <a:latin typeface="Arial" pitchFamily="34" charset="0"/>
                <a:cs typeface="Arial" pitchFamily="34" charset="0"/>
              </a:rPr>
              <a:t>Have an adequate shelf life</a:t>
            </a:r>
          </a:p>
          <a:p>
            <a:pPr marL="857250" lvl="1" indent="-457200" eaLnBrk="1" fontAlgn="auto" hangingPunct="1">
              <a:spcAft>
                <a:spcPts val="0"/>
              </a:spcAft>
              <a:buClr>
                <a:srgbClr val="00B050"/>
              </a:buClr>
              <a:buFont typeface="Wingdings" pitchFamily="2" charset="2"/>
              <a:buChar char="q"/>
              <a:defRPr/>
            </a:pPr>
            <a:endParaRPr lang="en-US" sz="2000" dirty="0" smtClean="0">
              <a:latin typeface="Arial" pitchFamily="34" charset="0"/>
              <a:cs typeface="Arial" pitchFamily="34" charset="0"/>
            </a:endParaRPr>
          </a:p>
        </p:txBody>
      </p:sp>
      <p:sp>
        <p:nvSpPr>
          <p:cNvPr id="37891" name="Title 1"/>
          <p:cNvSpPr>
            <a:spLocks noGrp="1"/>
          </p:cNvSpPr>
          <p:nvPr>
            <p:ph type="title"/>
          </p:nvPr>
        </p:nvSpPr>
        <p:spPr>
          <a:xfrm>
            <a:off x="533400" y="304800"/>
            <a:ext cx="6324600" cy="533400"/>
          </a:xfrm>
        </p:spPr>
        <p:txBody>
          <a:bodyPr/>
          <a:lstStyle/>
          <a:p>
            <a:pPr marL="742950" indent="-742950" algn="l" eaLnBrk="1" hangingPunct="1">
              <a:lnSpc>
                <a:spcPct val="90000"/>
              </a:lnSpc>
            </a:pPr>
            <a:r>
              <a:rPr lang="en-US" sz="2400" b="1" dirty="0" smtClean="0">
                <a:solidFill>
                  <a:srgbClr val="FF3399"/>
                </a:solidFill>
                <a:latin typeface="Arial" pitchFamily="34" charset="0"/>
                <a:cs typeface="Arial" pitchFamily="34" charset="0"/>
              </a:rPr>
              <a:t> Determination of harvest maturity</a:t>
            </a:r>
          </a:p>
        </p:txBody>
      </p:sp>
      <p:sp>
        <p:nvSpPr>
          <p:cNvPr id="7" name="Date Placeholder 6"/>
          <p:cNvSpPr>
            <a:spLocks noGrp="1"/>
          </p:cNvSpPr>
          <p:nvPr>
            <p:ph type="dt" sz="quarter" idx="10"/>
          </p:nvPr>
        </p:nvSpPr>
        <p:spPr/>
        <p:txBody>
          <a:bodyPr/>
          <a:lstStyle/>
          <a:p>
            <a:pPr>
              <a:defRPr/>
            </a:pPr>
            <a:fld id="{DEFCCA2A-EAFF-46F7-8495-423B598B155B}" type="datetime1">
              <a:rPr lang="en-US"/>
              <a:pPr>
                <a:defRPr/>
              </a:pPr>
              <a:t>1/24/2012</a:t>
            </a:fld>
            <a:endParaRPr lang="en-US"/>
          </a:p>
        </p:txBody>
      </p:sp>
      <p:sp>
        <p:nvSpPr>
          <p:cNvPr id="8" name="Slide Number Placeholder 7"/>
          <p:cNvSpPr>
            <a:spLocks noGrp="1"/>
          </p:cNvSpPr>
          <p:nvPr>
            <p:ph type="sldNum" sz="quarter" idx="12"/>
          </p:nvPr>
        </p:nvSpPr>
        <p:spPr/>
        <p:txBody>
          <a:bodyPr/>
          <a:lstStyle/>
          <a:p>
            <a:pPr>
              <a:defRPr/>
            </a:pPr>
            <a:fld id="{8FA81A05-8D85-46FF-8D01-0BAA24DCB637}"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The method used to assess the maturity of produce may be based on the subjective estimate of people carrying out the operation</a:t>
            </a:r>
          </a:p>
          <a:p>
            <a:pPr algn="just">
              <a:buClr>
                <a:srgbClr val="00B050"/>
              </a:buClr>
              <a:buFont typeface="Wingdings" pitchFamily="2" charset="2"/>
              <a:buChar char="q"/>
            </a:pPr>
            <a:r>
              <a:rPr lang="en-US" sz="2200" dirty="0" smtClean="0">
                <a:latin typeface="Arial" pitchFamily="34" charset="0"/>
                <a:cs typeface="Arial" pitchFamily="34" charset="0"/>
              </a:rPr>
              <a:t>To achieve this, sight, touch, smell, morphological changes and resonance may be used  </a:t>
            </a:r>
          </a:p>
          <a:p>
            <a:pPr algn="just">
              <a:buClr>
                <a:srgbClr val="00B050"/>
              </a:buClr>
              <a:buFont typeface="Wingdings" pitchFamily="2" charset="2"/>
              <a:buChar char="q"/>
            </a:pPr>
            <a:r>
              <a:rPr lang="en-US" sz="2200" dirty="0" smtClean="0">
                <a:latin typeface="Arial" pitchFamily="34" charset="0"/>
                <a:cs typeface="Arial" pitchFamily="34" charset="0"/>
              </a:rPr>
              <a:t>The selection of right stage of maturity for harvest of vegetables is a major pre-harvest consideration which will have considerable bearing on the post harvest life of produce and its marketability</a:t>
            </a:r>
          </a:p>
          <a:p>
            <a:pPr algn="just">
              <a:buClr>
                <a:srgbClr val="00B050"/>
              </a:buClr>
              <a:buNone/>
            </a:pPr>
            <a:r>
              <a:rPr lang="en-US" sz="2400" dirty="0" smtClean="0">
                <a:solidFill>
                  <a:srgbClr val="FF3399"/>
                </a:solidFill>
                <a:latin typeface="Arial" pitchFamily="34" charset="0"/>
                <a:cs typeface="Arial" pitchFamily="34" charset="0"/>
              </a:rPr>
              <a:t>Physiological Maturity</a:t>
            </a:r>
          </a:p>
          <a:p>
            <a:pPr algn="just">
              <a:buClr>
                <a:srgbClr val="00B050"/>
              </a:buClr>
              <a:buFont typeface="Wingdings" pitchFamily="2" charset="2"/>
              <a:buChar char="q"/>
            </a:pPr>
            <a:r>
              <a:rPr lang="en-US" sz="2200" dirty="0" smtClean="0">
                <a:latin typeface="Arial" pitchFamily="34" charset="0"/>
                <a:cs typeface="Arial" pitchFamily="34" charset="0"/>
              </a:rPr>
              <a:t>Physiological maturity refers to the stage in the development of vegetable when maximum growth and maturation has occurred</a:t>
            </a:r>
          </a:p>
          <a:p>
            <a:pPr algn="just">
              <a:buClr>
                <a:srgbClr val="00B050"/>
              </a:buClr>
              <a:buFont typeface="Wingdings" pitchFamily="2" charset="2"/>
              <a:buChar char="q"/>
            </a:pPr>
            <a:r>
              <a:rPr lang="en-US" sz="2200" dirty="0" smtClean="0">
                <a:latin typeface="Arial" pitchFamily="34" charset="0"/>
                <a:cs typeface="Arial" pitchFamily="34" charset="0"/>
              </a:rPr>
              <a:t>The physiologically mature stage is followed by senescence</a:t>
            </a:r>
          </a:p>
          <a:p>
            <a:pPr>
              <a:buClr>
                <a:srgbClr val="00B050"/>
              </a:buClr>
              <a:buFont typeface="Wingdings" pitchFamily="2" charset="2"/>
              <a:buChar char="q"/>
            </a:pPr>
            <a:endParaRPr lang="en-US" sz="2200" dirty="0" smtClean="0">
              <a:latin typeface="Arial" pitchFamily="34" charset="0"/>
              <a:cs typeface="Arial" pitchFamily="34" charset="0"/>
            </a:endParaRP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dirty="0"/>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6900"/>
            <a:ext cx="8229600" cy="5529263"/>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Clear distinctions between the three stages of development</a:t>
            </a:r>
          </a:p>
          <a:p>
            <a:pPr algn="just">
              <a:buClr>
                <a:srgbClr val="00B050"/>
              </a:buClr>
              <a:buNone/>
            </a:pPr>
            <a:r>
              <a:rPr lang="en-US" sz="2200" dirty="0" smtClean="0">
                <a:latin typeface="Arial" pitchFamily="34" charset="0"/>
                <a:cs typeface="Arial" pitchFamily="34" charset="0"/>
              </a:rPr>
              <a:t>    (growth, maturation and senescence) of a plant organ is not always easy, since the transitions between the stages are often quite slow and indistinct</a:t>
            </a:r>
          </a:p>
          <a:p>
            <a:pPr algn="just">
              <a:buClr>
                <a:srgbClr val="00B050"/>
              </a:buClr>
              <a:buNone/>
            </a:pPr>
            <a:r>
              <a:rPr lang="en-US" sz="2800" dirty="0" smtClean="0">
                <a:solidFill>
                  <a:srgbClr val="FF3399"/>
                </a:solidFill>
                <a:latin typeface="Arial" pitchFamily="34" charset="0"/>
                <a:cs typeface="Arial" pitchFamily="34" charset="0"/>
              </a:rPr>
              <a:t>Commercial Maturity</a:t>
            </a:r>
          </a:p>
          <a:p>
            <a:pPr algn="just">
              <a:buClr>
                <a:srgbClr val="00B050"/>
              </a:buClr>
              <a:buFont typeface="Wingdings" pitchFamily="2" charset="2"/>
              <a:buChar char="q"/>
            </a:pPr>
            <a:r>
              <a:rPr lang="en-US" sz="2200" dirty="0" smtClean="0">
                <a:latin typeface="Arial" pitchFamily="34" charset="0"/>
                <a:cs typeface="Arial" pitchFamily="34" charset="0"/>
              </a:rPr>
              <a:t>Commercial maturity is quite simply the state of plant organ required by a market</a:t>
            </a:r>
          </a:p>
          <a:p>
            <a:pPr algn="just">
              <a:buClr>
                <a:srgbClr val="00B050"/>
              </a:buClr>
              <a:buFont typeface="Wingdings" pitchFamily="2" charset="2"/>
              <a:buChar char="q"/>
            </a:pPr>
            <a:r>
              <a:rPr lang="en-US" sz="2200" dirty="0" smtClean="0">
                <a:latin typeface="Arial" pitchFamily="34" charset="0"/>
                <a:cs typeface="Arial" pitchFamily="34" charset="0"/>
              </a:rPr>
              <a:t>It commonly bears little relation to physiological maturity and may occur at any stage during development or senescence</a:t>
            </a:r>
          </a:p>
          <a:p>
            <a:pPr algn="just">
              <a:buClr>
                <a:srgbClr val="00B050"/>
              </a:buClr>
              <a:buFont typeface="Wingdings" pitchFamily="2" charset="2"/>
              <a:buChar char="q"/>
            </a:pPr>
            <a:r>
              <a:rPr lang="en-US" sz="2200" dirty="0" smtClean="0">
                <a:latin typeface="Arial" pitchFamily="34" charset="0"/>
                <a:cs typeface="Arial" pitchFamily="34" charset="0"/>
              </a:rPr>
              <a:t>The terms immaturity, optimum maturity and over maturity relate to the market requirement </a:t>
            </a:r>
          </a:p>
          <a:p>
            <a:pPr algn="just">
              <a:buClr>
                <a:srgbClr val="00B050"/>
              </a:buClr>
              <a:buFont typeface="Wingdings" pitchFamily="2" charset="2"/>
              <a:buChar char="q"/>
            </a:pPr>
            <a:r>
              <a:rPr lang="en-US" sz="2200" dirty="0" smtClean="0">
                <a:latin typeface="Arial" pitchFamily="34" charset="0"/>
                <a:cs typeface="Arial" pitchFamily="34" charset="0"/>
              </a:rPr>
              <a:t>In determining the optimum level of picking maturity of fruits and vegetables a combination of subjective and objective criteria are used</a:t>
            </a:r>
          </a:p>
          <a:p>
            <a:pPr>
              <a:buClr>
                <a:srgbClr val="00B050"/>
              </a:buClr>
              <a:buFont typeface="Wingdings" pitchFamily="2" charset="2"/>
              <a:buChar char="q"/>
            </a:pPr>
            <a:endParaRPr lang="en-US" sz="2200" dirty="0" smtClean="0">
              <a:latin typeface="Arial" pitchFamily="34" charset="0"/>
              <a:cs typeface="Arial" pitchFamily="34" charset="0"/>
            </a:endParaRP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lstStyle/>
          <a:p>
            <a:pPr>
              <a:buClr>
                <a:srgbClr val="00B050"/>
              </a:buClr>
              <a:buFont typeface="Wingdings" pitchFamily="2" charset="2"/>
              <a:buChar char="q"/>
            </a:pPr>
            <a:r>
              <a:rPr lang="en-US" sz="2200" dirty="0" smtClean="0">
                <a:solidFill>
                  <a:srgbClr val="FF3399"/>
                </a:solidFill>
                <a:latin typeface="Arial" pitchFamily="34" charset="0"/>
                <a:cs typeface="Arial" pitchFamily="34" charset="0"/>
              </a:rPr>
              <a:t>In the subjective method we use our senses to assess the maturity of vegetables</a:t>
            </a:r>
          </a:p>
          <a:p>
            <a:pPr>
              <a:buClr>
                <a:srgbClr val="00B050"/>
              </a:buClr>
              <a:buNone/>
            </a:pPr>
            <a:r>
              <a:rPr lang="en-US" sz="2200" dirty="0" smtClean="0">
                <a:latin typeface="Arial" pitchFamily="34" charset="0"/>
                <a:cs typeface="Arial" pitchFamily="34" charset="0"/>
              </a:rPr>
              <a:t>	Sight:  		Color, size and shape</a:t>
            </a:r>
          </a:p>
          <a:p>
            <a:pPr>
              <a:buClr>
                <a:srgbClr val="00B050"/>
              </a:buClr>
              <a:buNone/>
            </a:pPr>
            <a:r>
              <a:rPr lang="en-US" sz="2200" dirty="0" smtClean="0">
                <a:latin typeface="Arial" pitchFamily="34" charset="0"/>
                <a:cs typeface="Arial" pitchFamily="34" charset="0"/>
              </a:rPr>
              <a:t>	Feel/Touch:  	Rough, smooth, soft and hard </a:t>
            </a:r>
          </a:p>
          <a:p>
            <a:pPr>
              <a:buClr>
                <a:srgbClr val="00B050"/>
              </a:buClr>
              <a:buNone/>
            </a:pPr>
            <a:r>
              <a:rPr lang="en-US" sz="2200" dirty="0" smtClean="0">
                <a:latin typeface="Arial" pitchFamily="34" charset="0"/>
                <a:cs typeface="Arial" pitchFamily="34" charset="0"/>
              </a:rPr>
              <a:t>	Hearing:		Sound of commodity, when tapped with 			fingers</a:t>
            </a:r>
          </a:p>
          <a:p>
            <a:pPr>
              <a:buClr>
                <a:srgbClr val="00B050"/>
              </a:buClr>
              <a:buNone/>
            </a:pPr>
            <a:r>
              <a:rPr lang="en-US" sz="2200" dirty="0" smtClean="0">
                <a:latin typeface="Arial" pitchFamily="34" charset="0"/>
                <a:cs typeface="Arial" pitchFamily="34" charset="0"/>
              </a:rPr>
              <a:t>	Smell:		</a:t>
            </a:r>
            <a:r>
              <a:rPr lang="en-US" sz="2200" dirty="0" err="1" smtClean="0">
                <a:latin typeface="Arial" pitchFamily="34" charset="0"/>
                <a:cs typeface="Arial" pitchFamily="34" charset="0"/>
              </a:rPr>
              <a:t>Odour</a:t>
            </a:r>
            <a:r>
              <a:rPr lang="en-US" sz="2200" dirty="0" smtClean="0">
                <a:latin typeface="Arial" pitchFamily="34" charset="0"/>
                <a:cs typeface="Arial" pitchFamily="34" charset="0"/>
              </a:rPr>
              <a:t> or aroma</a:t>
            </a:r>
          </a:p>
          <a:p>
            <a:pPr>
              <a:buClr>
                <a:srgbClr val="00B050"/>
              </a:buClr>
              <a:buNone/>
            </a:pPr>
            <a:r>
              <a:rPr lang="en-US" sz="2200" dirty="0" smtClean="0">
                <a:latin typeface="Arial" pitchFamily="34" charset="0"/>
                <a:cs typeface="Arial" pitchFamily="34" charset="0"/>
              </a:rPr>
              <a:t>	Taste:		sour, sweet, salty and bitter</a:t>
            </a:r>
          </a:p>
          <a:p>
            <a:pPr>
              <a:buClr>
                <a:srgbClr val="00B050"/>
              </a:buClr>
              <a:buFont typeface="Wingdings" pitchFamily="2" charset="2"/>
              <a:buChar char="q"/>
            </a:pPr>
            <a:r>
              <a:rPr lang="en-US" sz="2200" dirty="0" smtClean="0">
                <a:solidFill>
                  <a:srgbClr val="FF3399"/>
                </a:solidFill>
                <a:latin typeface="Arial" pitchFamily="34" charset="0"/>
                <a:cs typeface="Arial" pitchFamily="34" charset="0"/>
              </a:rPr>
              <a:t>For objective evaluation we use instruments and objective measurements</a:t>
            </a:r>
          </a:p>
          <a:p>
            <a:pPr>
              <a:buClr>
                <a:srgbClr val="00B050"/>
              </a:buClr>
              <a:buNone/>
            </a:pPr>
            <a:r>
              <a:rPr lang="en-US" sz="2200" dirty="0" smtClean="0">
                <a:solidFill>
                  <a:srgbClr val="FF3399"/>
                </a:solidFill>
                <a:latin typeface="Arial" pitchFamily="34" charset="0"/>
                <a:cs typeface="Arial" pitchFamily="34" charset="0"/>
              </a:rPr>
              <a:t>	</a:t>
            </a:r>
            <a:r>
              <a:rPr lang="en-US" sz="2200" dirty="0" smtClean="0">
                <a:latin typeface="Arial" pitchFamily="34" charset="0"/>
                <a:cs typeface="Arial" pitchFamily="34" charset="0"/>
              </a:rPr>
              <a:t>Time		From flowering to picking</a:t>
            </a:r>
          </a:p>
          <a:p>
            <a:pPr>
              <a:buClr>
                <a:srgbClr val="00B050"/>
              </a:buClr>
              <a:buNone/>
            </a:pPr>
            <a:r>
              <a:rPr lang="en-US" sz="2200" dirty="0" smtClean="0">
                <a:latin typeface="Arial" pitchFamily="34" charset="0"/>
                <a:cs typeface="Arial" pitchFamily="34" charset="0"/>
              </a:rPr>
              <a:t>	Environment 	Accumulated heat units through growth</a:t>
            </a:r>
          </a:p>
          <a:p>
            <a:pPr>
              <a:buClr>
                <a:srgbClr val="00B050"/>
              </a:buClr>
              <a:buNone/>
            </a:pPr>
            <a:r>
              <a:rPr lang="en-US" sz="2200" dirty="0" smtClean="0">
                <a:latin typeface="Arial" pitchFamily="34" charset="0"/>
                <a:cs typeface="Arial" pitchFamily="34" charset="0"/>
              </a:rPr>
              <a:t>	Physical		Shape, size and volume</a:t>
            </a:r>
          </a:p>
          <a:p>
            <a:pPr>
              <a:buClr>
                <a:srgbClr val="00B050"/>
              </a:buClr>
              <a:buNone/>
            </a:pPr>
            <a:r>
              <a:rPr lang="en-US" sz="2200" dirty="0" smtClean="0">
                <a:latin typeface="Arial" pitchFamily="34" charset="0"/>
                <a:cs typeface="Arial" pitchFamily="34" charset="0"/>
              </a:rPr>
              <a:t>	Characteristics	Sugar contents</a:t>
            </a:r>
          </a:p>
          <a:p>
            <a:pPr>
              <a:buClr>
                <a:srgbClr val="00B050"/>
              </a:buClr>
              <a:buNone/>
            </a:pPr>
            <a:r>
              <a:rPr lang="en-US" sz="2200" dirty="0" smtClean="0">
                <a:latin typeface="Arial" pitchFamily="34" charset="0"/>
                <a:cs typeface="Arial" pitchFamily="34" charset="0"/>
              </a:rPr>
              <a:t>	Physiological	Respiration rate or pattern</a:t>
            </a:r>
          </a:p>
          <a:p>
            <a:pPr>
              <a:buClr>
                <a:srgbClr val="00B050"/>
              </a:buClr>
              <a:buNone/>
            </a:pPr>
            <a:r>
              <a:rPr lang="en-US" sz="2200" dirty="0" smtClean="0">
                <a:latin typeface="Arial" pitchFamily="34" charset="0"/>
                <a:cs typeface="Arial" pitchFamily="34" charset="0"/>
              </a:rPr>
              <a:t>	</a:t>
            </a:r>
          </a:p>
          <a:p>
            <a:pPr>
              <a:buClr>
                <a:srgbClr val="00B050"/>
              </a:buClr>
              <a:buNone/>
            </a:pPr>
            <a:endParaRPr lang="en-US" sz="2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229600" cy="5211763"/>
          </a:xfrm>
        </p:spPr>
        <p:txBody>
          <a:bodyPr/>
          <a:lstStyle/>
          <a:p>
            <a:pPr algn="just">
              <a:buClr>
                <a:srgbClr val="00B050"/>
              </a:buClr>
              <a:buFont typeface="Wingdings" pitchFamily="2" charset="2"/>
              <a:buChar char="q"/>
            </a:pPr>
            <a:r>
              <a:rPr lang="en-US" sz="2200" dirty="0" smtClean="0">
                <a:latin typeface="Arial" pitchFamily="34" charset="0"/>
                <a:cs typeface="Arial" pitchFamily="34" charset="0"/>
              </a:rPr>
              <a:t>Some commodities are acceptable for consumption in different sizes and thus the harvest depend upon price and the size preferences of the market</a:t>
            </a:r>
          </a:p>
          <a:p>
            <a:pPr algn="just">
              <a:buClr>
                <a:srgbClr val="00B050"/>
              </a:buClr>
              <a:buFont typeface="Wingdings" pitchFamily="2" charset="2"/>
              <a:buChar char="q"/>
            </a:pPr>
            <a:r>
              <a:rPr lang="en-US" sz="2200" dirty="0" smtClean="0">
                <a:latin typeface="Arial" pitchFamily="34" charset="0"/>
                <a:cs typeface="Arial" pitchFamily="34" charset="0"/>
              </a:rPr>
              <a:t>Other crops should be harvested at a specific maturity or they will be unmarketable for reasons such as poor flavor, high </a:t>
            </a:r>
            <a:r>
              <a:rPr lang="en-US" sz="2200" dirty="0" err="1" smtClean="0">
                <a:latin typeface="Arial" pitchFamily="34" charset="0"/>
                <a:cs typeface="Arial" pitchFamily="34" charset="0"/>
              </a:rPr>
              <a:t>fibre</a:t>
            </a:r>
            <a:r>
              <a:rPr lang="en-US" sz="2200" dirty="0" smtClean="0">
                <a:latin typeface="Arial" pitchFamily="34" charset="0"/>
                <a:cs typeface="Arial" pitchFamily="34" charset="0"/>
              </a:rPr>
              <a:t> content and rapid post harvest deterioration</a:t>
            </a:r>
          </a:p>
          <a:p>
            <a:pPr algn="just">
              <a:buClr>
                <a:srgbClr val="00B050"/>
              </a:buClr>
              <a:buFont typeface="Wingdings" pitchFamily="2" charset="2"/>
              <a:buChar char="q"/>
            </a:pPr>
            <a:r>
              <a:rPr lang="en-US" sz="2200" dirty="0" smtClean="0">
                <a:latin typeface="Arial" pitchFamily="34" charset="0"/>
                <a:cs typeface="Arial" pitchFamily="34" charset="0"/>
              </a:rPr>
              <a:t>Producers must decide whether to harvest as soon as the market price ensures a reasonable return, or to leave the crop in the field to obtain maximum yield</a:t>
            </a:r>
          </a:p>
          <a:p>
            <a:pPr algn="just">
              <a:buClr>
                <a:srgbClr val="00B050"/>
              </a:buClr>
              <a:buFont typeface="Wingdings" pitchFamily="2" charset="2"/>
              <a:buChar char="q"/>
            </a:pPr>
            <a:r>
              <a:rPr lang="en-US" sz="2200" dirty="0" smtClean="0">
                <a:latin typeface="Arial" pitchFamily="34" charset="0"/>
                <a:cs typeface="Arial" pitchFamily="34" charset="0"/>
              </a:rPr>
              <a:t>However waiting too long for yield increase may drastically shorten the marketable life of produce and lower the sale price</a:t>
            </a:r>
          </a:p>
          <a:p>
            <a:pPr algn="just">
              <a:buClr>
                <a:srgbClr val="00B050"/>
              </a:buClr>
              <a:buFont typeface="Wingdings" pitchFamily="2" charset="2"/>
              <a:buChar char="q"/>
            </a:pPr>
            <a:r>
              <a:rPr lang="en-US" sz="2200" dirty="0" smtClean="0">
                <a:latin typeface="Arial" pitchFamily="34" charset="0"/>
                <a:cs typeface="Arial" pitchFamily="34" charset="0"/>
              </a:rPr>
              <a:t>With vegetables field crops such as green bean and tomato the harvest once begun must be continuous in order to pick produce at the same stage of maturity to give a consistent supply to the market</a:t>
            </a: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3399"/>
                </a:solidFill>
                <a:latin typeface="Arial" pitchFamily="34" charset="0"/>
                <a:cs typeface="Arial" pitchFamily="34" charset="0"/>
              </a:rPr>
              <a:t>Harvesting</a:t>
            </a:r>
            <a:r>
              <a:rPr lang="en-US" dirty="0" smtClean="0">
                <a:solidFill>
                  <a:srgbClr val="FF3399"/>
                </a:solidFill>
              </a:rPr>
              <a:t> </a:t>
            </a:r>
            <a:r>
              <a:rPr lang="en-US" sz="3200" dirty="0" smtClean="0">
                <a:solidFill>
                  <a:srgbClr val="FF3399"/>
                </a:solidFill>
                <a:latin typeface="Arial" pitchFamily="34" charset="0"/>
                <a:cs typeface="Arial" pitchFamily="34" charset="0"/>
              </a:rPr>
              <a:t>Methods</a:t>
            </a:r>
            <a:endParaRPr lang="en-US" sz="3200" dirty="0">
              <a:solidFill>
                <a:srgbClr val="FF3399"/>
              </a:solidFill>
              <a:latin typeface="Arial" pitchFamily="34" charset="0"/>
              <a:cs typeface="Arial" pitchFamily="34" charset="0"/>
            </a:endParaRPr>
          </a:p>
        </p:txBody>
      </p:sp>
      <p:sp>
        <p:nvSpPr>
          <p:cNvPr id="3" name="Content Placeholder 2"/>
          <p:cNvSpPr>
            <a:spLocks noGrp="1"/>
          </p:cNvSpPr>
          <p:nvPr>
            <p:ph idx="1"/>
          </p:nvPr>
        </p:nvSpPr>
        <p:spPr/>
        <p:txBody>
          <a:bodyPr/>
          <a:lstStyle/>
          <a:p>
            <a:pPr algn="just">
              <a:buClr>
                <a:srgbClr val="00B050"/>
              </a:buClr>
              <a:buNone/>
            </a:pPr>
            <a:r>
              <a:rPr lang="en-US" sz="2800" dirty="0" smtClean="0">
                <a:solidFill>
                  <a:srgbClr val="FF3399"/>
                </a:solidFill>
                <a:latin typeface="Arial" pitchFamily="34" charset="0"/>
                <a:cs typeface="Arial" pitchFamily="34" charset="0"/>
              </a:rPr>
              <a:t>Hand harvesting</a:t>
            </a:r>
          </a:p>
          <a:p>
            <a:pPr algn="just">
              <a:buClr>
                <a:srgbClr val="00B050"/>
              </a:buClr>
              <a:buFont typeface="Wingdings" pitchFamily="2" charset="2"/>
              <a:buChar char="q"/>
            </a:pPr>
            <a:r>
              <a:rPr lang="en-US" sz="2200" dirty="0" smtClean="0">
                <a:latin typeface="Arial" pitchFamily="34" charset="0"/>
                <a:cs typeface="Arial" pitchFamily="34" charset="0"/>
              </a:rPr>
              <a:t>Harvesting operations are frequently carried out in traditional ways by hand but machines and even chemical sprays are used to speed up the harvesting and handling operation</a:t>
            </a:r>
          </a:p>
          <a:p>
            <a:pPr algn="just">
              <a:buClr>
                <a:srgbClr val="00B050"/>
              </a:buClr>
              <a:buFont typeface="Wingdings" pitchFamily="2" charset="2"/>
              <a:buChar char="q"/>
            </a:pPr>
            <a:r>
              <a:rPr lang="en-US" sz="2200" dirty="0" smtClean="0">
                <a:latin typeface="Arial" pitchFamily="34" charset="0"/>
                <a:cs typeface="Arial" pitchFamily="34" charset="0"/>
              </a:rPr>
              <a:t>Low growing vegetables are harvested simply by removing them from the plant and putting them in a suitable container</a:t>
            </a:r>
          </a:p>
          <a:p>
            <a:pPr algn="just">
              <a:buClr>
                <a:srgbClr val="00B050"/>
              </a:buClr>
              <a:buFont typeface="Wingdings" pitchFamily="2" charset="2"/>
              <a:buChar char="q"/>
            </a:pPr>
            <a:r>
              <a:rPr lang="en-US" sz="2200" dirty="0" smtClean="0">
                <a:latin typeface="Arial" pitchFamily="34" charset="0"/>
                <a:cs typeface="Arial" pitchFamily="34" charset="0"/>
              </a:rPr>
              <a:t>Root crops must be dug from the soil usually by inserting a garden fork such as beet root radish</a:t>
            </a:r>
          </a:p>
          <a:p>
            <a:pPr algn="just">
              <a:buClr>
                <a:srgbClr val="00B050"/>
              </a:buClr>
              <a:buFont typeface="Wingdings" pitchFamily="2" charset="2"/>
              <a:buChar char="q"/>
            </a:pPr>
            <a:r>
              <a:rPr lang="en-US" sz="2200" dirty="0" smtClean="0">
                <a:latin typeface="Arial" pitchFamily="34" charset="0"/>
                <a:cs typeface="Arial" pitchFamily="34" charset="0"/>
              </a:rPr>
              <a:t>And the crops such as asparagus and lettuce are cut by hand</a:t>
            </a:r>
          </a:p>
          <a:p>
            <a:pPr>
              <a:buClr>
                <a:srgbClr val="00B050"/>
              </a:buClr>
              <a:buFont typeface="Wingdings" pitchFamily="2" charset="2"/>
              <a:buChar char="q"/>
            </a:pPr>
            <a:endParaRPr lang="en-US" sz="2200" dirty="0" smtClean="0">
              <a:latin typeface="Arial" pitchFamily="34" charset="0"/>
              <a:cs typeface="Arial" pitchFamily="34" charset="0"/>
            </a:endParaRPr>
          </a:p>
          <a:p>
            <a:pPr>
              <a:buClr>
                <a:srgbClr val="00B050"/>
              </a:buClr>
              <a:buFont typeface="Wingdings" pitchFamily="2" charset="2"/>
              <a:buChar char="q"/>
            </a:pPr>
            <a:endParaRPr lang="en-US" sz="2200" dirty="0" smtClean="0">
              <a:latin typeface="Arial" pitchFamily="34" charset="0"/>
              <a:cs typeface="Arial" pitchFamily="34" charset="0"/>
            </a:endParaRPr>
          </a:p>
          <a:p>
            <a:pPr>
              <a:buClr>
                <a:srgbClr val="00B050"/>
              </a:buClr>
              <a:buFont typeface="Wingdings" pitchFamily="2" charset="2"/>
              <a:buChar char="q"/>
            </a:pPr>
            <a:endParaRPr lang="en-US" sz="2200" dirty="0" smtClean="0">
              <a:latin typeface="Arial" pitchFamily="34" charset="0"/>
              <a:cs typeface="Arial" pitchFamily="34" charset="0"/>
            </a:endParaRP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buNone/>
            </a:pPr>
            <a:r>
              <a:rPr lang="en-US" dirty="0" smtClean="0">
                <a:solidFill>
                  <a:srgbClr val="FF3399"/>
                </a:solidFill>
                <a:latin typeface="Arial" pitchFamily="34" charset="0"/>
                <a:cs typeface="Arial" pitchFamily="34" charset="0"/>
              </a:rPr>
              <a:t>Mechanical harvesting</a:t>
            </a:r>
          </a:p>
          <a:p>
            <a:pPr algn="just">
              <a:buClr>
                <a:srgbClr val="00B050"/>
              </a:buClr>
              <a:buFont typeface="Wingdings" pitchFamily="2" charset="2"/>
              <a:buChar char="q"/>
            </a:pPr>
            <a:r>
              <a:rPr lang="en-US" sz="2200" dirty="0" smtClean="0">
                <a:latin typeface="Arial" pitchFamily="34" charset="0"/>
                <a:cs typeface="Arial" pitchFamily="34" charset="0"/>
              </a:rPr>
              <a:t>Mechanical aids to harvesting such as lettuce, cauliflower and cabbage involve cutting the vegetable by hand and placing it on conveyer on a mobile packing station which is slowly conveyed across the field</a:t>
            </a:r>
          </a:p>
          <a:p>
            <a:pPr algn="just">
              <a:buClr>
                <a:srgbClr val="00B050"/>
              </a:buClr>
              <a:buFont typeface="Wingdings" pitchFamily="2" charset="2"/>
              <a:buChar char="q"/>
            </a:pPr>
            <a:r>
              <a:rPr lang="en-US" sz="2200" dirty="0" smtClean="0">
                <a:latin typeface="Arial" pitchFamily="34" charset="0"/>
                <a:cs typeface="Arial" pitchFamily="34" charset="0"/>
              </a:rPr>
              <a:t>Crop such as peas which are harvested in large quantities for the processing industry are harvested in combine machines called pea </a:t>
            </a:r>
            <a:r>
              <a:rPr lang="en-US" sz="2200" dirty="0" err="1" smtClean="0">
                <a:latin typeface="Arial" pitchFamily="34" charset="0"/>
                <a:cs typeface="Arial" pitchFamily="34" charset="0"/>
              </a:rPr>
              <a:t>viners</a:t>
            </a:r>
            <a:r>
              <a:rPr lang="en-US" sz="2200" dirty="0" smtClean="0">
                <a:latin typeface="Arial" pitchFamily="34" charset="0"/>
                <a:cs typeface="Arial" pitchFamily="34" charset="0"/>
              </a:rPr>
              <a:t> which can harvest the whole plants</a:t>
            </a:r>
          </a:p>
          <a:p>
            <a:pPr algn="just">
              <a:buClr>
                <a:srgbClr val="00B050"/>
              </a:buClr>
              <a:buFont typeface="Wingdings" pitchFamily="2" charset="2"/>
              <a:buChar char="q"/>
            </a:pPr>
            <a:r>
              <a:rPr lang="en-US" sz="2200" dirty="0" smtClean="0">
                <a:latin typeface="Arial" pitchFamily="34" charset="0"/>
                <a:cs typeface="Arial" pitchFamily="34" charset="0"/>
              </a:rPr>
              <a:t>In root crops mechanized harvesters remove the crop from the ground either by undercutting it or in the case of some potato harvesters inverting the soil ridges in which the crop is grown  </a:t>
            </a:r>
          </a:p>
          <a:p>
            <a:pPr algn="just">
              <a:buClr>
                <a:srgbClr val="00B050"/>
              </a:buClr>
              <a:buFont typeface="Wingdings" pitchFamily="2" charset="2"/>
              <a:buChar char="q"/>
            </a:pPr>
            <a:r>
              <a:rPr lang="en-US" sz="2200" dirty="0" smtClean="0">
                <a:latin typeface="Arial" pitchFamily="34" charset="0"/>
                <a:cs typeface="Arial" pitchFamily="34" charset="0"/>
              </a:rPr>
              <a:t>Digger blade performance was better in separating tubers from the soil with the high amplitude vibration and tractor traction was in sufficient at low amplitude</a:t>
            </a:r>
          </a:p>
          <a:p>
            <a:pPr>
              <a:buClr>
                <a:srgbClr val="00B050"/>
              </a:buClr>
              <a:buFont typeface="Wingdings" pitchFamily="2" charset="2"/>
              <a:buChar char="q"/>
            </a:pPr>
            <a:endParaRPr lang="en-US" sz="22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295A1B6C-A913-47CE-9297-1E4D83BB6003}" type="datetime1">
              <a:rPr lang="en-US" smtClean="0"/>
              <a:pPr>
                <a:defRPr/>
              </a:pPr>
              <a:t>1/24/2012</a:t>
            </a:fld>
            <a:endParaRPr lang="en-US"/>
          </a:p>
        </p:txBody>
      </p:sp>
      <p:sp>
        <p:nvSpPr>
          <p:cNvPr id="5" name="Slide Number Placeholder 4"/>
          <p:cNvSpPr>
            <a:spLocks noGrp="1"/>
          </p:cNvSpPr>
          <p:nvPr>
            <p:ph type="sldNum" sz="quarter" idx="12"/>
          </p:nvPr>
        </p:nvSpPr>
        <p:spPr/>
        <p:txBody>
          <a:bodyPr/>
          <a:lstStyle/>
          <a:p>
            <a:pPr>
              <a:defRPr/>
            </a:pPr>
            <a:fld id="{922D5FDE-A839-40B7-A6A6-79AAE6034ECD}"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1701</TotalTime>
  <Words>1771</Words>
  <Application>Microsoft Office PowerPoint</Application>
  <PresentationFormat>On-screen Show (4:3)</PresentationFormat>
  <Paragraphs>196</Paragraphs>
  <Slides>25</Slides>
  <Notes>0</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Office Theme</vt:lpstr>
      <vt:lpstr>Executive</vt:lpstr>
      <vt:lpstr>1_Office Theme</vt:lpstr>
      <vt:lpstr>Slide 1</vt:lpstr>
      <vt:lpstr>Harvesting</vt:lpstr>
      <vt:lpstr> Determination of harvest maturity</vt:lpstr>
      <vt:lpstr>Slide 4</vt:lpstr>
      <vt:lpstr>Slide 5</vt:lpstr>
      <vt:lpstr>Slide 6</vt:lpstr>
      <vt:lpstr>Slide 7</vt:lpstr>
      <vt:lpstr>Harvesting Methods</vt:lpstr>
      <vt:lpstr>Slide 9</vt:lpstr>
      <vt:lpstr>Slide 10</vt:lpstr>
      <vt:lpstr>Procurement Management of Vegetables</vt:lpstr>
      <vt:lpstr>Slide 12</vt:lpstr>
      <vt:lpstr>Slide 13</vt:lpstr>
      <vt:lpstr>Preparing for Market</vt:lpstr>
      <vt:lpstr>Slide 15</vt:lpstr>
      <vt:lpstr>Slide 16</vt:lpstr>
      <vt:lpstr>Grading/Storing</vt:lpstr>
      <vt:lpstr>Packing</vt:lpstr>
      <vt:lpstr>Slide 19</vt:lpstr>
      <vt:lpstr>Transportation                           </vt:lpstr>
      <vt:lpstr>Slide 21</vt:lpstr>
      <vt:lpstr>Storage </vt:lpstr>
      <vt:lpstr>Processing </vt:lpstr>
      <vt:lpstr>Marketing</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growth and proteome stability of wheat under salt stress using elevated K-fertilization</dc:title>
  <dc:creator>Abdul Wakeel</dc:creator>
  <cp:lastModifiedBy>adnan</cp:lastModifiedBy>
  <cp:revision>935</cp:revision>
  <dcterms:created xsi:type="dcterms:W3CDTF">2006-08-16T00:00:00Z</dcterms:created>
  <dcterms:modified xsi:type="dcterms:W3CDTF">2012-01-25T07:05:50Z</dcterms:modified>
</cp:coreProperties>
</file>