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400" y="2057336"/>
            <a:ext cx="3200400" cy="376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918" y="446354"/>
            <a:ext cx="155016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1281"/>
            <a:ext cx="8072119" cy="403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BE828-C639-4AA1-ACD2-267816DF2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533400"/>
            <a:ext cx="54102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Topic: DEFORESTATION ITS CAUSES AND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38E6B1-8D93-4502-B9B5-EA545853D47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" y="1904999"/>
            <a:ext cx="5181600" cy="221599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BIODEGRADATION AND BIOREMEDIATION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BOTANY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SRAGODHA</a:t>
            </a:r>
          </a:p>
          <a:p>
            <a:endParaRPr 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CA7200-6757-4CFC-8B4D-B9ED0EEE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36576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332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352" y="143001"/>
            <a:ext cx="3572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Times New Roman"/>
                <a:cs typeface="Times New Roman"/>
              </a:rPr>
              <a:t>Forest</a:t>
            </a:r>
            <a:r>
              <a:rPr sz="4400" b="1" spc="-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diseases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1625" y="1527175"/>
            <a:ext cx="4575175" cy="4873625"/>
          </a:xfrm>
          <a:custGeom>
            <a:avLst/>
            <a:gdLst/>
            <a:ahLst/>
            <a:cxnLst/>
            <a:rect l="l" t="t" r="r" b="b"/>
            <a:pathLst>
              <a:path w="4575175" h="4873625">
                <a:moveTo>
                  <a:pt x="4575175" y="0"/>
                </a:moveTo>
                <a:lnTo>
                  <a:pt x="0" y="0"/>
                </a:lnTo>
                <a:lnTo>
                  <a:pt x="0" y="4873625"/>
                </a:lnTo>
                <a:lnTo>
                  <a:pt x="4575175" y="4873625"/>
                </a:lnTo>
                <a:lnTo>
                  <a:pt x="457517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491" y="1548206"/>
            <a:ext cx="4417695" cy="4817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Many diseases caused </a:t>
            </a:r>
            <a:r>
              <a:rPr sz="2800" spc="-15" dirty="0">
                <a:latin typeface="Times New Roman"/>
                <a:cs typeface="Times New Roman"/>
              </a:rPr>
              <a:t>by 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parasitic </a:t>
            </a:r>
            <a:r>
              <a:rPr sz="2800" dirty="0">
                <a:latin typeface="Times New Roman"/>
                <a:cs typeface="Times New Roman"/>
              </a:rPr>
              <a:t>fungi, </a:t>
            </a:r>
            <a:r>
              <a:rPr sz="2800" spc="-5" dirty="0">
                <a:latin typeface="Times New Roman"/>
                <a:cs typeface="Times New Roman"/>
              </a:rPr>
              <a:t>rusts,viruses  cause death and </a:t>
            </a:r>
            <a:r>
              <a:rPr sz="2800" spc="-10" dirty="0">
                <a:latin typeface="Times New Roman"/>
                <a:cs typeface="Times New Roman"/>
              </a:rPr>
              <a:t>decay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forest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plants.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355600" marR="3733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Diseases such as heart  rot,blister rust,oak  wilt,phloem necrosis and  Dutch elm diseases etc  damage the forest in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large  </a:t>
            </a:r>
            <a:r>
              <a:rPr sz="2800" spc="-5" dirty="0">
                <a:latin typeface="Times New Roman"/>
                <a:cs typeface="Times New Roman"/>
              </a:rPr>
              <a:t>numbers.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19800" y="1752600"/>
            <a:ext cx="2743200" cy="4792980"/>
            <a:chOff x="6019800" y="1752600"/>
            <a:chExt cx="2743200" cy="4792980"/>
          </a:xfrm>
        </p:grpSpPr>
        <p:sp>
          <p:nvSpPr>
            <p:cNvPr id="6" name="object 6"/>
            <p:cNvSpPr/>
            <p:nvPr/>
          </p:nvSpPr>
          <p:spPr>
            <a:xfrm>
              <a:off x="6019800" y="1752600"/>
              <a:ext cx="27432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3752" y="4038600"/>
              <a:ext cx="2672097" cy="2506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466166"/>
            <a:ext cx="2747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Land</a:t>
            </a:r>
            <a:r>
              <a:rPr sz="4400" b="1" spc="-7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slides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2071243"/>
            <a:ext cx="457136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Deforestation due </a:t>
            </a:r>
            <a:r>
              <a:rPr sz="3200" spc="-5" dirty="0">
                <a:latin typeface="Times New Roman"/>
                <a:cs typeface="Times New Roman"/>
              </a:rPr>
              <a:t>to land  </a:t>
            </a:r>
            <a:r>
              <a:rPr sz="3200" dirty="0">
                <a:latin typeface="Times New Roman"/>
                <a:cs typeface="Times New Roman"/>
              </a:rPr>
              <a:t>slides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hills is </a:t>
            </a:r>
            <a:r>
              <a:rPr sz="3200" spc="5" dirty="0">
                <a:latin typeface="Times New Roman"/>
                <a:cs typeface="Times New Roman"/>
              </a:rPr>
              <a:t>of  </a:t>
            </a:r>
            <a:r>
              <a:rPr sz="3200" dirty="0">
                <a:latin typeface="Times New Roman"/>
                <a:cs typeface="Times New Roman"/>
              </a:rPr>
              <a:t>great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developmental </a:t>
            </a:r>
            <a:r>
              <a:rPr sz="3200" spc="-5" dirty="0">
                <a:latin typeface="Times New Roman"/>
                <a:cs typeface="Times New Roman"/>
              </a:rPr>
              <a:t>activities  </a:t>
            </a:r>
            <a:r>
              <a:rPr sz="3200" dirty="0">
                <a:latin typeface="Times New Roman"/>
                <a:cs typeface="Times New Roman"/>
              </a:rPr>
              <a:t>were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progress for past  few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decades.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2209800"/>
            <a:ext cx="3352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3141" y="461594"/>
            <a:ext cx="1537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latin typeface="Carlito"/>
                <a:cs typeface="Carlito"/>
              </a:rPr>
              <a:t>c</a:t>
            </a:r>
            <a:r>
              <a:rPr sz="4400" dirty="0">
                <a:latin typeface="Carlito"/>
                <a:cs typeface="Carlito"/>
              </a:rPr>
              <a:t>au</a:t>
            </a:r>
            <a:r>
              <a:rPr sz="4400" spc="10" dirty="0">
                <a:latin typeface="Carlito"/>
                <a:cs typeface="Carlito"/>
              </a:rPr>
              <a:t>s</a:t>
            </a:r>
            <a:r>
              <a:rPr sz="4400" dirty="0">
                <a:latin typeface="Carlito"/>
                <a:cs typeface="Carlito"/>
              </a:rPr>
              <a:t>es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199"/>
            <a:ext cx="6858000" cy="5638800"/>
          </a:xfrm>
          <a:custGeom>
            <a:avLst/>
            <a:gdLst/>
            <a:ahLst/>
            <a:cxnLst/>
            <a:rect l="l" t="t" r="r" b="b"/>
            <a:pathLst>
              <a:path w="6858000" h="5638800">
                <a:moveTo>
                  <a:pt x="6858000" y="0"/>
                </a:moveTo>
                <a:lnTo>
                  <a:pt x="0" y="0"/>
                </a:lnTo>
                <a:lnTo>
                  <a:pt x="0" y="5638800"/>
                </a:lnTo>
                <a:lnTo>
                  <a:pt x="6858000" y="5638800"/>
                </a:lnTo>
                <a:lnTo>
                  <a:pt x="6858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86942"/>
            <a:ext cx="6699884" cy="5189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50" dirty="0">
                <a:latin typeface="Carlito"/>
                <a:cs typeface="Carlito"/>
              </a:rPr>
              <a:t>fiber, </a:t>
            </a:r>
            <a:r>
              <a:rPr sz="2800" spc="-15" dirty="0">
                <a:latin typeface="Carlito"/>
                <a:cs typeface="Carlito"/>
              </a:rPr>
              <a:t>material </a:t>
            </a:r>
            <a:r>
              <a:rPr sz="2800" spc="-10" dirty="0">
                <a:latin typeface="Carlito"/>
                <a:cs typeface="Carlito"/>
              </a:rPr>
              <a:t>that is used </a:t>
            </a:r>
            <a:r>
              <a:rPr sz="2800" spc="-30" dirty="0">
                <a:latin typeface="Carlito"/>
                <a:cs typeface="Carlito"/>
              </a:rPr>
              <a:t>to  </a:t>
            </a:r>
            <a:r>
              <a:rPr sz="2800" spc="-25" dirty="0">
                <a:latin typeface="Carlito"/>
                <a:cs typeface="Carlito"/>
              </a:rPr>
              <a:t>weave </a:t>
            </a:r>
            <a:r>
              <a:rPr sz="2800" spc="-20" dirty="0">
                <a:latin typeface="Carlito"/>
                <a:cs typeface="Carlito"/>
              </a:rPr>
              <a:t>baskets, </a:t>
            </a:r>
            <a:r>
              <a:rPr sz="2800" spc="-15" dirty="0">
                <a:latin typeface="Carlito"/>
                <a:cs typeface="Carlito"/>
              </a:rPr>
              <a:t>ropes,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nets, string </a:t>
            </a:r>
            <a:r>
              <a:rPr sz="2800" dirty="0">
                <a:latin typeface="Carlito"/>
                <a:cs typeface="Carlito"/>
              </a:rPr>
              <a:t>and  </a:t>
            </a:r>
            <a:r>
              <a:rPr sz="2800" spc="-5" dirty="0">
                <a:latin typeface="Carlito"/>
                <a:cs typeface="Carlito"/>
              </a:rPr>
              <a:t>other </a:t>
            </a:r>
            <a:r>
              <a:rPr sz="2800" spc="-10" dirty="0">
                <a:latin typeface="Carlito"/>
                <a:cs typeface="Carlito"/>
              </a:rPr>
              <a:t>items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30" dirty="0">
                <a:latin typeface="Carlito"/>
                <a:cs typeface="Carlito"/>
              </a:rPr>
              <a:t>utility.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55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Medicinal </a:t>
            </a:r>
            <a:r>
              <a:rPr sz="2800" spc="-10" dirty="0">
                <a:latin typeface="Carlito"/>
                <a:cs typeface="Carlito"/>
              </a:rPr>
              <a:t>plants that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to extract  traditional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medicines.</a:t>
            </a:r>
            <a:endParaRPr sz="280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Consumer goods </a:t>
            </a:r>
            <a:r>
              <a:rPr sz="2800" spc="-5" dirty="0">
                <a:latin typeface="Carlito"/>
                <a:cs typeface="Carlito"/>
              </a:rPr>
              <a:t>such as paper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pulp</a:t>
            </a:r>
            <a:endParaRPr sz="28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720"/>
              </a:spcBef>
              <a:buSzPct val="71428"/>
              <a:buFont typeface="Arial"/>
              <a:buChar char="•"/>
              <a:tabLst>
                <a:tab pos="414020" algn="l"/>
              </a:tabLst>
            </a:pPr>
            <a:r>
              <a:rPr dirty="0"/>
              <a:t>	</a:t>
            </a:r>
            <a:r>
              <a:rPr sz="2800" b="1" spc="-10" dirty="0">
                <a:latin typeface="Carlito"/>
                <a:cs typeface="Carlito"/>
              </a:rPr>
              <a:t>Mining </a:t>
            </a:r>
            <a:r>
              <a:rPr sz="2800" b="1" spc="-20" dirty="0">
                <a:latin typeface="Carlito"/>
                <a:cs typeface="Carlito"/>
              </a:rPr>
              <a:t>for </a:t>
            </a:r>
            <a:r>
              <a:rPr sz="2800" b="1" spc="-10" dirty="0">
                <a:latin typeface="Carlito"/>
                <a:cs typeface="Carlito"/>
              </a:rPr>
              <a:t>metals </a:t>
            </a:r>
            <a:r>
              <a:rPr sz="2800" dirty="0">
                <a:latin typeface="Carlito"/>
                <a:cs typeface="Carlito"/>
              </a:rPr>
              <a:t>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gold, </a:t>
            </a:r>
            <a:r>
              <a:rPr sz="2800" spc="-45" dirty="0">
                <a:latin typeface="Carlito"/>
                <a:cs typeface="Carlito"/>
              </a:rPr>
              <a:t>copper, </a:t>
            </a:r>
            <a:r>
              <a:rPr sz="2800" spc="-5" dirty="0">
                <a:latin typeface="Carlito"/>
                <a:cs typeface="Carlito"/>
              </a:rPr>
              <a:t>or  aluminum </a:t>
            </a:r>
            <a:r>
              <a:rPr sz="2800" spc="-10" dirty="0">
                <a:latin typeface="Carlito"/>
                <a:cs typeface="Carlito"/>
              </a:rPr>
              <a:t>clears </a:t>
            </a:r>
            <a:r>
              <a:rPr sz="2800" spc="-15" dirty="0">
                <a:latin typeface="Carlito"/>
                <a:cs typeface="Carlito"/>
              </a:rPr>
              <a:t>large  tracts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natural  </a:t>
            </a:r>
            <a:r>
              <a:rPr sz="2800" spc="-25" dirty="0">
                <a:latin typeface="Carlito"/>
                <a:cs typeface="Carlito"/>
              </a:rPr>
              <a:t>forests</a:t>
            </a:r>
            <a:endParaRPr sz="280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rlito"/>
                <a:cs typeface="Carlito"/>
              </a:rPr>
              <a:t>Hydroelectric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dams</a:t>
            </a:r>
            <a:endParaRPr sz="280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20" dirty="0">
                <a:latin typeface="Carlito"/>
                <a:cs typeface="Carlito"/>
              </a:rPr>
              <a:t>Road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Building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600" y="3657600"/>
            <a:ext cx="16764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057400"/>
            <a:ext cx="15240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9802" y="126238"/>
            <a:ext cx="16433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latin typeface="Carlito"/>
                <a:cs typeface="Carlito"/>
              </a:rPr>
              <a:t>History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026"/>
                </a:lnTo>
                <a:lnTo>
                  <a:pt x="8229600" y="4526026"/>
                </a:lnTo>
                <a:lnTo>
                  <a:pt x="82296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0613"/>
            <a:ext cx="7985759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5" dirty="0">
                <a:latin typeface="Arial"/>
                <a:cs typeface="Arial"/>
              </a:rPr>
              <a:t>2000 </a:t>
            </a:r>
            <a:r>
              <a:rPr sz="2800" spc="-180" dirty="0">
                <a:latin typeface="Arial"/>
                <a:cs typeface="Arial"/>
              </a:rPr>
              <a:t>years </a:t>
            </a:r>
            <a:r>
              <a:rPr sz="2800" spc="-360" dirty="0">
                <a:latin typeface="Arial"/>
                <a:cs typeface="Arial"/>
              </a:rPr>
              <a:t>ago… </a:t>
            </a:r>
            <a:r>
              <a:rPr sz="2800" spc="-165" dirty="0">
                <a:latin typeface="Arial"/>
                <a:cs typeface="Arial"/>
              </a:rPr>
              <a:t>Europe </a:t>
            </a:r>
            <a:r>
              <a:rPr sz="2800" spc="-195" dirty="0">
                <a:latin typeface="Arial"/>
                <a:cs typeface="Arial"/>
              </a:rPr>
              <a:t>was </a:t>
            </a:r>
            <a:r>
              <a:rPr sz="2800" spc="-135" dirty="0">
                <a:latin typeface="Arial"/>
                <a:cs typeface="Arial"/>
              </a:rPr>
              <a:t>covered </a:t>
            </a:r>
            <a:r>
              <a:rPr sz="2800" spc="-125" dirty="0">
                <a:latin typeface="Arial"/>
                <a:cs typeface="Arial"/>
              </a:rPr>
              <a:t>by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forests.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Half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continent….lost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forests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Carlito"/>
                <a:cs typeface="Carlito"/>
              </a:rPr>
              <a:t>Deforestation </a:t>
            </a:r>
            <a:r>
              <a:rPr sz="2800" spc="-5" dirty="0">
                <a:latin typeface="Carlito"/>
                <a:cs typeface="Carlito"/>
              </a:rPr>
              <a:t>is alarmingly high in the </a:t>
            </a:r>
            <a:r>
              <a:rPr sz="2800" spc="-10" dirty="0">
                <a:latin typeface="Carlito"/>
                <a:cs typeface="Carlito"/>
              </a:rPr>
              <a:t>tropics, where  </a:t>
            </a:r>
            <a:r>
              <a:rPr sz="2800" spc="-25" dirty="0">
                <a:latin typeface="Carlito"/>
                <a:cs typeface="Carlito"/>
              </a:rPr>
              <a:t>forests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disappearing </a:t>
            </a:r>
            <a:r>
              <a:rPr sz="2800" spc="-25" dirty="0">
                <a:latin typeface="Carlito"/>
                <a:cs typeface="Carlito"/>
              </a:rPr>
              <a:t>faster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20" dirty="0">
                <a:latin typeface="Carlito"/>
                <a:cs typeface="Carlito"/>
              </a:rPr>
              <a:t>anywhere </a:t>
            </a:r>
            <a:r>
              <a:rPr sz="2800" spc="-5" dirty="0">
                <a:latin typeface="Carlito"/>
                <a:cs typeface="Carlito"/>
              </a:rPr>
              <a:t>else </a:t>
            </a:r>
            <a:r>
              <a:rPr sz="2800" spc="-10" dirty="0">
                <a:latin typeface="Carlito"/>
                <a:cs typeface="Carlito"/>
              </a:rPr>
              <a:t>in 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world.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957" y="272864"/>
            <a:ext cx="8997042" cy="643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0635"/>
            <a:ext cx="7459345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30" dirty="0">
                <a:latin typeface="Carlito"/>
                <a:cs typeface="Carlito"/>
              </a:rPr>
              <a:t>Effects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spc="-20" dirty="0">
                <a:latin typeface="Carlito"/>
                <a:cs typeface="Carlito"/>
              </a:rPr>
              <a:t>Deforestation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spc="-15" dirty="0">
                <a:latin typeface="Carlito"/>
                <a:cs typeface="Carlito"/>
              </a:rPr>
              <a:t>many environmentally  </a:t>
            </a:r>
            <a:r>
              <a:rPr sz="3200" spc="-5" dirty="0">
                <a:latin typeface="Carlito"/>
                <a:cs typeface="Carlito"/>
              </a:rPr>
              <a:t>damaging side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effects,</a:t>
            </a:r>
            <a:endParaRPr sz="3200">
              <a:latin typeface="Carlito"/>
              <a:cs typeface="Carlito"/>
            </a:endParaRPr>
          </a:p>
          <a:p>
            <a:pPr marL="846455" lvl="1" indent="-37719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847090" algn="l"/>
              </a:tabLst>
            </a:pPr>
            <a:r>
              <a:rPr sz="3200" spc="-5" dirty="0">
                <a:latin typeface="Carlito"/>
                <a:cs typeface="Carlito"/>
              </a:rPr>
              <a:t>including </a:t>
            </a:r>
            <a:r>
              <a:rPr sz="3200" spc="-15" dirty="0">
                <a:latin typeface="Carlito"/>
                <a:cs typeface="Carlito"/>
              </a:rPr>
              <a:t>climate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change,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Char char="–"/>
              <a:tabLst>
                <a:tab pos="756920" algn="l"/>
              </a:tabLst>
            </a:pPr>
            <a:r>
              <a:rPr sz="3200" spc="-75" dirty="0">
                <a:latin typeface="Arial"/>
                <a:cs typeface="Arial"/>
              </a:rPr>
              <a:t>destruction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70" dirty="0">
                <a:latin typeface="Arial"/>
                <a:cs typeface="Arial"/>
              </a:rPr>
              <a:t>millions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species‘</a:t>
            </a:r>
            <a:endParaRPr sz="3200">
              <a:latin typeface="Arial"/>
              <a:cs typeface="Arial"/>
            </a:endParaRPr>
          </a:p>
          <a:p>
            <a:pPr marL="939165" lvl="1" indent="-46990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939165" algn="l"/>
                <a:tab pos="939800" algn="l"/>
              </a:tabLst>
            </a:pP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greenhouse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effect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510" y="394538"/>
            <a:ext cx="7484109" cy="8712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66370" marR="5080" indent="-154305">
              <a:lnSpc>
                <a:spcPts val="3300"/>
              </a:lnSpc>
              <a:spcBef>
                <a:spcPts val="254"/>
              </a:spcBef>
            </a:pPr>
            <a:r>
              <a:rPr sz="2800" dirty="0"/>
              <a:t>Illustration </a:t>
            </a:r>
            <a:r>
              <a:rPr sz="2800" spc="-5" dirty="0"/>
              <a:t>of the </a:t>
            </a:r>
            <a:r>
              <a:rPr sz="2800" dirty="0"/>
              <a:t>direct relationship </a:t>
            </a:r>
            <a:r>
              <a:rPr sz="2800" spc="-5" dirty="0"/>
              <a:t>between</a:t>
            </a:r>
            <a:r>
              <a:rPr sz="2800" spc="-90" dirty="0"/>
              <a:t> </a:t>
            </a:r>
            <a:r>
              <a:rPr sz="2800" spc="-5" dirty="0"/>
              <a:t>human  </a:t>
            </a:r>
            <a:r>
              <a:rPr sz="2800" dirty="0"/>
              <a:t>population growth </a:t>
            </a:r>
            <a:r>
              <a:rPr sz="2800" spc="-5" dirty="0"/>
              <a:t>and a </a:t>
            </a:r>
            <a:r>
              <a:rPr sz="2800" dirty="0"/>
              <a:t>reduction of forest</a:t>
            </a:r>
            <a:r>
              <a:rPr sz="2800" spc="-100" dirty="0"/>
              <a:t> </a:t>
            </a:r>
            <a:r>
              <a:rPr sz="2800" spc="-5" dirty="0"/>
              <a:t>cover</a:t>
            </a:r>
            <a:r>
              <a:rPr sz="2800" i="1" spc="-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447800"/>
            <a:ext cx="64008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370" y="428066"/>
            <a:ext cx="1698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35" dirty="0">
                <a:latin typeface="Carlito"/>
                <a:cs typeface="Carlito"/>
              </a:rPr>
              <a:t>E</a:t>
            </a:r>
            <a:r>
              <a:rPr b="1" spc="-5" dirty="0">
                <a:latin typeface="Carlito"/>
                <a:cs typeface="Carlito"/>
              </a:rPr>
              <a:t>f</a:t>
            </a:r>
            <a:r>
              <a:rPr b="1" spc="-75" dirty="0">
                <a:latin typeface="Carlito"/>
                <a:cs typeface="Carlito"/>
              </a:rPr>
              <a:t>f</a:t>
            </a:r>
            <a:r>
              <a:rPr b="1" spc="-5" dirty="0">
                <a:latin typeface="Carlito"/>
                <a:cs typeface="Carlito"/>
              </a:rPr>
              <a:t>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5325"/>
            <a:ext cx="7534275" cy="48056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ATMOSPHERIC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DISTURBANCE:</a:t>
            </a:r>
            <a:endParaRPr sz="2800">
              <a:latin typeface="Times New Roman"/>
              <a:cs typeface="Times New Roman"/>
            </a:endParaRPr>
          </a:p>
          <a:p>
            <a:pPr marL="355600" marR="6311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Forests help in </a:t>
            </a:r>
            <a:r>
              <a:rPr sz="2800" dirty="0">
                <a:latin typeface="Times New Roman"/>
                <a:cs typeface="Times New Roman"/>
              </a:rPr>
              <a:t>absorption </a:t>
            </a:r>
            <a:r>
              <a:rPr sz="2800" spc="-5" dirty="0">
                <a:latin typeface="Times New Roman"/>
                <a:cs typeface="Times New Roman"/>
              </a:rPr>
              <a:t>of solar heat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during  </a:t>
            </a:r>
            <a:r>
              <a:rPr sz="2800" spc="-5" dirty="0">
                <a:latin typeface="Times New Roman"/>
                <a:cs typeface="Times New Roman"/>
              </a:rPr>
              <a:t>evaporation and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transpiration.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They help in maintaining carbon dioxide level and  hence give a </a:t>
            </a:r>
            <a:r>
              <a:rPr sz="2800" dirty="0">
                <a:latin typeface="Times New Roman"/>
                <a:cs typeface="Times New Roman"/>
              </a:rPr>
              <a:t>boost </a:t>
            </a:r>
            <a:r>
              <a:rPr sz="2800" spc="-5" dirty="0">
                <a:latin typeface="Times New Roman"/>
                <a:cs typeface="Times New Roman"/>
              </a:rPr>
              <a:t>to plant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growth.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EROSION</a:t>
            </a:r>
            <a:r>
              <a:rPr sz="2800" b="1" spc="-10" dirty="0">
                <a:latin typeface="Times New Roman"/>
                <a:cs typeface="Times New Roman"/>
              </a:rPr>
              <a:t> CONTROL:</a:t>
            </a:r>
            <a:endParaRPr sz="2800">
              <a:latin typeface="Times New Roman"/>
              <a:cs typeface="Times New Roman"/>
            </a:endParaRPr>
          </a:p>
          <a:p>
            <a:pPr marL="355600" marR="3619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They control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erosion of soil. They hold soil by  preventing rain </a:t>
            </a:r>
            <a:r>
              <a:rPr sz="280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washing and taking it </a:t>
            </a:r>
            <a:r>
              <a:rPr sz="2800" spc="-10" dirty="0">
                <a:latin typeface="Times New Roman"/>
                <a:cs typeface="Times New Roman"/>
              </a:rPr>
              <a:t>away  </a:t>
            </a:r>
            <a:r>
              <a:rPr sz="2800" spc="-25" dirty="0">
                <a:latin typeface="Times New Roman"/>
                <a:cs typeface="Times New Roman"/>
              </a:rPr>
              <a:t>directly.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800"/>
            <a:ext cx="9144000" cy="5257800"/>
            <a:chOff x="0" y="685800"/>
            <a:chExt cx="9144000" cy="5257800"/>
          </a:xfrm>
        </p:grpSpPr>
        <p:sp>
          <p:nvSpPr>
            <p:cNvPr id="3" name="object 3"/>
            <p:cNvSpPr/>
            <p:nvPr/>
          </p:nvSpPr>
          <p:spPr>
            <a:xfrm>
              <a:off x="4462526" y="785948"/>
              <a:ext cx="4681473" cy="51075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85800"/>
              <a:ext cx="4757801" cy="525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008634"/>
            <a:ext cx="833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F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20" dirty="0">
                <a:latin typeface="Carlito"/>
                <a:cs typeface="Carlito"/>
              </a:rPr>
              <a:t>s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932434"/>
            <a:ext cx="104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D</a:t>
            </a:r>
            <a:r>
              <a:rPr sz="1800" spc="-15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f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dirty="0">
                <a:latin typeface="Carlito"/>
                <a:cs typeface="Carlito"/>
              </a:rPr>
              <a:t>e</a:t>
            </a:r>
            <a:r>
              <a:rPr sz="1800" spc="-20" dirty="0">
                <a:latin typeface="Carlito"/>
                <a:cs typeface="Carlito"/>
              </a:rPr>
              <a:t>s</a:t>
            </a:r>
            <a:r>
              <a:rPr sz="1800" spc="-30" dirty="0">
                <a:latin typeface="Carlito"/>
                <a:cs typeface="Carlito"/>
              </a:rPr>
              <a:t>t</a:t>
            </a:r>
            <a:r>
              <a:rPr sz="1800" dirty="0">
                <a:latin typeface="Carlito"/>
                <a:cs typeface="Carlito"/>
              </a:rPr>
              <a:t>ed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92681"/>
            <a:ext cx="8225155" cy="434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684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Tropical </a:t>
            </a:r>
            <a:r>
              <a:rPr sz="2800" spc="-5" dirty="0">
                <a:latin typeface="Times New Roman"/>
                <a:cs typeface="Times New Roman"/>
              </a:rPr>
              <a:t>rainforest </a:t>
            </a:r>
            <a:r>
              <a:rPr sz="2800" spc="-10" dirty="0">
                <a:latin typeface="Times New Roman"/>
                <a:cs typeface="Times New Roman"/>
              </a:rPr>
              <a:t>contains </a:t>
            </a:r>
            <a:r>
              <a:rPr sz="2800" spc="-5" dirty="0">
                <a:latin typeface="Times New Roman"/>
                <a:cs typeface="Times New Roman"/>
              </a:rPr>
              <a:t>undoubtedly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world’s  </a:t>
            </a:r>
            <a:r>
              <a:rPr sz="2800" spc="-10" dirty="0">
                <a:latin typeface="Times New Roman"/>
                <a:cs typeface="Times New Roman"/>
              </a:rPr>
              <a:t>largest gene </a:t>
            </a:r>
            <a:r>
              <a:rPr sz="2800" spc="-5" dirty="0">
                <a:latin typeface="Times New Roman"/>
                <a:cs typeface="Times New Roman"/>
              </a:rPr>
              <a:t>pool. Its bio-diversity is so great </a:t>
            </a:r>
            <a:r>
              <a:rPr sz="2800" spc="-10" dirty="0">
                <a:latin typeface="Times New Roman"/>
                <a:cs typeface="Times New Roman"/>
              </a:rPr>
              <a:t>that </a:t>
            </a:r>
            <a:r>
              <a:rPr sz="2800" spc="-15" dirty="0">
                <a:latin typeface="Times New Roman"/>
                <a:cs typeface="Times New Roman"/>
              </a:rPr>
              <a:t>at  </a:t>
            </a:r>
            <a:r>
              <a:rPr sz="2800" spc="-5" dirty="0">
                <a:latin typeface="Times New Roman"/>
                <a:cs typeface="Times New Roman"/>
              </a:rPr>
              <a:t>least 50% of the </a:t>
            </a:r>
            <a:r>
              <a:rPr sz="2800" spc="-25" dirty="0">
                <a:latin typeface="Times New Roman"/>
                <a:cs typeface="Times New Roman"/>
              </a:rPr>
              <a:t>earth’s </a:t>
            </a:r>
            <a:r>
              <a:rPr sz="2800" spc="-5" dirty="0">
                <a:latin typeface="Times New Roman"/>
                <a:cs typeface="Times New Roman"/>
              </a:rPr>
              <a:t>species are </a:t>
            </a:r>
            <a:r>
              <a:rPr sz="2800" dirty="0">
                <a:latin typeface="Times New Roman"/>
                <a:cs typeface="Times New Roman"/>
              </a:rPr>
              <a:t>living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17500" marR="292100" lvl="1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600710" algn="l"/>
              </a:tabLst>
            </a:pPr>
            <a:r>
              <a:rPr sz="2800" spc="-10" dirty="0">
                <a:latin typeface="Times New Roman"/>
                <a:cs typeface="Times New Roman"/>
              </a:rPr>
              <a:t>Because </a:t>
            </a:r>
            <a:r>
              <a:rPr sz="2800" spc="-5" dirty="0">
                <a:latin typeface="Times New Roman"/>
                <a:cs typeface="Times New Roman"/>
              </a:rPr>
              <a:t>of this, we are </a:t>
            </a:r>
            <a:r>
              <a:rPr sz="2800" dirty="0">
                <a:latin typeface="Times New Roman"/>
                <a:cs typeface="Times New Roman"/>
              </a:rPr>
              <a:t>losing astonishingly </a:t>
            </a:r>
            <a:r>
              <a:rPr sz="2800" spc="-5" dirty="0">
                <a:latin typeface="Times New Roman"/>
                <a:cs typeface="Times New Roman"/>
              </a:rPr>
              <a:t>50-100  animal species every day University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Michigan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508000" marR="5080" indent="-342900" algn="just">
              <a:lnSpc>
                <a:spcPct val="100000"/>
              </a:lnSpc>
              <a:buSzPct val="75000"/>
              <a:buFont typeface="Wingdings"/>
              <a:buChar char=""/>
              <a:tabLst>
                <a:tab pos="5080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Predictions have </a:t>
            </a:r>
            <a:r>
              <a:rPr sz="2800" spc="-10" dirty="0">
                <a:latin typeface="Times New Roman"/>
                <a:cs typeface="Times New Roman"/>
              </a:rPr>
              <a:t>been made </a:t>
            </a:r>
            <a:r>
              <a:rPr sz="2800" dirty="0">
                <a:latin typeface="Times New Roman"/>
                <a:cs typeface="Times New Roman"/>
              </a:rPr>
              <a:t>that </a:t>
            </a:r>
            <a:r>
              <a:rPr sz="2800" spc="-5" dirty="0">
                <a:latin typeface="Times New Roman"/>
                <a:cs typeface="Times New Roman"/>
              </a:rPr>
              <a:t>more </a:t>
            </a:r>
            <a:r>
              <a:rPr sz="2800" dirty="0">
                <a:latin typeface="Times New Roman"/>
                <a:cs typeface="Times New Roman"/>
              </a:rPr>
              <a:t>than 40% of  the </a:t>
            </a:r>
            <a:r>
              <a:rPr sz="2800" spc="-5" dirty="0">
                <a:latin typeface="Times New Roman"/>
                <a:cs typeface="Times New Roman"/>
              </a:rPr>
              <a:t>animal and plant species in Southeast Asia could  be wiped out in the 21st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century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1034" y="543890"/>
            <a:ext cx="1743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solidFill>
                  <a:srgbClr val="943735"/>
                </a:solidFill>
                <a:latin typeface="Times New Roman"/>
                <a:cs typeface="Times New Roman"/>
              </a:rPr>
              <a:t>W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i</a:t>
            </a:r>
            <a:r>
              <a:rPr sz="3600" b="1" spc="-15" dirty="0">
                <a:solidFill>
                  <a:srgbClr val="943735"/>
                </a:solidFill>
                <a:latin typeface="Times New Roman"/>
                <a:cs typeface="Times New Roman"/>
              </a:rPr>
              <a:t>l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dlif</a:t>
            </a:r>
            <a:r>
              <a:rPr sz="3600" b="1" spc="-15" dirty="0">
                <a:solidFill>
                  <a:srgbClr val="943735"/>
                </a:solidFill>
                <a:latin typeface="Times New Roman"/>
                <a:cs typeface="Times New Roman"/>
              </a:rPr>
              <a:t>e</a:t>
            </a:r>
            <a:r>
              <a:rPr sz="3600" b="1" dirty="0">
                <a:solidFill>
                  <a:srgbClr val="943735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0287" y="806195"/>
              <a:ext cx="1952244" cy="1542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936" y="640080"/>
              <a:ext cx="2185416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2035" y="847216"/>
              <a:ext cx="1828800" cy="1420495"/>
            </a:xfrm>
            <a:custGeom>
              <a:avLst/>
              <a:gdLst/>
              <a:ahLst/>
              <a:cxnLst/>
              <a:rect l="l" t="t" r="r" b="b"/>
              <a:pathLst>
                <a:path w="1828800" h="1420495">
                  <a:moveTo>
                    <a:pt x="1496542" y="0"/>
                  </a:moveTo>
                  <a:lnTo>
                    <a:pt x="0" y="795147"/>
                  </a:lnTo>
                  <a:lnTo>
                    <a:pt x="332130" y="1420241"/>
                  </a:lnTo>
                  <a:lnTo>
                    <a:pt x="1828647" y="625094"/>
                  </a:lnTo>
                  <a:lnTo>
                    <a:pt x="149654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2035" y="847216"/>
              <a:ext cx="1828800" cy="1420495"/>
            </a:xfrm>
            <a:custGeom>
              <a:avLst/>
              <a:gdLst/>
              <a:ahLst/>
              <a:cxnLst/>
              <a:rect l="l" t="t" r="r" b="b"/>
              <a:pathLst>
                <a:path w="1828800" h="1420495">
                  <a:moveTo>
                    <a:pt x="0" y="795147"/>
                  </a:moveTo>
                  <a:lnTo>
                    <a:pt x="1496542" y="0"/>
                  </a:lnTo>
                  <a:lnTo>
                    <a:pt x="1828647" y="625094"/>
                  </a:lnTo>
                  <a:lnTo>
                    <a:pt x="332130" y="1420241"/>
                  </a:lnTo>
                  <a:lnTo>
                    <a:pt x="0" y="7951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4276" y="673608"/>
              <a:ext cx="2078736" cy="1621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0471" y="1215569"/>
              <a:ext cx="1189262" cy="7546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1800" y="1600200"/>
              <a:ext cx="3733800" cy="4572000"/>
            </a:xfrm>
            <a:custGeom>
              <a:avLst/>
              <a:gdLst/>
              <a:ahLst/>
              <a:cxnLst/>
              <a:rect l="l" t="t" r="r" b="b"/>
              <a:pathLst>
                <a:path w="3733800" h="4572000">
                  <a:moveTo>
                    <a:pt x="37338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3733800" y="457200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1175" y="2221814"/>
            <a:ext cx="3138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175" dirty="0">
                <a:solidFill>
                  <a:srgbClr val="00AF50"/>
                </a:solidFill>
                <a:latin typeface="Times New Roman"/>
                <a:cs typeface="Times New Roman"/>
              </a:rPr>
              <a:t>1.</a:t>
            </a:r>
            <a:r>
              <a:rPr sz="4000" b="1" i="1" spc="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000" b="1" i="1" u="heavy" spc="-2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Deforestation.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1175" y="2840072"/>
            <a:ext cx="2312035" cy="27355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3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500" b="1" i="1" u="heavy" spc="-29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Causes.</a:t>
            </a:r>
            <a:endParaRPr sz="35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844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3500" b="1" i="1" u="heavy" spc="-1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Effect.</a:t>
            </a:r>
            <a:endParaRPr sz="3500">
              <a:latin typeface="Times New Roman"/>
              <a:cs typeface="Times New Roman"/>
            </a:endParaRPr>
          </a:p>
          <a:p>
            <a:pPr marL="501650" indent="-489584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501650" algn="l"/>
                <a:tab pos="502284" algn="l"/>
              </a:tabLst>
            </a:pPr>
            <a:r>
              <a:rPr sz="3500" b="1" i="1" u="heavy" spc="-21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/>
                <a:cs typeface="Times New Roman"/>
              </a:rPr>
              <a:t>Solutions.</a:t>
            </a:r>
            <a:endParaRPr sz="35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4400" b="1" i="1" u="heavy" spc="-37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4400" b="1" i="1" u="heavy" spc="-2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4400" b="1" i="1" u="heavy" spc="-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4400" b="1" i="1" u="heavy" spc="-1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4400" b="1" i="1" u="heavy" spc="-2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stan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825" y="461594"/>
            <a:ext cx="5085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rlito"/>
                <a:cs typeface="Carlito"/>
              </a:rPr>
              <a:t>Flooding and</a:t>
            </a:r>
            <a:r>
              <a:rPr sz="4400" spc="-60" dirty="0">
                <a:latin typeface="Carlito"/>
                <a:cs typeface="Carlito"/>
              </a:rPr>
              <a:t> </a:t>
            </a:r>
            <a:r>
              <a:rPr sz="4400" spc="-10" dirty="0">
                <a:latin typeface="Carlito"/>
                <a:cs typeface="Carlito"/>
              </a:rPr>
              <a:t>Cyclones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026"/>
                </a:lnTo>
                <a:lnTo>
                  <a:pt x="8229600" y="4526026"/>
                </a:lnTo>
                <a:lnTo>
                  <a:pt x="82296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1"/>
            <a:ext cx="796544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99794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other hand, deforestation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also cause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flooding</a:t>
            </a:r>
            <a:r>
              <a:rPr sz="2800" spc="-5" dirty="0">
                <a:latin typeface="Times New Roman"/>
                <a:cs typeface="Times New Roman"/>
              </a:rPr>
              <a:t>.….coastal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Drought</a:t>
            </a:r>
            <a:r>
              <a:rPr sz="2800" spc="-15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If all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water is </a:t>
            </a:r>
            <a:r>
              <a:rPr sz="2800" dirty="0">
                <a:latin typeface="Times New Roman"/>
                <a:cs typeface="Times New Roman"/>
              </a:rPr>
              <a:t>going </a:t>
            </a:r>
            <a:r>
              <a:rPr sz="2800" spc="-10" dirty="0">
                <a:latin typeface="Times New Roman"/>
                <a:cs typeface="Times New Roman"/>
              </a:rPr>
              <a:t>away </a:t>
            </a:r>
            <a:r>
              <a:rPr sz="2800" spc="-5" dirty="0">
                <a:latin typeface="Times New Roman"/>
                <a:cs typeface="Times New Roman"/>
              </a:rPr>
              <a:t>in the form of  </a:t>
            </a:r>
            <a:r>
              <a:rPr sz="2800" dirty="0">
                <a:latin typeface="Times New Roman"/>
                <a:cs typeface="Times New Roman"/>
              </a:rPr>
              <a:t>floods, </a:t>
            </a:r>
            <a:r>
              <a:rPr sz="2800" spc="-5" dirty="0">
                <a:latin typeface="Times New Roman"/>
                <a:cs typeface="Times New Roman"/>
              </a:rPr>
              <a:t>or even in the form of evaporation there won't  be any water left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usage. Lack of usable water will  lead to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drought.</a:t>
            </a:r>
            <a:endParaRPr sz="2800">
              <a:latin typeface="Times New Roman"/>
              <a:cs typeface="Times New Roman"/>
            </a:endParaRPr>
          </a:p>
          <a:p>
            <a:pPr marL="355600" marR="1803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6245" algn="l"/>
                <a:tab pos="436880" algn="l"/>
                <a:tab pos="352425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2008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cyclone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	proved this fact .Scientists  believe that the removal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coastal mangrove forests  </a:t>
            </a:r>
            <a:r>
              <a:rPr sz="2800" dirty="0">
                <a:latin typeface="Times New Roman"/>
                <a:cs typeface="Times New Roman"/>
              </a:rPr>
              <a:t>over </a:t>
            </a:r>
            <a:r>
              <a:rPr sz="2800" spc="-5" dirty="0">
                <a:latin typeface="Times New Roman"/>
                <a:cs typeface="Times New Roman"/>
              </a:rPr>
              <a:t>the past decade caused the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cyclone</a:t>
            </a:r>
            <a:r>
              <a:rPr sz="2800" spc="-5" dirty="0">
                <a:latin typeface="Times New Roman"/>
                <a:cs typeface="Times New Roman"/>
              </a:rPr>
              <a:t> to hit with  </a:t>
            </a:r>
            <a:r>
              <a:rPr sz="2800" spc="-10" dirty="0">
                <a:latin typeface="Times New Roman"/>
                <a:cs typeface="Times New Roman"/>
              </a:rPr>
              <a:t>much </a:t>
            </a:r>
            <a:r>
              <a:rPr sz="2800" spc="-5" dirty="0">
                <a:latin typeface="Times New Roman"/>
                <a:cs typeface="Times New Roman"/>
              </a:rPr>
              <a:t>more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790"/>
            <a:ext cx="9144000" cy="658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810" y="491693"/>
            <a:ext cx="2129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5" dirty="0">
                <a:latin typeface="Carlito"/>
                <a:cs typeface="Carlito"/>
              </a:rPr>
              <a:t>Pakistan: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026"/>
                </a:lnTo>
                <a:lnTo>
                  <a:pt x="8229600" y="4526026"/>
                </a:lnTo>
                <a:lnTo>
                  <a:pt x="82296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1"/>
            <a:ext cx="769747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355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Pakistan has earned the distinction of having </a:t>
            </a:r>
            <a:r>
              <a:rPr sz="2800" dirty="0">
                <a:latin typeface="Times New Roman"/>
                <a:cs typeface="Times New Roman"/>
              </a:rPr>
              <a:t>the  highest </a:t>
            </a:r>
            <a:r>
              <a:rPr sz="2800" spc="-5" dirty="0">
                <a:latin typeface="Times New Roman"/>
                <a:cs typeface="Times New Roman"/>
              </a:rPr>
              <a:t>annual deforestation rate in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Asia.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441959" algn="l"/>
                <a:tab pos="442595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Internationally……… 25 % </a:t>
            </a:r>
            <a:r>
              <a:rPr sz="2800" dirty="0">
                <a:latin typeface="Times New Roman"/>
                <a:cs typeface="Times New Roman"/>
              </a:rPr>
              <a:t>should </a:t>
            </a:r>
            <a:r>
              <a:rPr sz="2800" spc="-5" dirty="0">
                <a:latin typeface="Times New Roman"/>
                <a:cs typeface="Times New Roman"/>
              </a:rPr>
              <a:t>be under forest  </a:t>
            </a:r>
            <a:r>
              <a:rPr sz="2800" spc="-30" dirty="0">
                <a:latin typeface="Times New Roman"/>
                <a:cs typeface="Times New Roman"/>
              </a:rPr>
              <a:t>cover.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441959" indent="-429895">
              <a:lnSpc>
                <a:spcPct val="100000"/>
              </a:lnSpc>
              <a:buFont typeface="Wingdings"/>
              <a:buChar char=""/>
              <a:tabLst>
                <a:tab pos="441959" algn="l"/>
                <a:tab pos="442595" algn="l"/>
              </a:tabLst>
            </a:pPr>
            <a:r>
              <a:rPr sz="2800" spc="-5" dirty="0">
                <a:latin typeface="Times New Roman"/>
                <a:cs typeface="Times New Roman"/>
              </a:rPr>
              <a:t>covering only 4.8 percent of </a:t>
            </a:r>
            <a:r>
              <a:rPr sz="2800" dirty="0">
                <a:latin typeface="Times New Roman"/>
                <a:cs typeface="Times New Roman"/>
              </a:rPr>
              <a:t>total </a:t>
            </a:r>
            <a:r>
              <a:rPr sz="2800" spc="-5" dirty="0">
                <a:latin typeface="Times New Roman"/>
                <a:cs typeface="Times New Roman"/>
              </a:rPr>
              <a:t>land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789" y="461594"/>
            <a:ext cx="4902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Pakistani</a:t>
            </a:r>
            <a:r>
              <a:rPr sz="4400" u="heavy" spc="-6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440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Ecosystems: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281"/>
            <a:ext cx="7938134" cy="493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2735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Juniper forests of </a:t>
            </a:r>
            <a:r>
              <a:rPr sz="2800" dirty="0">
                <a:latin typeface="Times New Roman"/>
                <a:cs typeface="Times New Roman"/>
              </a:rPr>
              <a:t>northern </a:t>
            </a:r>
            <a:r>
              <a:rPr sz="2800" b="1" spc="-5" dirty="0">
                <a:latin typeface="Times New Roman"/>
                <a:cs typeface="Times New Roman"/>
              </a:rPr>
              <a:t>Balochistan </a:t>
            </a:r>
            <a:r>
              <a:rPr sz="2800" spc="-5" dirty="0">
                <a:latin typeface="Times New Roman"/>
                <a:cs typeface="Times New Roman"/>
              </a:rPr>
              <a:t>have been  heavily harvested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timber 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fuelwood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3384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Indus River </a:t>
            </a:r>
            <a:r>
              <a:rPr sz="2800" spc="-10" dirty="0">
                <a:latin typeface="Times New Roman"/>
                <a:cs typeface="Times New Roman"/>
              </a:rPr>
              <a:t>…..Large </a:t>
            </a:r>
            <a:r>
              <a:rPr sz="2800" spc="-5" dirty="0">
                <a:latin typeface="Times New Roman"/>
                <a:cs typeface="Times New Roman"/>
              </a:rPr>
              <a:t>tracts have been cleared for  agriculture.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441959" algn="l"/>
                <a:tab pos="442595" algn="l"/>
              </a:tabLst>
            </a:pPr>
            <a:r>
              <a:rPr dirty="0"/>
              <a:t>	</a:t>
            </a:r>
            <a:r>
              <a:rPr sz="2800" b="1" spc="-5" dirty="0">
                <a:latin typeface="Times New Roman"/>
                <a:cs typeface="Times New Roman"/>
              </a:rPr>
              <a:t>Himalayan </a:t>
            </a:r>
            <a:r>
              <a:rPr sz="2800" b="1" dirty="0">
                <a:latin typeface="Times New Roman"/>
                <a:cs typeface="Times New Roman"/>
              </a:rPr>
              <a:t>…..</a:t>
            </a:r>
            <a:r>
              <a:rPr sz="2800" dirty="0">
                <a:latin typeface="Times New Roman"/>
                <a:cs typeface="Times New Roman"/>
              </a:rPr>
              <a:t>logging for </a:t>
            </a:r>
            <a:r>
              <a:rPr sz="2800" spc="-5" dirty="0">
                <a:latin typeface="Times New Roman"/>
                <a:cs typeface="Times New Roman"/>
              </a:rPr>
              <a:t>timber and firewood </a:t>
            </a:r>
            <a:r>
              <a:rPr sz="2800" spc="-10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making clearings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agriculture.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Mangrove </a:t>
            </a:r>
            <a:r>
              <a:rPr sz="2800" b="1" spc="-5" dirty="0">
                <a:latin typeface="Times New Roman"/>
                <a:cs typeface="Times New Roman"/>
              </a:rPr>
              <a:t>forests</a:t>
            </a:r>
            <a:r>
              <a:rPr sz="2800" spc="-5" dirty="0">
                <a:latin typeface="Times New Roman"/>
                <a:cs typeface="Times New Roman"/>
              </a:rPr>
              <a:t>…coastal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areas.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9757"/>
            <a:ext cx="7341234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42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major threat to Pakistan's forests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 uncontrolled and unsustainable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cutting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661670" lvl="1" indent="-244475">
              <a:lnSpc>
                <a:spcPct val="100000"/>
              </a:lnSpc>
              <a:buChar char="•"/>
              <a:tabLst>
                <a:tab pos="662305" algn="l"/>
              </a:tabLst>
            </a:pPr>
            <a:r>
              <a:rPr sz="3200" dirty="0">
                <a:latin typeface="Times New Roman"/>
                <a:cs typeface="Times New Roman"/>
              </a:rPr>
              <a:t>lack of political </a:t>
            </a:r>
            <a:r>
              <a:rPr sz="3200" spc="-5" dirty="0">
                <a:latin typeface="Times New Roman"/>
                <a:cs typeface="Times New Roman"/>
              </a:rPr>
              <a:t>will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commitment</a:t>
            </a:r>
            <a:endParaRPr sz="3200">
              <a:latin typeface="Times New Roman"/>
              <a:cs typeface="Times New Roman"/>
            </a:endParaRPr>
          </a:p>
          <a:p>
            <a:pPr marL="597535" indent="-242570">
              <a:lnSpc>
                <a:spcPct val="100000"/>
              </a:lnSpc>
              <a:buChar char="•"/>
              <a:tabLst>
                <a:tab pos="598170" algn="l"/>
              </a:tabLst>
            </a:pPr>
            <a:r>
              <a:rPr sz="3200" dirty="0">
                <a:latin typeface="Times New Roman"/>
                <a:cs typeface="Times New Roman"/>
              </a:rPr>
              <a:t>poor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planning</a:t>
            </a:r>
            <a:endParaRPr sz="3200">
              <a:latin typeface="Times New Roman"/>
              <a:cs typeface="Times New Roman"/>
            </a:endParaRPr>
          </a:p>
          <a:p>
            <a:pPr marL="597535" indent="-242570">
              <a:lnSpc>
                <a:spcPct val="100000"/>
              </a:lnSpc>
              <a:buChar char="•"/>
              <a:tabLst>
                <a:tab pos="598170" algn="l"/>
              </a:tabLst>
            </a:pPr>
            <a:r>
              <a:rPr sz="3200" dirty="0">
                <a:latin typeface="Times New Roman"/>
                <a:cs typeface="Times New Roman"/>
              </a:rPr>
              <a:t>unrealistic forest working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plans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buChar char="•"/>
              <a:tabLst>
                <a:tab pos="598170" algn="l"/>
              </a:tabLst>
            </a:pPr>
            <a:r>
              <a:rPr sz="3200" dirty="0">
                <a:latin typeface="Times New Roman"/>
                <a:cs typeface="Times New Roman"/>
              </a:rPr>
              <a:t>weak implementation of forest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protection  laws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60322"/>
            <a:ext cx="6272530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34035" indent="-342900">
              <a:lnSpc>
                <a:spcPct val="100000"/>
              </a:lnSpc>
              <a:spcBef>
                <a:spcPts val="95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Propagating modern technologies and  farming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techniques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we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encourage a tree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planting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Use solar and hydal </a:t>
            </a:r>
            <a:r>
              <a:rPr sz="2800" spc="-15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(air power) to  generate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energy.</a:t>
            </a:r>
            <a:endParaRPr sz="2800">
              <a:latin typeface="Times New Roman"/>
              <a:cs typeface="Times New Roman"/>
            </a:endParaRPr>
          </a:p>
          <a:p>
            <a:pPr marL="355600" marR="607695" indent="-342900">
              <a:lnSpc>
                <a:spcPct val="100000"/>
              </a:lnSpc>
              <a:spcBef>
                <a:spcPts val="675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Reducing Political interference in the  Forestry and </a:t>
            </a:r>
            <a:r>
              <a:rPr sz="2800" spc="-15" dirty="0">
                <a:latin typeface="Times New Roman"/>
                <a:cs typeface="Times New Roman"/>
              </a:rPr>
              <a:t>Wildlife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Departments.</a:t>
            </a:r>
            <a:endParaRPr sz="2800">
              <a:latin typeface="Times New Roman"/>
              <a:cs typeface="Times New Roman"/>
            </a:endParaRPr>
          </a:p>
          <a:p>
            <a:pPr marL="355600" marR="772795" indent="-342900">
              <a:lnSpc>
                <a:spcPct val="100000"/>
              </a:lnSpc>
              <a:spcBef>
                <a:spcPts val="670"/>
              </a:spcBef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Improving other </a:t>
            </a:r>
            <a:r>
              <a:rPr sz="2800" dirty="0">
                <a:latin typeface="Times New Roman"/>
                <a:cs typeface="Times New Roman"/>
              </a:rPr>
              <a:t>institutions </a:t>
            </a:r>
            <a:r>
              <a:rPr sz="2800" spc="-5" dirty="0">
                <a:latin typeface="Times New Roman"/>
                <a:cs typeface="Times New Roman"/>
              </a:rPr>
              <a:t>and  departments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the sustainable  development of forests, wildlife and  </a:t>
            </a:r>
            <a:r>
              <a:rPr sz="2800" dirty="0">
                <a:latin typeface="Times New Roman"/>
                <a:cs typeface="Times New Roman"/>
              </a:rPr>
              <a:t>biodiversity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0" y="304800"/>
            <a:ext cx="185102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93028" y="304560"/>
            <a:ext cx="2816860" cy="542925"/>
            <a:chOff x="1993028" y="304560"/>
            <a:chExt cx="2816860" cy="542925"/>
          </a:xfrm>
        </p:grpSpPr>
        <p:sp>
          <p:nvSpPr>
            <p:cNvPr id="5" name="object 5"/>
            <p:cNvSpPr/>
            <p:nvPr/>
          </p:nvSpPr>
          <p:spPr>
            <a:xfrm>
              <a:off x="1993028" y="304560"/>
              <a:ext cx="2816707" cy="542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6952" y="347090"/>
              <a:ext cx="2722880" cy="4516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7586" y="526668"/>
              <a:ext cx="172720" cy="2124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2854" y="526668"/>
              <a:ext cx="172719" cy="2124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6952" y="347090"/>
              <a:ext cx="2722880" cy="452120"/>
            </a:xfrm>
            <a:custGeom>
              <a:avLst/>
              <a:gdLst/>
              <a:ahLst/>
              <a:cxnLst/>
              <a:rect l="l" t="t" r="r" b="b"/>
              <a:pathLst>
                <a:path w="2722879" h="452120">
                  <a:moveTo>
                    <a:pt x="1544193" y="127761"/>
                  </a:moveTo>
                  <a:lnTo>
                    <a:pt x="1627886" y="127761"/>
                  </a:lnTo>
                  <a:lnTo>
                    <a:pt x="1627886" y="443864"/>
                  </a:lnTo>
                  <a:lnTo>
                    <a:pt x="1544193" y="443864"/>
                  </a:lnTo>
                  <a:lnTo>
                    <a:pt x="1544193" y="127761"/>
                  </a:lnTo>
                  <a:close/>
                </a:path>
                <a:path w="2722879" h="452120">
                  <a:moveTo>
                    <a:pt x="967867" y="127761"/>
                  </a:moveTo>
                  <a:lnTo>
                    <a:pt x="1051560" y="127761"/>
                  </a:lnTo>
                  <a:lnTo>
                    <a:pt x="1051560" y="273049"/>
                  </a:lnTo>
                  <a:lnTo>
                    <a:pt x="1051845" y="303150"/>
                  </a:lnTo>
                  <a:lnTo>
                    <a:pt x="1054131" y="343969"/>
                  </a:lnTo>
                  <a:lnTo>
                    <a:pt x="1072896" y="378586"/>
                  </a:lnTo>
                  <a:lnTo>
                    <a:pt x="1103884" y="387349"/>
                  </a:lnTo>
                  <a:lnTo>
                    <a:pt x="1114341" y="386611"/>
                  </a:lnTo>
                  <a:lnTo>
                    <a:pt x="1150048" y="369296"/>
                  </a:lnTo>
                  <a:lnTo>
                    <a:pt x="1168219" y="334496"/>
                  </a:lnTo>
                  <a:lnTo>
                    <a:pt x="1171319" y="291875"/>
                  </a:lnTo>
                  <a:lnTo>
                    <a:pt x="1171702" y="261111"/>
                  </a:lnTo>
                  <a:lnTo>
                    <a:pt x="1171702" y="127761"/>
                  </a:lnTo>
                  <a:lnTo>
                    <a:pt x="1255395" y="127761"/>
                  </a:lnTo>
                  <a:lnTo>
                    <a:pt x="1255395" y="443864"/>
                  </a:lnTo>
                  <a:lnTo>
                    <a:pt x="1177671" y="443864"/>
                  </a:lnTo>
                  <a:lnTo>
                    <a:pt x="1177671" y="396493"/>
                  </a:lnTo>
                  <a:lnTo>
                    <a:pt x="1168407" y="408493"/>
                  </a:lnTo>
                  <a:lnTo>
                    <a:pt x="1132332" y="436371"/>
                  </a:lnTo>
                  <a:lnTo>
                    <a:pt x="1088326" y="450070"/>
                  </a:lnTo>
                  <a:lnTo>
                    <a:pt x="1072896" y="450976"/>
                  </a:lnTo>
                  <a:lnTo>
                    <a:pt x="1057394" y="450115"/>
                  </a:lnTo>
                  <a:lnTo>
                    <a:pt x="1015746" y="437006"/>
                  </a:lnTo>
                  <a:lnTo>
                    <a:pt x="985670" y="409717"/>
                  </a:lnTo>
                  <a:lnTo>
                    <a:pt x="970708" y="367585"/>
                  </a:lnTo>
                  <a:lnTo>
                    <a:pt x="967867" y="327786"/>
                  </a:lnTo>
                  <a:lnTo>
                    <a:pt x="967867" y="127761"/>
                  </a:lnTo>
                  <a:close/>
                </a:path>
                <a:path w="2722879" h="452120">
                  <a:moveTo>
                    <a:pt x="2572258" y="120649"/>
                  </a:moveTo>
                  <a:lnTo>
                    <a:pt x="2628836" y="125904"/>
                  </a:lnTo>
                  <a:lnTo>
                    <a:pt x="2668651" y="141731"/>
                  </a:lnTo>
                  <a:lnTo>
                    <a:pt x="2704994" y="184808"/>
                  </a:lnTo>
                  <a:lnTo>
                    <a:pt x="2712212" y="204215"/>
                  </a:lnTo>
                  <a:lnTo>
                    <a:pt x="2633218" y="218820"/>
                  </a:lnTo>
                  <a:lnTo>
                    <a:pt x="2630168" y="210127"/>
                  </a:lnTo>
                  <a:lnTo>
                    <a:pt x="2625963" y="202517"/>
                  </a:lnTo>
                  <a:lnTo>
                    <a:pt x="2586091" y="181338"/>
                  </a:lnTo>
                  <a:lnTo>
                    <a:pt x="2573782" y="180720"/>
                  </a:lnTo>
                  <a:lnTo>
                    <a:pt x="2558397" y="181294"/>
                  </a:lnTo>
                  <a:lnTo>
                    <a:pt x="2520061" y="194309"/>
                  </a:lnTo>
                  <a:lnTo>
                    <a:pt x="2516886" y="200024"/>
                  </a:lnTo>
                  <a:lnTo>
                    <a:pt x="2516886" y="206882"/>
                  </a:lnTo>
                  <a:lnTo>
                    <a:pt x="2516886" y="212851"/>
                  </a:lnTo>
                  <a:lnTo>
                    <a:pt x="2550414" y="232155"/>
                  </a:lnTo>
                  <a:lnTo>
                    <a:pt x="2603373" y="245617"/>
                  </a:lnTo>
                  <a:lnTo>
                    <a:pt x="2634281" y="253646"/>
                  </a:lnTo>
                  <a:lnTo>
                    <a:pt x="2680954" y="272228"/>
                  </a:lnTo>
                  <a:lnTo>
                    <a:pt x="2716323" y="309514"/>
                  </a:lnTo>
                  <a:lnTo>
                    <a:pt x="2722880" y="345058"/>
                  </a:lnTo>
                  <a:lnTo>
                    <a:pt x="2720615" y="366013"/>
                  </a:lnTo>
                  <a:lnTo>
                    <a:pt x="2702466" y="403351"/>
                  </a:lnTo>
                  <a:lnTo>
                    <a:pt x="2666198" y="433403"/>
                  </a:lnTo>
                  <a:lnTo>
                    <a:pt x="2612477" y="449024"/>
                  </a:lnTo>
                  <a:lnTo>
                    <a:pt x="2579116" y="450976"/>
                  </a:lnTo>
                  <a:lnTo>
                    <a:pt x="2548514" y="449335"/>
                  </a:lnTo>
                  <a:lnTo>
                    <a:pt x="2497409" y="436243"/>
                  </a:lnTo>
                  <a:lnTo>
                    <a:pt x="2459662" y="410523"/>
                  </a:lnTo>
                  <a:lnTo>
                    <a:pt x="2435036" y="374987"/>
                  </a:lnTo>
                  <a:lnTo>
                    <a:pt x="2427605" y="353694"/>
                  </a:lnTo>
                  <a:lnTo>
                    <a:pt x="2511552" y="340867"/>
                  </a:lnTo>
                  <a:lnTo>
                    <a:pt x="2514909" y="352323"/>
                  </a:lnTo>
                  <a:lnTo>
                    <a:pt x="2519648" y="362315"/>
                  </a:lnTo>
                  <a:lnTo>
                    <a:pt x="2552906" y="387381"/>
                  </a:lnTo>
                  <a:lnTo>
                    <a:pt x="2579116" y="390524"/>
                  </a:lnTo>
                  <a:lnTo>
                    <a:pt x="2594308" y="389786"/>
                  </a:lnTo>
                  <a:lnTo>
                    <a:pt x="2635250" y="373125"/>
                  </a:lnTo>
                  <a:lnTo>
                    <a:pt x="2638933" y="365632"/>
                  </a:lnTo>
                  <a:lnTo>
                    <a:pt x="2638933" y="356361"/>
                  </a:lnTo>
                  <a:lnTo>
                    <a:pt x="2638933" y="350011"/>
                  </a:lnTo>
                  <a:lnTo>
                    <a:pt x="2605024" y="329564"/>
                  </a:lnTo>
                  <a:lnTo>
                    <a:pt x="2559067" y="318658"/>
                  </a:lnTo>
                  <a:lnTo>
                    <a:pt x="2522362" y="308228"/>
                  </a:lnTo>
                  <a:lnTo>
                    <a:pt x="2476754" y="288797"/>
                  </a:lnTo>
                  <a:lnTo>
                    <a:pt x="2448575" y="258238"/>
                  </a:lnTo>
                  <a:lnTo>
                    <a:pt x="2439162" y="217677"/>
                  </a:lnTo>
                  <a:lnTo>
                    <a:pt x="2441205" y="197935"/>
                  </a:lnTo>
                  <a:lnTo>
                    <a:pt x="2457485" y="163403"/>
                  </a:lnTo>
                  <a:lnTo>
                    <a:pt x="2490104" y="136348"/>
                  </a:lnTo>
                  <a:lnTo>
                    <a:pt x="2540396" y="122390"/>
                  </a:lnTo>
                  <a:lnTo>
                    <a:pt x="2572258" y="120649"/>
                  </a:lnTo>
                  <a:close/>
                </a:path>
                <a:path w="2722879" h="452120">
                  <a:moveTo>
                    <a:pt x="2266442" y="120649"/>
                  </a:moveTo>
                  <a:lnTo>
                    <a:pt x="2305321" y="126222"/>
                  </a:lnTo>
                  <a:lnTo>
                    <a:pt x="2345189" y="148647"/>
                  </a:lnTo>
                  <a:lnTo>
                    <a:pt x="2365430" y="181586"/>
                  </a:lnTo>
                  <a:lnTo>
                    <a:pt x="2372455" y="230157"/>
                  </a:lnTo>
                  <a:lnTo>
                    <a:pt x="2372741" y="247395"/>
                  </a:lnTo>
                  <a:lnTo>
                    <a:pt x="2372741" y="443864"/>
                  </a:lnTo>
                  <a:lnTo>
                    <a:pt x="2289048" y="443864"/>
                  </a:lnTo>
                  <a:lnTo>
                    <a:pt x="2289048" y="282574"/>
                  </a:lnTo>
                  <a:lnTo>
                    <a:pt x="2288714" y="259214"/>
                  </a:lnTo>
                  <a:lnTo>
                    <a:pt x="2283714" y="216280"/>
                  </a:lnTo>
                  <a:lnTo>
                    <a:pt x="2253075" y="186689"/>
                  </a:lnTo>
                  <a:lnTo>
                    <a:pt x="2237359" y="184657"/>
                  </a:lnTo>
                  <a:lnTo>
                    <a:pt x="2226766" y="185396"/>
                  </a:lnTo>
                  <a:lnTo>
                    <a:pt x="2190390" y="202945"/>
                  </a:lnTo>
                  <a:lnTo>
                    <a:pt x="2171860" y="239996"/>
                  </a:lnTo>
                  <a:lnTo>
                    <a:pt x="2168271" y="300735"/>
                  </a:lnTo>
                  <a:lnTo>
                    <a:pt x="2168271" y="443864"/>
                  </a:lnTo>
                  <a:lnTo>
                    <a:pt x="2084577" y="443864"/>
                  </a:lnTo>
                  <a:lnTo>
                    <a:pt x="2084577" y="127761"/>
                  </a:lnTo>
                  <a:lnTo>
                    <a:pt x="2162302" y="127761"/>
                  </a:lnTo>
                  <a:lnTo>
                    <a:pt x="2162302" y="174243"/>
                  </a:lnTo>
                  <a:lnTo>
                    <a:pt x="2184324" y="150760"/>
                  </a:lnTo>
                  <a:lnTo>
                    <a:pt x="2209038" y="134016"/>
                  </a:lnTo>
                  <a:lnTo>
                    <a:pt x="2236418" y="123987"/>
                  </a:lnTo>
                  <a:lnTo>
                    <a:pt x="2266442" y="120649"/>
                  </a:lnTo>
                  <a:close/>
                </a:path>
                <a:path w="2722879" h="452120">
                  <a:moveTo>
                    <a:pt x="1856867" y="120649"/>
                  </a:moveTo>
                  <a:lnTo>
                    <a:pt x="1922081" y="132270"/>
                  </a:lnTo>
                  <a:lnTo>
                    <a:pt x="1974342" y="167131"/>
                  </a:lnTo>
                  <a:lnTo>
                    <a:pt x="2008743" y="219900"/>
                  </a:lnTo>
                  <a:lnTo>
                    <a:pt x="2020189" y="284860"/>
                  </a:lnTo>
                  <a:lnTo>
                    <a:pt x="2017305" y="319224"/>
                  </a:lnTo>
                  <a:lnTo>
                    <a:pt x="1994203" y="378712"/>
                  </a:lnTo>
                  <a:lnTo>
                    <a:pt x="1949315" y="424455"/>
                  </a:lnTo>
                  <a:lnTo>
                    <a:pt x="1891022" y="448026"/>
                  </a:lnTo>
                  <a:lnTo>
                    <a:pt x="1857375" y="450976"/>
                  </a:lnTo>
                  <a:lnTo>
                    <a:pt x="1835917" y="449760"/>
                  </a:lnTo>
                  <a:lnTo>
                    <a:pt x="1794527" y="439993"/>
                  </a:lnTo>
                  <a:lnTo>
                    <a:pt x="1756023" y="420391"/>
                  </a:lnTo>
                  <a:lnTo>
                    <a:pt x="1725975" y="391574"/>
                  </a:lnTo>
                  <a:lnTo>
                    <a:pt x="1705572" y="353760"/>
                  </a:lnTo>
                  <a:lnTo>
                    <a:pt x="1695336" y="307520"/>
                  </a:lnTo>
                  <a:lnTo>
                    <a:pt x="1694052" y="281304"/>
                  </a:lnTo>
                  <a:lnTo>
                    <a:pt x="1695336" y="260685"/>
                  </a:lnTo>
                  <a:lnTo>
                    <a:pt x="1705572" y="220350"/>
                  </a:lnTo>
                  <a:lnTo>
                    <a:pt x="1725858" y="182298"/>
                  </a:lnTo>
                  <a:lnTo>
                    <a:pt x="1755005" y="152528"/>
                  </a:lnTo>
                  <a:lnTo>
                    <a:pt x="1792126" y="132169"/>
                  </a:lnTo>
                  <a:lnTo>
                    <a:pt x="1834175" y="121933"/>
                  </a:lnTo>
                  <a:lnTo>
                    <a:pt x="1856867" y="120649"/>
                  </a:lnTo>
                  <a:close/>
                </a:path>
                <a:path w="2722879" h="452120">
                  <a:moveTo>
                    <a:pt x="572135" y="120649"/>
                  </a:moveTo>
                  <a:lnTo>
                    <a:pt x="637349" y="132270"/>
                  </a:lnTo>
                  <a:lnTo>
                    <a:pt x="689610" y="167131"/>
                  </a:lnTo>
                  <a:lnTo>
                    <a:pt x="724011" y="219900"/>
                  </a:lnTo>
                  <a:lnTo>
                    <a:pt x="735457" y="284860"/>
                  </a:lnTo>
                  <a:lnTo>
                    <a:pt x="732573" y="319224"/>
                  </a:lnTo>
                  <a:lnTo>
                    <a:pt x="709471" y="378712"/>
                  </a:lnTo>
                  <a:lnTo>
                    <a:pt x="664583" y="424455"/>
                  </a:lnTo>
                  <a:lnTo>
                    <a:pt x="606290" y="448026"/>
                  </a:lnTo>
                  <a:lnTo>
                    <a:pt x="572643" y="450976"/>
                  </a:lnTo>
                  <a:lnTo>
                    <a:pt x="551185" y="449760"/>
                  </a:lnTo>
                  <a:lnTo>
                    <a:pt x="509795" y="439993"/>
                  </a:lnTo>
                  <a:lnTo>
                    <a:pt x="471291" y="420391"/>
                  </a:lnTo>
                  <a:lnTo>
                    <a:pt x="441243" y="391574"/>
                  </a:lnTo>
                  <a:lnTo>
                    <a:pt x="420840" y="353760"/>
                  </a:lnTo>
                  <a:lnTo>
                    <a:pt x="410604" y="307520"/>
                  </a:lnTo>
                  <a:lnTo>
                    <a:pt x="409321" y="281304"/>
                  </a:lnTo>
                  <a:lnTo>
                    <a:pt x="410604" y="260685"/>
                  </a:lnTo>
                  <a:lnTo>
                    <a:pt x="420840" y="220350"/>
                  </a:lnTo>
                  <a:lnTo>
                    <a:pt x="441126" y="182298"/>
                  </a:lnTo>
                  <a:lnTo>
                    <a:pt x="470273" y="152528"/>
                  </a:lnTo>
                  <a:lnTo>
                    <a:pt x="507394" y="132169"/>
                  </a:lnTo>
                  <a:lnTo>
                    <a:pt x="549443" y="121933"/>
                  </a:lnTo>
                  <a:lnTo>
                    <a:pt x="572135" y="120649"/>
                  </a:lnTo>
                  <a:close/>
                </a:path>
                <a:path w="2722879" h="452120">
                  <a:moveTo>
                    <a:pt x="1429258" y="16128"/>
                  </a:moveTo>
                  <a:lnTo>
                    <a:pt x="1429258" y="127761"/>
                  </a:lnTo>
                  <a:lnTo>
                    <a:pt x="1486408" y="127761"/>
                  </a:lnTo>
                  <a:lnTo>
                    <a:pt x="1486408" y="194436"/>
                  </a:lnTo>
                  <a:lnTo>
                    <a:pt x="1429258" y="194436"/>
                  </a:lnTo>
                  <a:lnTo>
                    <a:pt x="1429258" y="321817"/>
                  </a:lnTo>
                  <a:lnTo>
                    <a:pt x="1430222" y="361715"/>
                  </a:lnTo>
                  <a:lnTo>
                    <a:pt x="1438402" y="377443"/>
                  </a:lnTo>
                  <a:lnTo>
                    <a:pt x="1442212" y="380237"/>
                  </a:lnTo>
                  <a:lnTo>
                    <a:pt x="1446911" y="381634"/>
                  </a:lnTo>
                  <a:lnTo>
                    <a:pt x="1452499" y="381634"/>
                  </a:lnTo>
                  <a:lnTo>
                    <a:pt x="1458954" y="381134"/>
                  </a:lnTo>
                  <a:lnTo>
                    <a:pt x="1466707" y="379634"/>
                  </a:lnTo>
                  <a:lnTo>
                    <a:pt x="1475769" y="377134"/>
                  </a:lnTo>
                  <a:lnTo>
                    <a:pt x="1486154" y="373633"/>
                  </a:lnTo>
                  <a:lnTo>
                    <a:pt x="1493266" y="438530"/>
                  </a:lnTo>
                  <a:lnTo>
                    <a:pt x="1478214" y="443958"/>
                  </a:lnTo>
                  <a:lnTo>
                    <a:pt x="1462198" y="447849"/>
                  </a:lnTo>
                  <a:lnTo>
                    <a:pt x="1445206" y="450193"/>
                  </a:lnTo>
                  <a:lnTo>
                    <a:pt x="1427226" y="450976"/>
                  </a:lnTo>
                  <a:lnTo>
                    <a:pt x="1416177" y="450500"/>
                  </a:lnTo>
                  <a:lnTo>
                    <a:pt x="1378005" y="439336"/>
                  </a:lnTo>
                  <a:lnTo>
                    <a:pt x="1352661" y="409622"/>
                  </a:lnTo>
                  <a:lnTo>
                    <a:pt x="1345993" y="369173"/>
                  </a:lnTo>
                  <a:lnTo>
                    <a:pt x="1345311" y="332231"/>
                  </a:lnTo>
                  <a:lnTo>
                    <a:pt x="1345311" y="194436"/>
                  </a:lnTo>
                  <a:lnTo>
                    <a:pt x="1306957" y="194436"/>
                  </a:lnTo>
                  <a:lnTo>
                    <a:pt x="1306957" y="127761"/>
                  </a:lnTo>
                  <a:lnTo>
                    <a:pt x="1345311" y="127761"/>
                  </a:lnTo>
                  <a:lnTo>
                    <a:pt x="1345311" y="64896"/>
                  </a:lnTo>
                  <a:lnTo>
                    <a:pt x="1429258" y="16128"/>
                  </a:lnTo>
                  <a:close/>
                </a:path>
                <a:path w="2722879" h="452120">
                  <a:moveTo>
                    <a:pt x="1544193" y="7492"/>
                  </a:moveTo>
                  <a:lnTo>
                    <a:pt x="1627886" y="7492"/>
                  </a:lnTo>
                  <a:lnTo>
                    <a:pt x="1627886" y="84835"/>
                  </a:lnTo>
                  <a:lnTo>
                    <a:pt x="1544193" y="84835"/>
                  </a:lnTo>
                  <a:lnTo>
                    <a:pt x="1544193" y="7492"/>
                  </a:lnTo>
                  <a:close/>
                </a:path>
                <a:path w="2722879" h="452120">
                  <a:moveTo>
                    <a:pt x="800481" y="7492"/>
                  </a:moveTo>
                  <a:lnTo>
                    <a:pt x="884174" y="7492"/>
                  </a:lnTo>
                  <a:lnTo>
                    <a:pt x="884174" y="443864"/>
                  </a:lnTo>
                  <a:lnTo>
                    <a:pt x="800481" y="443864"/>
                  </a:lnTo>
                  <a:lnTo>
                    <a:pt x="800481" y="7492"/>
                  </a:lnTo>
                  <a:close/>
                </a:path>
                <a:path w="2722879" h="452120">
                  <a:moveTo>
                    <a:pt x="175006" y="0"/>
                  </a:moveTo>
                  <a:lnTo>
                    <a:pt x="213532" y="2260"/>
                  </a:lnTo>
                  <a:lnTo>
                    <a:pt x="275393" y="20306"/>
                  </a:lnTo>
                  <a:lnTo>
                    <a:pt x="316993" y="55572"/>
                  </a:lnTo>
                  <a:lnTo>
                    <a:pt x="338762" y="103630"/>
                  </a:lnTo>
                  <a:lnTo>
                    <a:pt x="342265" y="132206"/>
                  </a:lnTo>
                  <a:lnTo>
                    <a:pt x="254127" y="136143"/>
                  </a:lnTo>
                  <a:lnTo>
                    <a:pt x="250533" y="120475"/>
                  </a:lnTo>
                  <a:lnTo>
                    <a:pt x="245284" y="107187"/>
                  </a:lnTo>
                  <a:lnTo>
                    <a:pt x="206660" y="76676"/>
                  </a:lnTo>
                  <a:lnTo>
                    <a:pt x="174117" y="73024"/>
                  </a:lnTo>
                  <a:lnTo>
                    <a:pt x="155944" y="74003"/>
                  </a:lnTo>
                  <a:lnTo>
                    <a:pt x="114046" y="88772"/>
                  </a:lnTo>
                  <a:lnTo>
                    <a:pt x="99949" y="115823"/>
                  </a:lnTo>
                  <a:lnTo>
                    <a:pt x="100780" y="123275"/>
                  </a:lnTo>
                  <a:lnTo>
                    <a:pt x="141700" y="156622"/>
                  </a:lnTo>
                  <a:lnTo>
                    <a:pt x="194056" y="171449"/>
                  </a:lnTo>
                  <a:lnTo>
                    <a:pt x="224135" y="179139"/>
                  </a:lnTo>
                  <a:lnTo>
                    <a:pt x="249999" y="186959"/>
                  </a:lnTo>
                  <a:lnTo>
                    <a:pt x="289179" y="202945"/>
                  </a:lnTo>
                  <a:lnTo>
                    <a:pt x="327862" y="233932"/>
                  </a:lnTo>
                  <a:lnTo>
                    <a:pt x="350472" y="278717"/>
                  </a:lnTo>
                  <a:lnTo>
                    <a:pt x="354838" y="316737"/>
                  </a:lnTo>
                  <a:lnTo>
                    <a:pt x="353530" y="335194"/>
                  </a:lnTo>
                  <a:lnTo>
                    <a:pt x="334010" y="386968"/>
                  </a:lnTo>
                  <a:lnTo>
                    <a:pt x="293040" y="426688"/>
                  </a:lnTo>
                  <a:lnTo>
                    <a:pt x="254845" y="442664"/>
                  </a:lnTo>
                  <a:lnTo>
                    <a:pt x="207323" y="450613"/>
                  </a:lnTo>
                  <a:lnTo>
                    <a:pt x="180086" y="451611"/>
                  </a:lnTo>
                  <a:lnTo>
                    <a:pt x="141077" y="449228"/>
                  </a:lnTo>
                  <a:lnTo>
                    <a:pt x="77537" y="430127"/>
                  </a:lnTo>
                  <a:lnTo>
                    <a:pt x="33004" y="392050"/>
                  </a:lnTo>
                  <a:lnTo>
                    <a:pt x="6524" y="336286"/>
                  </a:lnTo>
                  <a:lnTo>
                    <a:pt x="0" y="301878"/>
                  </a:lnTo>
                  <a:lnTo>
                    <a:pt x="85725" y="293496"/>
                  </a:lnTo>
                  <a:lnTo>
                    <a:pt x="90608" y="313670"/>
                  </a:lnTo>
                  <a:lnTo>
                    <a:pt x="97456" y="330961"/>
                  </a:lnTo>
                  <a:lnTo>
                    <a:pt x="129950" y="365831"/>
                  </a:lnTo>
                  <a:lnTo>
                    <a:pt x="180975" y="377189"/>
                  </a:lnTo>
                  <a:lnTo>
                    <a:pt x="200925" y="376068"/>
                  </a:lnTo>
                  <a:lnTo>
                    <a:pt x="245110" y="359155"/>
                  </a:lnTo>
                  <a:lnTo>
                    <a:pt x="266700" y="317118"/>
                  </a:lnTo>
                  <a:lnTo>
                    <a:pt x="266128" y="309616"/>
                  </a:lnTo>
                  <a:lnTo>
                    <a:pt x="236410" y="275969"/>
                  </a:lnTo>
                  <a:lnTo>
                    <a:pt x="180391" y="259064"/>
                  </a:lnTo>
                  <a:lnTo>
                    <a:pt x="155321" y="252729"/>
                  </a:lnTo>
                  <a:lnTo>
                    <a:pt x="122551" y="243464"/>
                  </a:lnTo>
                  <a:lnTo>
                    <a:pt x="72917" y="221886"/>
                  </a:lnTo>
                  <a:lnTo>
                    <a:pt x="38411" y="190569"/>
                  </a:lnTo>
                  <a:lnTo>
                    <a:pt x="18270" y="146702"/>
                  </a:lnTo>
                  <a:lnTo>
                    <a:pt x="15748" y="121792"/>
                  </a:lnTo>
                  <a:lnTo>
                    <a:pt x="16936" y="105388"/>
                  </a:lnTo>
                  <a:lnTo>
                    <a:pt x="34671" y="59435"/>
                  </a:lnTo>
                  <a:lnTo>
                    <a:pt x="72390" y="23717"/>
                  </a:lnTo>
                  <a:lnTo>
                    <a:pt x="107872" y="8572"/>
                  </a:lnTo>
                  <a:lnTo>
                    <a:pt x="150786" y="952"/>
                  </a:lnTo>
                  <a:lnTo>
                    <a:pt x="17500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405362-E32C-46E8-8939-0784D468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55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91600" cy="6858000"/>
            <a:chOff x="0" y="0"/>
            <a:chExt cx="89916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916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6795" y="601980"/>
              <a:ext cx="4538472" cy="915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7895" y="944625"/>
              <a:ext cx="3693922" cy="4137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5109" y="1275080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4">
                  <a:moveTo>
                    <a:pt x="0" y="0"/>
                  </a:moveTo>
                  <a:lnTo>
                    <a:pt x="76707" y="0"/>
                  </a:lnTo>
                  <a:lnTo>
                    <a:pt x="76707" y="76708"/>
                  </a:lnTo>
                  <a:lnTo>
                    <a:pt x="0" y="76708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2723" y="1203325"/>
              <a:ext cx="121793" cy="1101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9314" y="1108583"/>
              <a:ext cx="160020" cy="1963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0014" y="1108583"/>
              <a:ext cx="160020" cy="1963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6146" y="1104772"/>
              <a:ext cx="132969" cy="862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0014" y="1104772"/>
              <a:ext cx="132969" cy="862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7895" y="944625"/>
              <a:ext cx="3694429" cy="414020"/>
            </a:xfrm>
            <a:custGeom>
              <a:avLst/>
              <a:gdLst/>
              <a:ahLst/>
              <a:cxnLst/>
              <a:rect l="l" t="t" r="r" b="b"/>
              <a:pathLst>
                <a:path w="3694429" h="414019">
                  <a:moveTo>
                    <a:pt x="3617214" y="117094"/>
                  </a:moveTo>
                  <a:lnTo>
                    <a:pt x="3693922" y="117094"/>
                  </a:lnTo>
                  <a:lnTo>
                    <a:pt x="3693922" y="193928"/>
                  </a:lnTo>
                  <a:lnTo>
                    <a:pt x="3617214" y="193928"/>
                  </a:lnTo>
                  <a:lnTo>
                    <a:pt x="3617214" y="117094"/>
                  </a:lnTo>
                  <a:close/>
                </a:path>
                <a:path w="3694429" h="414019">
                  <a:moveTo>
                    <a:pt x="2764282" y="117094"/>
                  </a:moveTo>
                  <a:lnTo>
                    <a:pt x="2840990" y="117094"/>
                  </a:lnTo>
                  <a:lnTo>
                    <a:pt x="2840990" y="407162"/>
                  </a:lnTo>
                  <a:lnTo>
                    <a:pt x="2764282" y="407162"/>
                  </a:lnTo>
                  <a:lnTo>
                    <a:pt x="2764282" y="117094"/>
                  </a:lnTo>
                  <a:close/>
                </a:path>
                <a:path w="3694429" h="414019">
                  <a:moveTo>
                    <a:pt x="3427349" y="110616"/>
                  </a:moveTo>
                  <a:lnTo>
                    <a:pt x="3473830" y="119761"/>
                  </a:lnTo>
                  <a:lnTo>
                    <a:pt x="3505580" y="143128"/>
                  </a:lnTo>
                  <a:lnTo>
                    <a:pt x="3522527" y="185265"/>
                  </a:lnTo>
                  <a:lnTo>
                    <a:pt x="3524884" y="226949"/>
                  </a:lnTo>
                  <a:lnTo>
                    <a:pt x="3524884" y="407162"/>
                  </a:lnTo>
                  <a:lnTo>
                    <a:pt x="3448177" y="407162"/>
                  </a:lnTo>
                  <a:lnTo>
                    <a:pt x="3448177" y="259079"/>
                  </a:lnTo>
                  <a:lnTo>
                    <a:pt x="3447867" y="237700"/>
                  </a:lnTo>
                  <a:lnTo>
                    <a:pt x="3443224" y="198374"/>
                  </a:lnTo>
                  <a:lnTo>
                    <a:pt x="3415045" y="171196"/>
                  </a:lnTo>
                  <a:lnTo>
                    <a:pt x="3400679" y="169290"/>
                  </a:lnTo>
                  <a:lnTo>
                    <a:pt x="3390939" y="169979"/>
                  </a:lnTo>
                  <a:lnTo>
                    <a:pt x="3351529" y="192881"/>
                  </a:lnTo>
                  <a:lnTo>
                    <a:pt x="3338750" y="234838"/>
                  </a:lnTo>
                  <a:lnTo>
                    <a:pt x="3337305" y="275844"/>
                  </a:lnTo>
                  <a:lnTo>
                    <a:pt x="3337305" y="407162"/>
                  </a:lnTo>
                  <a:lnTo>
                    <a:pt x="3260471" y="407162"/>
                  </a:lnTo>
                  <a:lnTo>
                    <a:pt x="3260471" y="117094"/>
                  </a:lnTo>
                  <a:lnTo>
                    <a:pt x="3331845" y="117094"/>
                  </a:lnTo>
                  <a:lnTo>
                    <a:pt x="3331845" y="159765"/>
                  </a:lnTo>
                  <a:lnTo>
                    <a:pt x="3352036" y="138263"/>
                  </a:lnTo>
                  <a:lnTo>
                    <a:pt x="3374691" y="122904"/>
                  </a:lnTo>
                  <a:lnTo>
                    <a:pt x="3399799" y="113688"/>
                  </a:lnTo>
                  <a:lnTo>
                    <a:pt x="3427349" y="110616"/>
                  </a:lnTo>
                  <a:close/>
                </a:path>
                <a:path w="3694429" h="414019">
                  <a:moveTo>
                    <a:pt x="3051302" y="110616"/>
                  </a:moveTo>
                  <a:lnTo>
                    <a:pt x="3111230" y="121284"/>
                  </a:lnTo>
                  <a:lnTo>
                    <a:pt x="3159252" y="153288"/>
                  </a:lnTo>
                  <a:lnTo>
                    <a:pt x="3190748" y="201707"/>
                  </a:lnTo>
                  <a:lnTo>
                    <a:pt x="3201289" y="261365"/>
                  </a:lnTo>
                  <a:lnTo>
                    <a:pt x="3198623" y="292842"/>
                  </a:lnTo>
                  <a:lnTo>
                    <a:pt x="3177339" y="347412"/>
                  </a:lnTo>
                  <a:lnTo>
                    <a:pt x="3136197" y="389387"/>
                  </a:lnTo>
                  <a:lnTo>
                    <a:pt x="3082770" y="411053"/>
                  </a:lnTo>
                  <a:lnTo>
                    <a:pt x="3051937" y="413765"/>
                  </a:lnTo>
                  <a:lnTo>
                    <a:pt x="3032192" y="412626"/>
                  </a:lnTo>
                  <a:lnTo>
                    <a:pt x="2994179" y="403586"/>
                  </a:lnTo>
                  <a:lnTo>
                    <a:pt x="2958840" y="385637"/>
                  </a:lnTo>
                  <a:lnTo>
                    <a:pt x="2931269" y="359209"/>
                  </a:lnTo>
                  <a:lnTo>
                    <a:pt x="2912504" y="324518"/>
                  </a:lnTo>
                  <a:lnTo>
                    <a:pt x="2903118" y="282088"/>
                  </a:lnTo>
                  <a:lnTo>
                    <a:pt x="2901950" y="258063"/>
                  </a:lnTo>
                  <a:lnTo>
                    <a:pt x="2903118" y="239083"/>
                  </a:lnTo>
                  <a:lnTo>
                    <a:pt x="2912504" y="202074"/>
                  </a:lnTo>
                  <a:lnTo>
                    <a:pt x="2931154" y="167185"/>
                  </a:lnTo>
                  <a:lnTo>
                    <a:pt x="2957875" y="139892"/>
                  </a:lnTo>
                  <a:lnTo>
                    <a:pt x="2991973" y="121171"/>
                  </a:lnTo>
                  <a:lnTo>
                    <a:pt x="3030541" y="111785"/>
                  </a:lnTo>
                  <a:lnTo>
                    <a:pt x="3051302" y="110616"/>
                  </a:lnTo>
                  <a:close/>
                </a:path>
                <a:path w="3694429" h="414019">
                  <a:moveTo>
                    <a:pt x="2380742" y="110616"/>
                  </a:moveTo>
                  <a:lnTo>
                    <a:pt x="2425541" y="113649"/>
                  </a:lnTo>
                  <a:lnTo>
                    <a:pt x="2468840" y="129182"/>
                  </a:lnTo>
                  <a:lnTo>
                    <a:pt x="2497109" y="164903"/>
                  </a:lnTo>
                  <a:lnTo>
                    <a:pt x="2502789" y="222250"/>
                  </a:lnTo>
                  <a:lnTo>
                    <a:pt x="2502027" y="311912"/>
                  </a:lnTo>
                  <a:lnTo>
                    <a:pt x="2502263" y="329723"/>
                  </a:lnTo>
                  <a:lnTo>
                    <a:pt x="2505710" y="368300"/>
                  </a:lnTo>
                  <a:lnTo>
                    <a:pt x="2519553" y="407162"/>
                  </a:lnTo>
                  <a:lnTo>
                    <a:pt x="2443607" y="407162"/>
                  </a:lnTo>
                  <a:lnTo>
                    <a:pt x="2441575" y="402082"/>
                  </a:lnTo>
                  <a:lnTo>
                    <a:pt x="2439162" y="394462"/>
                  </a:lnTo>
                  <a:lnTo>
                    <a:pt x="2436241" y="384556"/>
                  </a:lnTo>
                  <a:lnTo>
                    <a:pt x="2434971" y="379984"/>
                  </a:lnTo>
                  <a:lnTo>
                    <a:pt x="2434082" y="376936"/>
                  </a:lnTo>
                  <a:lnTo>
                    <a:pt x="2433447" y="375538"/>
                  </a:lnTo>
                  <a:lnTo>
                    <a:pt x="2423467" y="384468"/>
                  </a:lnTo>
                  <a:lnTo>
                    <a:pt x="2413142" y="392207"/>
                  </a:lnTo>
                  <a:lnTo>
                    <a:pt x="2368248" y="411368"/>
                  </a:lnTo>
                  <a:lnTo>
                    <a:pt x="2343658" y="413765"/>
                  </a:lnTo>
                  <a:lnTo>
                    <a:pt x="2322445" y="412241"/>
                  </a:lnTo>
                  <a:lnTo>
                    <a:pt x="2273046" y="389382"/>
                  </a:lnTo>
                  <a:lnTo>
                    <a:pt x="2248864" y="345697"/>
                  </a:lnTo>
                  <a:lnTo>
                    <a:pt x="2247265" y="327913"/>
                  </a:lnTo>
                  <a:lnTo>
                    <a:pt x="2247983" y="315960"/>
                  </a:lnTo>
                  <a:lnTo>
                    <a:pt x="2265427" y="275048"/>
                  </a:lnTo>
                  <a:lnTo>
                    <a:pt x="2303601" y="249658"/>
                  </a:lnTo>
                  <a:lnTo>
                    <a:pt x="2352929" y="236727"/>
                  </a:lnTo>
                  <a:lnTo>
                    <a:pt x="2377739" y="231773"/>
                  </a:lnTo>
                  <a:lnTo>
                    <a:pt x="2398442" y="226996"/>
                  </a:lnTo>
                  <a:lnTo>
                    <a:pt x="2415026" y="222386"/>
                  </a:lnTo>
                  <a:lnTo>
                    <a:pt x="2427478" y="217932"/>
                  </a:lnTo>
                  <a:lnTo>
                    <a:pt x="2427478" y="210312"/>
                  </a:lnTo>
                  <a:lnTo>
                    <a:pt x="2409892" y="174595"/>
                  </a:lnTo>
                  <a:lnTo>
                    <a:pt x="2375281" y="169290"/>
                  </a:lnTo>
                  <a:lnTo>
                    <a:pt x="2365638" y="169791"/>
                  </a:lnTo>
                  <a:lnTo>
                    <a:pt x="2328598" y="196276"/>
                  </a:lnTo>
                  <a:lnTo>
                    <a:pt x="2324735" y="205612"/>
                  </a:lnTo>
                  <a:lnTo>
                    <a:pt x="2255139" y="193039"/>
                  </a:lnTo>
                  <a:lnTo>
                    <a:pt x="2271141" y="156448"/>
                  </a:lnTo>
                  <a:lnTo>
                    <a:pt x="2311626" y="121975"/>
                  </a:lnTo>
                  <a:lnTo>
                    <a:pt x="2354210" y="111879"/>
                  </a:lnTo>
                  <a:lnTo>
                    <a:pt x="2380742" y="110616"/>
                  </a:lnTo>
                  <a:close/>
                </a:path>
                <a:path w="3694429" h="414019">
                  <a:moveTo>
                    <a:pt x="1876297" y="110616"/>
                  </a:moveTo>
                  <a:lnTo>
                    <a:pt x="1928177" y="115458"/>
                  </a:lnTo>
                  <a:lnTo>
                    <a:pt x="1964817" y="129921"/>
                  </a:lnTo>
                  <a:lnTo>
                    <a:pt x="1998071" y="169515"/>
                  </a:lnTo>
                  <a:lnTo>
                    <a:pt x="2004695" y="187325"/>
                  </a:lnTo>
                  <a:lnTo>
                    <a:pt x="1932305" y="200660"/>
                  </a:lnTo>
                  <a:lnTo>
                    <a:pt x="1929421" y="192682"/>
                  </a:lnTo>
                  <a:lnTo>
                    <a:pt x="1925526" y="185705"/>
                  </a:lnTo>
                  <a:lnTo>
                    <a:pt x="1889005" y="166304"/>
                  </a:lnTo>
                  <a:lnTo>
                    <a:pt x="1877695" y="165735"/>
                  </a:lnTo>
                  <a:lnTo>
                    <a:pt x="1863621" y="166260"/>
                  </a:lnTo>
                  <a:lnTo>
                    <a:pt x="1825497" y="183387"/>
                  </a:lnTo>
                  <a:lnTo>
                    <a:pt x="1825497" y="189737"/>
                  </a:lnTo>
                  <a:lnTo>
                    <a:pt x="1825497" y="195199"/>
                  </a:lnTo>
                  <a:lnTo>
                    <a:pt x="1877391" y="218727"/>
                  </a:lnTo>
                  <a:lnTo>
                    <a:pt x="1904872" y="225298"/>
                  </a:lnTo>
                  <a:lnTo>
                    <a:pt x="1933213" y="232654"/>
                  </a:lnTo>
                  <a:lnTo>
                    <a:pt x="1975989" y="249747"/>
                  </a:lnTo>
                  <a:lnTo>
                    <a:pt x="2008473" y="283924"/>
                  </a:lnTo>
                  <a:lnTo>
                    <a:pt x="2014474" y="316484"/>
                  </a:lnTo>
                  <a:lnTo>
                    <a:pt x="2012400" y="335700"/>
                  </a:lnTo>
                  <a:lnTo>
                    <a:pt x="1995775" y="369990"/>
                  </a:lnTo>
                  <a:lnTo>
                    <a:pt x="1962531" y="397585"/>
                  </a:lnTo>
                  <a:lnTo>
                    <a:pt x="1913191" y="411960"/>
                  </a:lnTo>
                  <a:lnTo>
                    <a:pt x="1882520" y="413765"/>
                  </a:lnTo>
                  <a:lnTo>
                    <a:pt x="1854446" y="412263"/>
                  </a:lnTo>
                  <a:lnTo>
                    <a:pt x="1807583" y="400210"/>
                  </a:lnTo>
                  <a:lnTo>
                    <a:pt x="1772979" y="376560"/>
                  </a:lnTo>
                  <a:lnTo>
                    <a:pt x="1750397" y="343933"/>
                  </a:lnTo>
                  <a:lnTo>
                    <a:pt x="1743583" y="324358"/>
                  </a:lnTo>
                  <a:lnTo>
                    <a:pt x="1820545" y="312674"/>
                  </a:lnTo>
                  <a:lnTo>
                    <a:pt x="1823642" y="323224"/>
                  </a:lnTo>
                  <a:lnTo>
                    <a:pt x="1827990" y="332406"/>
                  </a:lnTo>
                  <a:lnTo>
                    <a:pt x="1858549" y="355393"/>
                  </a:lnTo>
                  <a:lnTo>
                    <a:pt x="1882520" y="358266"/>
                  </a:lnTo>
                  <a:lnTo>
                    <a:pt x="1896526" y="357578"/>
                  </a:lnTo>
                  <a:lnTo>
                    <a:pt x="1934083" y="342264"/>
                  </a:lnTo>
                  <a:lnTo>
                    <a:pt x="1937512" y="335407"/>
                  </a:lnTo>
                  <a:lnTo>
                    <a:pt x="1937512" y="326898"/>
                  </a:lnTo>
                  <a:lnTo>
                    <a:pt x="1937512" y="321056"/>
                  </a:lnTo>
                  <a:lnTo>
                    <a:pt x="1864177" y="292282"/>
                  </a:lnTo>
                  <a:lnTo>
                    <a:pt x="1830482" y="282733"/>
                  </a:lnTo>
                  <a:lnTo>
                    <a:pt x="1788668" y="264922"/>
                  </a:lnTo>
                  <a:lnTo>
                    <a:pt x="1762839" y="236807"/>
                  </a:lnTo>
                  <a:lnTo>
                    <a:pt x="1754251" y="199644"/>
                  </a:lnTo>
                  <a:lnTo>
                    <a:pt x="1756108" y="181544"/>
                  </a:lnTo>
                  <a:lnTo>
                    <a:pt x="1783969" y="136271"/>
                  </a:lnTo>
                  <a:lnTo>
                    <a:pt x="1821942" y="117014"/>
                  </a:lnTo>
                  <a:lnTo>
                    <a:pt x="1847084" y="112214"/>
                  </a:lnTo>
                  <a:lnTo>
                    <a:pt x="1876297" y="110616"/>
                  </a:lnTo>
                  <a:close/>
                </a:path>
                <a:path w="3694429" h="414019">
                  <a:moveTo>
                    <a:pt x="1570355" y="110616"/>
                  </a:moveTo>
                  <a:lnTo>
                    <a:pt x="1628219" y="121284"/>
                  </a:lnTo>
                  <a:lnTo>
                    <a:pt x="1672463" y="153288"/>
                  </a:lnTo>
                  <a:lnTo>
                    <a:pt x="1700085" y="207422"/>
                  </a:lnTo>
                  <a:lnTo>
                    <a:pt x="1708277" y="284225"/>
                  </a:lnTo>
                  <a:lnTo>
                    <a:pt x="1515999" y="284225"/>
                  </a:lnTo>
                  <a:lnTo>
                    <a:pt x="1517449" y="300398"/>
                  </a:lnTo>
                  <a:lnTo>
                    <a:pt x="1534541" y="337438"/>
                  </a:lnTo>
                  <a:lnTo>
                    <a:pt x="1578737" y="356362"/>
                  </a:lnTo>
                  <a:lnTo>
                    <a:pt x="1587426" y="355744"/>
                  </a:lnTo>
                  <a:lnTo>
                    <a:pt x="1619885" y="333708"/>
                  </a:lnTo>
                  <a:lnTo>
                    <a:pt x="1627632" y="314833"/>
                  </a:lnTo>
                  <a:lnTo>
                    <a:pt x="1704085" y="327660"/>
                  </a:lnTo>
                  <a:lnTo>
                    <a:pt x="1685131" y="364728"/>
                  </a:lnTo>
                  <a:lnTo>
                    <a:pt x="1657604" y="391795"/>
                  </a:lnTo>
                  <a:lnTo>
                    <a:pt x="1621790" y="408257"/>
                  </a:lnTo>
                  <a:lnTo>
                    <a:pt x="1577975" y="413765"/>
                  </a:lnTo>
                  <a:lnTo>
                    <a:pt x="1542613" y="410670"/>
                  </a:lnTo>
                  <a:lnTo>
                    <a:pt x="1486606" y="385905"/>
                  </a:lnTo>
                  <a:lnTo>
                    <a:pt x="1453439" y="343189"/>
                  </a:lnTo>
                  <a:lnTo>
                    <a:pt x="1439064" y="293191"/>
                  </a:lnTo>
                  <a:lnTo>
                    <a:pt x="1437258" y="264287"/>
                  </a:lnTo>
                  <a:lnTo>
                    <a:pt x="1439616" y="230215"/>
                  </a:lnTo>
                  <a:lnTo>
                    <a:pt x="1458475" y="173739"/>
                  </a:lnTo>
                  <a:lnTo>
                    <a:pt x="1495077" y="133548"/>
                  </a:lnTo>
                  <a:lnTo>
                    <a:pt x="1542754" y="113164"/>
                  </a:lnTo>
                  <a:lnTo>
                    <a:pt x="1570355" y="110616"/>
                  </a:lnTo>
                  <a:close/>
                </a:path>
                <a:path w="3694429" h="414019">
                  <a:moveTo>
                    <a:pt x="1375918" y="110616"/>
                  </a:moveTo>
                  <a:lnTo>
                    <a:pt x="1388868" y="111521"/>
                  </a:lnTo>
                  <a:lnTo>
                    <a:pt x="1401603" y="114236"/>
                  </a:lnTo>
                  <a:lnTo>
                    <a:pt x="1414101" y="118760"/>
                  </a:lnTo>
                  <a:lnTo>
                    <a:pt x="1426337" y="125095"/>
                  </a:lnTo>
                  <a:lnTo>
                    <a:pt x="1402588" y="191897"/>
                  </a:lnTo>
                  <a:lnTo>
                    <a:pt x="1393112" y="186469"/>
                  </a:lnTo>
                  <a:lnTo>
                    <a:pt x="1383934" y="182578"/>
                  </a:lnTo>
                  <a:lnTo>
                    <a:pt x="1375066" y="180234"/>
                  </a:lnTo>
                  <a:lnTo>
                    <a:pt x="1366520" y="179450"/>
                  </a:lnTo>
                  <a:lnTo>
                    <a:pt x="1358806" y="179998"/>
                  </a:lnTo>
                  <a:lnTo>
                    <a:pt x="1325159" y="209627"/>
                  </a:lnTo>
                  <a:lnTo>
                    <a:pt x="1316831" y="256270"/>
                  </a:lnTo>
                  <a:lnTo>
                    <a:pt x="1315212" y="317626"/>
                  </a:lnTo>
                  <a:lnTo>
                    <a:pt x="1315212" y="407162"/>
                  </a:lnTo>
                  <a:lnTo>
                    <a:pt x="1238504" y="407162"/>
                  </a:lnTo>
                  <a:lnTo>
                    <a:pt x="1238504" y="117094"/>
                  </a:lnTo>
                  <a:lnTo>
                    <a:pt x="1309751" y="117094"/>
                  </a:lnTo>
                  <a:lnTo>
                    <a:pt x="1309751" y="158369"/>
                  </a:lnTo>
                  <a:lnTo>
                    <a:pt x="1318676" y="145034"/>
                  </a:lnTo>
                  <a:lnTo>
                    <a:pt x="1350218" y="115814"/>
                  </a:lnTo>
                  <a:lnTo>
                    <a:pt x="1366843" y="111190"/>
                  </a:lnTo>
                  <a:lnTo>
                    <a:pt x="1375918" y="110616"/>
                  </a:lnTo>
                  <a:close/>
                </a:path>
                <a:path w="3694429" h="414019">
                  <a:moveTo>
                    <a:pt x="1032002" y="110616"/>
                  </a:moveTo>
                  <a:lnTo>
                    <a:pt x="1091930" y="121284"/>
                  </a:lnTo>
                  <a:lnTo>
                    <a:pt x="1139952" y="153288"/>
                  </a:lnTo>
                  <a:lnTo>
                    <a:pt x="1171448" y="201707"/>
                  </a:lnTo>
                  <a:lnTo>
                    <a:pt x="1181989" y="261365"/>
                  </a:lnTo>
                  <a:lnTo>
                    <a:pt x="1179323" y="292842"/>
                  </a:lnTo>
                  <a:lnTo>
                    <a:pt x="1158039" y="347412"/>
                  </a:lnTo>
                  <a:lnTo>
                    <a:pt x="1116897" y="389387"/>
                  </a:lnTo>
                  <a:lnTo>
                    <a:pt x="1063470" y="411053"/>
                  </a:lnTo>
                  <a:lnTo>
                    <a:pt x="1032637" y="413765"/>
                  </a:lnTo>
                  <a:lnTo>
                    <a:pt x="1012892" y="412626"/>
                  </a:lnTo>
                  <a:lnTo>
                    <a:pt x="974879" y="403586"/>
                  </a:lnTo>
                  <a:lnTo>
                    <a:pt x="939540" y="385637"/>
                  </a:lnTo>
                  <a:lnTo>
                    <a:pt x="911969" y="359209"/>
                  </a:lnTo>
                  <a:lnTo>
                    <a:pt x="893204" y="324518"/>
                  </a:lnTo>
                  <a:lnTo>
                    <a:pt x="883818" y="282088"/>
                  </a:lnTo>
                  <a:lnTo>
                    <a:pt x="882650" y="258063"/>
                  </a:lnTo>
                  <a:lnTo>
                    <a:pt x="883818" y="239083"/>
                  </a:lnTo>
                  <a:lnTo>
                    <a:pt x="893204" y="202074"/>
                  </a:lnTo>
                  <a:lnTo>
                    <a:pt x="911854" y="167185"/>
                  </a:lnTo>
                  <a:lnTo>
                    <a:pt x="938575" y="139892"/>
                  </a:lnTo>
                  <a:lnTo>
                    <a:pt x="972673" y="121171"/>
                  </a:lnTo>
                  <a:lnTo>
                    <a:pt x="1011241" y="111785"/>
                  </a:lnTo>
                  <a:lnTo>
                    <a:pt x="1032002" y="110616"/>
                  </a:lnTo>
                  <a:close/>
                </a:path>
                <a:path w="3694429" h="414019">
                  <a:moveTo>
                    <a:pt x="514223" y="110616"/>
                  </a:moveTo>
                  <a:lnTo>
                    <a:pt x="572087" y="121284"/>
                  </a:lnTo>
                  <a:lnTo>
                    <a:pt x="616331" y="153288"/>
                  </a:lnTo>
                  <a:lnTo>
                    <a:pt x="643953" y="207422"/>
                  </a:lnTo>
                  <a:lnTo>
                    <a:pt x="652144" y="284225"/>
                  </a:lnTo>
                  <a:lnTo>
                    <a:pt x="459867" y="284225"/>
                  </a:lnTo>
                  <a:lnTo>
                    <a:pt x="461317" y="300398"/>
                  </a:lnTo>
                  <a:lnTo>
                    <a:pt x="478409" y="337438"/>
                  </a:lnTo>
                  <a:lnTo>
                    <a:pt x="522605" y="356362"/>
                  </a:lnTo>
                  <a:lnTo>
                    <a:pt x="531294" y="355744"/>
                  </a:lnTo>
                  <a:lnTo>
                    <a:pt x="563753" y="333708"/>
                  </a:lnTo>
                  <a:lnTo>
                    <a:pt x="571500" y="314833"/>
                  </a:lnTo>
                  <a:lnTo>
                    <a:pt x="647954" y="327660"/>
                  </a:lnTo>
                  <a:lnTo>
                    <a:pt x="628999" y="364728"/>
                  </a:lnTo>
                  <a:lnTo>
                    <a:pt x="601472" y="391795"/>
                  </a:lnTo>
                  <a:lnTo>
                    <a:pt x="565657" y="408257"/>
                  </a:lnTo>
                  <a:lnTo>
                    <a:pt x="521843" y="413765"/>
                  </a:lnTo>
                  <a:lnTo>
                    <a:pt x="486481" y="410670"/>
                  </a:lnTo>
                  <a:lnTo>
                    <a:pt x="430474" y="385905"/>
                  </a:lnTo>
                  <a:lnTo>
                    <a:pt x="397307" y="343189"/>
                  </a:lnTo>
                  <a:lnTo>
                    <a:pt x="382932" y="293191"/>
                  </a:lnTo>
                  <a:lnTo>
                    <a:pt x="381127" y="264287"/>
                  </a:lnTo>
                  <a:lnTo>
                    <a:pt x="383484" y="230215"/>
                  </a:lnTo>
                  <a:lnTo>
                    <a:pt x="402343" y="173739"/>
                  </a:lnTo>
                  <a:lnTo>
                    <a:pt x="438945" y="133548"/>
                  </a:lnTo>
                  <a:lnTo>
                    <a:pt x="486622" y="113164"/>
                  </a:lnTo>
                  <a:lnTo>
                    <a:pt x="514223" y="110616"/>
                  </a:lnTo>
                  <a:close/>
                </a:path>
                <a:path w="3694429" h="414019">
                  <a:moveTo>
                    <a:pt x="80772" y="74549"/>
                  </a:moveTo>
                  <a:lnTo>
                    <a:pt x="80772" y="339725"/>
                  </a:lnTo>
                  <a:lnTo>
                    <a:pt x="141224" y="339725"/>
                  </a:lnTo>
                  <a:lnTo>
                    <a:pt x="181407" y="337581"/>
                  </a:lnTo>
                  <a:lnTo>
                    <a:pt x="222757" y="319277"/>
                  </a:lnTo>
                  <a:lnTo>
                    <a:pt x="243840" y="280543"/>
                  </a:lnTo>
                  <a:lnTo>
                    <a:pt x="251573" y="229268"/>
                  </a:lnTo>
                  <a:lnTo>
                    <a:pt x="252094" y="207263"/>
                  </a:lnTo>
                  <a:lnTo>
                    <a:pt x="251573" y="185380"/>
                  </a:lnTo>
                  <a:lnTo>
                    <a:pt x="243840" y="136016"/>
                  </a:lnTo>
                  <a:lnTo>
                    <a:pt x="220980" y="97154"/>
                  </a:lnTo>
                  <a:lnTo>
                    <a:pt x="183515" y="78359"/>
                  </a:lnTo>
                  <a:lnTo>
                    <a:pt x="139813" y="74787"/>
                  </a:lnTo>
                  <a:lnTo>
                    <a:pt x="117093" y="74549"/>
                  </a:lnTo>
                  <a:lnTo>
                    <a:pt x="80772" y="74549"/>
                  </a:lnTo>
                  <a:close/>
                </a:path>
                <a:path w="3694429" h="414019">
                  <a:moveTo>
                    <a:pt x="2658872" y="14732"/>
                  </a:moveTo>
                  <a:lnTo>
                    <a:pt x="2658872" y="117094"/>
                  </a:lnTo>
                  <a:lnTo>
                    <a:pt x="2711322" y="117094"/>
                  </a:lnTo>
                  <a:lnTo>
                    <a:pt x="2711322" y="178308"/>
                  </a:lnTo>
                  <a:lnTo>
                    <a:pt x="2658872" y="178308"/>
                  </a:lnTo>
                  <a:lnTo>
                    <a:pt x="2658872" y="295148"/>
                  </a:lnTo>
                  <a:lnTo>
                    <a:pt x="2660396" y="336550"/>
                  </a:lnTo>
                  <a:lnTo>
                    <a:pt x="2667254" y="346201"/>
                  </a:lnTo>
                  <a:lnTo>
                    <a:pt x="2670810" y="348869"/>
                  </a:lnTo>
                  <a:lnTo>
                    <a:pt x="2675128" y="350138"/>
                  </a:lnTo>
                  <a:lnTo>
                    <a:pt x="2680208" y="350138"/>
                  </a:lnTo>
                  <a:lnTo>
                    <a:pt x="2686137" y="349666"/>
                  </a:lnTo>
                  <a:lnTo>
                    <a:pt x="2693257" y="348265"/>
                  </a:lnTo>
                  <a:lnTo>
                    <a:pt x="2701567" y="345959"/>
                  </a:lnTo>
                  <a:lnTo>
                    <a:pt x="2711069" y="342773"/>
                  </a:lnTo>
                  <a:lnTo>
                    <a:pt x="2717546" y="402209"/>
                  </a:lnTo>
                  <a:lnTo>
                    <a:pt x="2703758" y="407283"/>
                  </a:lnTo>
                  <a:lnTo>
                    <a:pt x="2689066" y="410892"/>
                  </a:lnTo>
                  <a:lnTo>
                    <a:pt x="2673469" y="413049"/>
                  </a:lnTo>
                  <a:lnTo>
                    <a:pt x="2656967" y="413765"/>
                  </a:lnTo>
                  <a:lnTo>
                    <a:pt x="2646844" y="413317"/>
                  </a:lnTo>
                  <a:lnTo>
                    <a:pt x="2605119" y="398764"/>
                  </a:lnTo>
                  <a:lnTo>
                    <a:pt x="2584322" y="358775"/>
                  </a:lnTo>
                  <a:lnTo>
                    <a:pt x="2581910" y="304800"/>
                  </a:lnTo>
                  <a:lnTo>
                    <a:pt x="2581910" y="178308"/>
                  </a:lnTo>
                  <a:lnTo>
                    <a:pt x="2546604" y="178308"/>
                  </a:lnTo>
                  <a:lnTo>
                    <a:pt x="2546604" y="117094"/>
                  </a:lnTo>
                  <a:lnTo>
                    <a:pt x="2581910" y="117094"/>
                  </a:lnTo>
                  <a:lnTo>
                    <a:pt x="2581910" y="59562"/>
                  </a:lnTo>
                  <a:lnTo>
                    <a:pt x="2658872" y="14732"/>
                  </a:lnTo>
                  <a:close/>
                </a:path>
                <a:path w="3694429" h="414019">
                  <a:moveTo>
                    <a:pt x="2162047" y="14732"/>
                  </a:moveTo>
                  <a:lnTo>
                    <a:pt x="2162047" y="117094"/>
                  </a:lnTo>
                  <a:lnTo>
                    <a:pt x="2214499" y="117094"/>
                  </a:lnTo>
                  <a:lnTo>
                    <a:pt x="2214499" y="178308"/>
                  </a:lnTo>
                  <a:lnTo>
                    <a:pt x="2162047" y="178308"/>
                  </a:lnTo>
                  <a:lnTo>
                    <a:pt x="2162047" y="295148"/>
                  </a:lnTo>
                  <a:lnTo>
                    <a:pt x="2163572" y="336550"/>
                  </a:lnTo>
                  <a:lnTo>
                    <a:pt x="2170430" y="346201"/>
                  </a:lnTo>
                  <a:lnTo>
                    <a:pt x="2173985" y="348869"/>
                  </a:lnTo>
                  <a:lnTo>
                    <a:pt x="2178304" y="350138"/>
                  </a:lnTo>
                  <a:lnTo>
                    <a:pt x="2183384" y="350138"/>
                  </a:lnTo>
                  <a:lnTo>
                    <a:pt x="2189313" y="349666"/>
                  </a:lnTo>
                  <a:lnTo>
                    <a:pt x="2196433" y="348265"/>
                  </a:lnTo>
                  <a:lnTo>
                    <a:pt x="2204743" y="345959"/>
                  </a:lnTo>
                  <a:lnTo>
                    <a:pt x="2214245" y="342773"/>
                  </a:lnTo>
                  <a:lnTo>
                    <a:pt x="2220722" y="402209"/>
                  </a:lnTo>
                  <a:lnTo>
                    <a:pt x="2206934" y="407283"/>
                  </a:lnTo>
                  <a:lnTo>
                    <a:pt x="2192242" y="410892"/>
                  </a:lnTo>
                  <a:lnTo>
                    <a:pt x="2176645" y="413049"/>
                  </a:lnTo>
                  <a:lnTo>
                    <a:pt x="2160143" y="413765"/>
                  </a:lnTo>
                  <a:lnTo>
                    <a:pt x="2150020" y="413317"/>
                  </a:lnTo>
                  <a:lnTo>
                    <a:pt x="2108295" y="398764"/>
                  </a:lnTo>
                  <a:lnTo>
                    <a:pt x="2087499" y="358775"/>
                  </a:lnTo>
                  <a:lnTo>
                    <a:pt x="2085085" y="304800"/>
                  </a:lnTo>
                  <a:lnTo>
                    <a:pt x="2085085" y="178308"/>
                  </a:lnTo>
                  <a:lnTo>
                    <a:pt x="2049780" y="178308"/>
                  </a:lnTo>
                  <a:lnTo>
                    <a:pt x="2049780" y="117094"/>
                  </a:lnTo>
                  <a:lnTo>
                    <a:pt x="2085085" y="117094"/>
                  </a:lnTo>
                  <a:lnTo>
                    <a:pt x="2085085" y="59562"/>
                  </a:lnTo>
                  <a:lnTo>
                    <a:pt x="2162047" y="14732"/>
                  </a:lnTo>
                  <a:close/>
                </a:path>
                <a:path w="3694429" h="414019">
                  <a:moveTo>
                    <a:pt x="2764282" y="6858"/>
                  </a:moveTo>
                  <a:lnTo>
                    <a:pt x="2840990" y="6858"/>
                  </a:lnTo>
                  <a:lnTo>
                    <a:pt x="2840990" y="77850"/>
                  </a:lnTo>
                  <a:lnTo>
                    <a:pt x="2764282" y="77850"/>
                  </a:lnTo>
                  <a:lnTo>
                    <a:pt x="2764282" y="6858"/>
                  </a:lnTo>
                  <a:close/>
                </a:path>
                <a:path w="3694429" h="414019">
                  <a:moveTo>
                    <a:pt x="0" y="6858"/>
                  </a:moveTo>
                  <a:lnTo>
                    <a:pt x="147700" y="6858"/>
                  </a:lnTo>
                  <a:lnTo>
                    <a:pt x="171251" y="7334"/>
                  </a:lnTo>
                  <a:lnTo>
                    <a:pt x="209351" y="11144"/>
                  </a:lnTo>
                  <a:lnTo>
                    <a:pt x="256635" y="28844"/>
                  </a:lnTo>
                  <a:lnTo>
                    <a:pt x="296058" y="65287"/>
                  </a:lnTo>
                  <a:lnTo>
                    <a:pt x="322580" y="116204"/>
                  </a:lnTo>
                  <a:lnTo>
                    <a:pt x="332359" y="159035"/>
                  </a:lnTo>
                  <a:lnTo>
                    <a:pt x="335661" y="210820"/>
                  </a:lnTo>
                  <a:lnTo>
                    <a:pt x="334879" y="234654"/>
                  </a:lnTo>
                  <a:lnTo>
                    <a:pt x="328695" y="277274"/>
                  </a:lnTo>
                  <a:lnTo>
                    <a:pt x="315027" y="316823"/>
                  </a:lnTo>
                  <a:lnTo>
                    <a:pt x="293588" y="352204"/>
                  </a:lnTo>
                  <a:lnTo>
                    <a:pt x="255746" y="384952"/>
                  </a:lnTo>
                  <a:lnTo>
                    <a:pt x="209170" y="402393"/>
                  </a:lnTo>
                  <a:lnTo>
                    <a:pt x="152146" y="407162"/>
                  </a:lnTo>
                  <a:lnTo>
                    <a:pt x="0" y="407162"/>
                  </a:lnTo>
                  <a:lnTo>
                    <a:pt x="0" y="6858"/>
                  </a:lnTo>
                  <a:close/>
                </a:path>
                <a:path w="3694429" h="414019">
                  <a:moveTo>
                    <a:pt x="812800" y="0"/>
                  </a:moveTo>
                  <a:lnTo>
                    <a:pt x="829089" y="617"/>
                  </a:lnTo>
                  <a:lnTo>
                    <a:pt x="845200" y="2460"/>
                  </a:lnTo>
                  <a:lnTo>
                    <a:pt x="861145" y="5518"/>
                  </a:lnTo>
                  <a:lnTo>
                    <a:pt x="876935" y="9778"/>
                  </a:lnTo>
                  <a:lnTo>
                    <a:pt x="866648" y="63373"/>
                  </a:lnTo>
                  <a:lnTo>
                    <a:pt x="857523" y="61446"/>
                  </a:lnTo>
                  <a:lnTo>
                    <a:pt x="848614" y="60055"/>
                  </a:lnTo>
                  <a:lnTo>
                    <a:pt x="839894" y="59211"/>
                  </a:lnTo>
                  <a:lnTo>
                    <a:pt x="831342" y="58927"/>
                  </a:lnTo>
                  <a:lnTo>
                    <a:pt x="820293" y="58927"/>
                  </a:lnTo>
                  <a:lnTo>
                    <a:pt x="800227" y="96647"/>
                  </a:lnTo>
                  <a:lnTo>
                    <a:pt x="800227" y="117094"/>
                  </a:lnTo>
                  <a:lnTo>
                    <a:pt x="857631" y="117094"/>
                  </a:lnTo>
                  <a:lnTo>
                    <a:pt x="857631" y="177546"/>
                  </a:lnTo>
                  <a:lnTo>
                    <a:pt x="800227" y="177546"/>
                  </a:lnTo>
                  <a:lnTo>
                    <a:pt x="800227" y="407162"/>
                  </a:lnTo>
                  <a:lnTo>
                    <a:pt x="723519" y="407162"/>
                  </a:lnTo>
                  <a:lnTo>
                    <a:pt x="723519" y="177546"/>
                  </a:lnTo>
                  <a:lnTo>
                    <a:pt x="680847" y="177546"/>
                  </a:lnTo>
                  <a:lnTo>
                    <a:pt x="680847" y="117094"/>
                  </a:lnTo>
                  <a:lnTo>
                    <a:pt x="723519" y="117094"/>
                  </a:lnTo>
                  <a:lnTo>
                    <a:pt x="723519" y="95250"/>
                  </a:lnTo>
                  <a:lnTo>
                    <a:pt x="723997" y="78126"/>
                  </a:lnTo>
                  <a:lnTo>
                    <a:pt x="731266" y="40639"/>
                  </a:lnTo>
                  <a:lnTo>
                    <a:pt x="759968" y="11302"/>
                  </a:lnTo>
                  <a:lnTo>
                    <a:pt x="797490" y="712"/>
                  </a:lnTo>
                  <a:lnTo>
                    <a:pt x="81280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000" y="1752600"/>
              <a:ext cx="2209800" cy="1828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3200" y="4191000"/>
              <a:ext cx="2133600" cy="16764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8340" y="2234006"/>
            <a:ext cx="547941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Deforestation </a:t>
            </a:r>
            <a:r>
              <a:rPr sz="2800" spc="-5" dirty="0">
                <a:latin typeface="Arial"/>
                <a:cs typeface="Arial"/>
              </a:rPr>
              <a:t>is the </a:t>
            </a:r>
            <a:r>
              <a:rPr sz="2800" dirty="0">
                <a:latin typeface="Arial"/>
                <a:cs typeface="Arial"/>
              </a:rPr>
              <a:t>full </a:t>
            </a:r>
            <a:r>
              <a:rPr sz="2800" spc="-5" dirty="0">
                <a:latin typeface="Arial"/>
                <a:cs typeface="Arial"/>
              </a:rPr>
              <a:t>or large  scale removal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forest, or area  of tress, </a:t>
            </a:r>
            <a:r>
              <a:rPr sz="2800" spc="-10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order </a:t>
            </a:r>
            <a:r>
              <a:rPr sz="2800" spc="-1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clear </a:t>
            </a:r>
            <a:r>
              <a:rPr sz="2800" spc="-5" dirty="0">
                <a:latin typeface="Arial"/>
                <a:cs typeface="Arial"/>
              </a:rPr>
              <a:t>land for  human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development.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Deforestation</a:t>
            </a:r>
            <a:r>
              <a:rPr sz="2800" spc="-5" dirty="0">
                <a:latin typeface="Arial"/>
                <a:cs typeface="Arial"/>
              </a:rPr>
              <a:t>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4794884"/>
            <a:ext cx="20345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550" algn="l"/>
                <a:tab pos="1151255" algn="l"/>
              </a:tabLst>
            </a:pPr>
            <a:r>
              <a:rPr sz="2800" spc="-5" dirty="0">
                <a:latin typeface="Arial"/>
                <a:cs typeface="Arial"/>
              </a:rPr>
              <a:t>is	the	direct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4322" y="4794884"/>
            <a:ext cx="308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1970" algn="l"/>
                <a:tab pos="1863089" algn="l"/>
              </a:tabLst>
            </a:pP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ct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huma</a:t>
            </a:r>
            <a:r>
              <a:rPr sz="2800" spc="1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340" y="5221630"/>
            <a:ext cx="54794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60830" algn="l"/>
                <a:tab pos="3585210" algn="l"/>
                <a:tab pos="4180840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conversion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fores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ed  land to </a:t>
            </a:r>
            <a:r>
              <a:rPr sz="2800" dirty="0">
                <a:latin typeface="Arial"/>
                <a:cs typeface="Arial"/>
              </a:rPr>
              <a:t>non-forested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land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69063"/>
            <a:ext cx="3797935" cy="29660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83234" indent="-471170">
              <a:lnSpc>
                <a:spcPct val="100000"/>
              </a:lnSpc>
              <a:spcBef>
                <a:spcPts val="965"/>
              </a:spcBef>
              <a:buSzPct val="112500"/>
              <a:buFont typeface="Wingdings"/>
              <a:buChar char=""/>
              <a:tabLst>
                <a:tab pos="483870" algn="l"/>
              </a:tabLst>
            </a:pP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Population</a:t>
            </a:r>
            <a:r>
              <a:rPr sz="32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increase.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Industrialization.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Urbanization.</a:t>
            </a:r>
            <a:endParaRPr sz="3200">
              <a:latin typeface="Times New Roman"/>
              <a:cs typeface="Times New Roman"/>
            </a:endParaRPr>
          </a:p>
          <a:p>
            <a:pPr marL="455930" indent="-44386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456565" algn="l"/>
              </a:tabLst>
            </a:pP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Roadconstruction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Wingdings"/>
              <a:buChar char=""/>
              <a:tabLst>
                <a:tab pos="355600" algn="l"/>
              </a:tabLst>
            </a:pPr>
            <a:r>
              <a:rPr sz="3200" dirty="0">
                <a:solidFill>
                  <a:srgbClr val="585858"/>
                </a:solidFill>
                <a:latin typeface="Times New Roman"/>
                <a:cs typeface="Times New Roman"/>
              </a:rPr>
              <a:t>Minning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8341" y="325577"/>
            <a:ext cx="17043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imes New Roman"/>
                <a:cs typeface="Times New Roman"/>
              </a:rPr>
              <a:t>Causes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9808" y="2037979"/>
            <a:ext cx="3404235" cy="3843020"/>
            <a:chOff x="4559808" y="2037979"/>
            <a:chExt cx="3404235" cy="3843020"/>
          </a:xfrm>
        </p:grpSpPr>
        <p:sp>
          <p:nvSpPr>
            <p:cNvPr id="5" name="object 5"/>
            <p:cNvSpPr/>
            <p:nvPr/>
          </p:nvSpPr>
          <p:spPr>
            <a:xfrm>
              <a:off x="4685163" y="2037979"/>
              <a:ext cx="3278872" cy="3842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9808" y="2484119"/>
              <a:ext cx="2781299" cy="3180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4400" y="2057336"/>
              <a:ext cx="3200400" cy="3764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24400" y="2057336"/>
            <a:ext cx="3200400" cy="3764279"/>
          </a:xfrm>
          <a:prstGeom prst="rect">
            <a:avLst/>
          </a:prstGeom>
          <a:ln w="12700">
            <a:solidFill>
              <a:srgbClr val="97B85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92075" marR="831215">
              <a:lnSpc>
                <a:spcPct val="120000"/>
              </a:lnSpc>
            </a:pP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1.Overgrazing 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2.Fuel wood  3.Forest 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fires  </a:t>
            </a:r>
            <a:r>
              <a:rPr sz="2800" spc="-20" dirty="0">
                <a:solidFill>
                  <a:srgbClr val="C00000"/>
                </a:solidFill>
                <a:latin typeface="Times New Roman"/>
                <a:cs typeface="Times New Roman"/>
              </a:rPr>
              <a:t>4.Timber 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5.Forest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disease  6.Land</a:t>
            </a:r>
            <a:r>
              <a:rPr sz="28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slides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873" y="143001"/>
            <a:ext cx="2918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Cultivation: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243329"/>
            <a:ext cx="4617085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59079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Countries </a:t>
            </a:r>
            <a:r>
              <a:rPr sz="2800" dirty="0">
                <a:latin typeface="Arial"/>
                <a:cs typeface="Arial"/>
              </a:rPr>
              <a:t>clear </a:t>
            </a:r>
            <a:r>
              <a:rPr sz="2800" spc="-5" dirty="0">
                <a:latin typeface="Arial"/>
                <a:cs typeface="Arial"/>
              </a:rPr>
              <a:t>large  areas of land so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they 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grow and </a:t>
            </a:r>
            <a:r>
              <a:rPr sz="2800" dirty="0">
                <a:latin typeface="Arial"/>
                <a:cs typeface="Arial"/>
              </a:rPr>
              <a:t>develop  them.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Nutrients </a:t>
            </a:r>
            <a:r>
              <a:rPr sz="2800" dirty="0">
                <a:latin typeface="Arial"/>
                <a:cs typeface="Arial"/>
              </a:rPr>
              <a:t>depleted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40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52755" algn="l"/>
                <a:tab pos="453390" algn="l"/>
              </a:tabLst>
            </a:pPr>
            <a:r>
              <a:rPr dirty="0"/>
              <a:t>	</a:t>
            </a:r>
            <a:r>
              <a:rPr sz="2800" dirty="0">
                <a:latin typeface="Arial"/>
                <a:cs typeface="Arial"/>
              </a:rPr>
              <a:t>fertility </a:t>
            </a:r>
            <a:r>
              <a:rPr sz="2800" spc="-5" dirty="0">
                <a:latin typeface="Arial"/>
                <a:cs typeface="Arial"/>
              </a:rPr>
              <a:t>of soil is exhausted  due to repeated </a:t>
            </a:r>
            <a:r>
              <a:rPr sz="2800" dirty="0">
                <a:latin typeface="Arial"/>
                <a:cs typeface="Arial"/>
              </a:rPr>
              <a:t>cropping,  </a:t>
            </a:r>
            <a:r>
              <a:rPr sz="2800" spc="-5" dirty="0">
                <a:latin typeface="Arial"/>
                <a:cs typeface="Arial"/>
              </a:rPr>
              <a:t>a natural </a:t>
            </a:r>
            <a:r>
              <a:rPr sz="2800" dirty="0">
                <a:latin typeface="Arial"/>
                <a:cs typeface="Arial"/>
              </a:rPr>
              <a:t>forest </a:t>
            </a:r>
            <a:r>
              <a:rPr sz="2800" spc="-5" dirty="0">
                <a:latin typeface="Arial"/>
                <a:cs typeface="Arial"/>
              </a:rPr>
              <a:t>area is  </a:t>
            </a:r>
            <a:r>
              <a:rPr sz="2800" dirty="0">
                <a:latin typeface="Arial"/>
                <a:cs typeface="Arial"/>
              </a:rPr>
              <a:t>destroyed.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752600"/>
            <a:ext cx="37338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520" y="61925"/>
            <a:ext cx="3856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1</a:t>
            </a:r>
            <a:r>
              <a:rPr b="1" spc="-55" dirty="0">
                <a:latin typeface="Carlito"/>
                <a:cs typeface="Carlito"/>
              </a:rPr>
              <a:t>.</a:t>
            </a:r>
            <a:r>
              <a:rPr b="1" spc="-5" dirty="0">
                <a:latin typeface="Carlito"/>
                <a:cs typeface="Carlito"/>
              </a:rPr>
              <a:t>O</a:t>
            </a:r>
            <a:r>
              <a:rPr b="1" spc="-45" dirty="0">
                <a:latin typeface="Carlito"/>
                <a:cs typeface="Carlito"/>
              </a:rPr>
              <a:t>v</a:t>
            </a:r>
            <a:r>
              <a:rPr b="1" spc="-5" dirty="0">
                <a:latin typeface="Carlito"/>
                <a:cs typeface="Carlito"/>
              </a:rPr>
              <a:t>e</a:t>
            </a:r>
            <a:r>
              <a:rPr b="1" spc="-65" dirty="0">
                <a:latin typeface="Carlito"/>
                <a:cs typeface="Carlito"/>
              </a:rPr>
              <a:t>r</a:t>
            </a:r>
            <a:r>
              <a:rPr b="1" spc="-5" dirty="0">
                <a:latin typeface="Carlito"/>
                <a:cs typeface="Carlito"/>
              </a:rPr>
              <a:t>g</a:t>
            </a:r>
            <a:r>
              <a:rPr b="1" spc="-105" dirty="0">
                <a:latin typeface="Carlito"/>
                <a:cs typeface="Carlito"/>
              </a:rPr>
              <a:t>r</a:t>
            </a:r>
            <a:r>
              <a:rPr b="1" dirty="0">
                <a:latin typeface="Carlito"/>
                <a:cs typeface="Carlito"/>
              </a:rPr>
              <a:t>azing</a:t>
            </a:r>
            <a:r>
              <a:rPr b="1" spc="-30" dirty="0">
                <a:latin typeface="Carlito"/>
                <a:cs typeface="Carlito"/>
              </a:rPr>
              <a:t>:</a:t>
            </a:r>
            <a:r>
              <a:rPr b="1" dirty="0">
                <a:latin typeface="Carlito"/>
                <a:cs typeface="Carlito"/>
              </a:rPr>
              <a:t>-</a:t>
            </a:r>
          </a:p>
        </p:txBody>
      </p:sp>
      <p:sp>
        <p:nvSpPr>
          <p:cNvPr id="3" name="object 3"/>
          <p:cNvSpPr/>
          <p:nvPr/>
        </p:nvSpPr>
        <p:spPr>
          <a:xfrm>
            <a:off x="301625" y="1527175"/>
            <a:ext cx="4498975" cy="4572000"/>
          </a:xfrm>
          <a:custGeom>
            <a:avLst/>
            <a:gdLst/>
            <a:ahLst/>
            <a:cxnLst/>
            <a:rect l="l" t="t" r="r" b="b"/>
            <a:pathLst>
              <a:path w="4498975" h="4572000">
                <a:moveTo>
                  <a:pt x="4498975" y="0"/>
                </a:moveTo>
                <a:lnTo>
                  <a:pt x="0" y="0"/>
                </a:lnTo>
                <a:lnTo>
                  <a:pt x="0" y="4572000"/>
                </a:lnTo>
                <a:lnTo>
                  <a:pt x="4498975" y="4572000"/>
                </a:lnTo>
                <a:lnTo>
                  <a:pt x="449897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491" y="1546682"/>
            <a:ext cx="420814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3000" spc="-10" dirty="0">
                <a:latin typeface="Times New Roman"/>
                <a:cs typeface="Times New Roman"/>
              </a:rPr>
              <a:t>Overgrazing </a:t>
            </a: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5" dirty="0">
                <a:latin typeface="Times New Roman"/>
                <a:cs typeface="Times New Roman"/>
              </a:rPr>
              <a:t>forests  destroyes </a:t>
            </a:r>
            <a:r>
              <a:rPr sz="3000" dirty="0">
                <a:latin typeface="Times New Roman"/>
                <a:cs typeface="Times New Roman"/>
              </a:rPr>
              <a:t>newly  </a:t>
            </a:r>
            <a:r>
              <a:rPr sz="3000" spc="-5" dirty="0">
                <a:latin typeface="Times New Roman"/>
                <a:cs typeface="Times New Roman"/>
              </a:rPr>
              <a:t>regenerated growth. It  also </a:t>
            </a:r>
            <a:r>
              <a:rPr sz="3000" dirty="0">
                <a:latin typeface="Times New Roman"/>
                <a:cs typeface="Times New Roman"/>
              </a:rPr>
              <a:t>makes </a:t>
            </a:r>
            <a:r>
              <a:rPr sz="3000" spc="-5" dirty="0">
                <a:latin typeface="Times New Roman"/>
                <a:cs typeface="Times New Roman"/>
              </a:rPr>
              <a:t>soil more  </a:t>
            </a:r>
            <a:r>
              <a:rPr sz="3000" dirty="0">
                <a:latin typeface="Times New Roman"/>
                <a:cs typeface="Times New Roman"/>
              </a:rPr>
              <a:t>compact and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impervious.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4350">
              <a:latin typeface="Times New Roman"/>
              <a:cs typeface="Times New Roman"/>
            </a:endParaRPr>
          </a:p>
          <a:p>
            <a:pPr marL="355600" marR="96266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Overgrazing </a:t>
            </a:r>
            <a:r>
              <a:rPr sz="3000" dirty="0">
                <a:latin typeface="Times New Roman"/>
                <a:cs typeface="Times New Roman"/>
              </a:rPr>
              <a:t>also  </a:t>
            </a:r>
            <a:r>
              <a:rPr sz="3000" spc="-5" dirty="0">
                <a:latin typeface="Times New Roman"/>
                <a:cs typeface="Times New Roman"/>
              </a:rPr>
              <a:t>accelerates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soil  erosion.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1981200"/>
            <a:ext cx="3657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605" y="143001"/>
            <a:ext cx="24961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Times New Roman"/>
                <a:cs typeface="Times New Roman"/>
              </a:rPr>
              <a:t>Fuel</a:t>
            </a:r>
            <a:r>
              <a:rPr sz="4400" b="1" spc="-80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wood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25" y="1981200"/>
            <a:ext cx="4498975" cy="4117975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22860" rIns="0" bIns="0" rtlCol="0">
            <a:spAutoFit/>
          </a:bodyPr>
          <a:lstStyle/>
          <a:p>
            <a:pPr marL="434340" marR="441325" indent="-3429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434975" algn="l"/>
              </a:tabLst>
            </a:pPr>
            <a:r>
              <a:rPr sz="2800" spc="-15" dirty="0">
                <a:latin typeface="Carlito"/>
                <a:cs typeface="Carlito"/>
              </a:rPr>
              <a:t>People </a:t>
            </a:r>
            <a:r>
              <a:rPr sz="2800" spc="-10" dirty="0">
                <a:latin typeface="Carlito"/>
                <a:cs typeface="Carlito"/>
              </a:rPr>
              <a:t>living </a:t>
            </a:r>
            <a:r>
              <a:rPr sz="2800" spc="-5" dirty="0">
                <a:latin typeface="Carlito"/>
                <a:cs typeface="Carlito"/>
              </a:rPr>
              <a:t>near </a:t>
            </a:r>
            <a:r>
              <a:rPr sz="2800" spc="-25" dirty="0">
                <a:latin typeface="Carlito"/>
                <a:cs typeface="Carlito"/>
              </a:rPr>
              <a:t>forests  </a:t>
            </a:r>
            <a:r>
              <a:rPr sz="2800" spc="-15" dirty="0">
                <a:latin typeface="Carlito"/>
                <a:cs typeface="Carlito"/>
              </a:rPr>
              <a:t>get </a:t>
            </a:r>
            <a:r>
              <a:rPr sz="2800" spc="-10" dirty="0">
                <a:latin typeface="Carlito"/>
                <a:cs typeface="Carlito"/>
              </a:rPr>
              <a:t>fuel</a:t>
            </a:r>
            <a:r>
              <a:rPr sz="2800" spc="-15" dirty="0">
                <a:latin typeface="Carlito"/>
                <a:cs typeface="Carlito"/>
              </a:rPr>
              <a:t> wood</a:t>
            </a:r>
            <a:endParaRPr sz="2800">
              <a:latin typeface="Carlito"/>
              <a:cs typeface="Carlito"/>
            </a:endParaRPr>
          </a:p>
          <a:p>
            <a:pPr marL="434340" marR="53086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34975" algn="l"/>
              </a:tabLst>
            </a:pPr>
            <a:r>
              <a:rPr sz="2800" spc="-10" dirty="0">
                <a:latin typeface="Carlito"/>
                <a:cs typeface="Carlito"/>
              </a:rPr>
              <a:t>charcoal </a:t>
            </a:r>
            <a:r>
              <a:rPr sz="2800" spc="-30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cooking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heating</a:t>
            </a:r>
            <a:endParaRPr sz="2800">
              <a:latin typeface="Carlito"/>
              <a:cs typeface="Carlito"/>
            </a:endParaRPr>
          </a:p>
          <a:p>
            <a:pPr marL="434340" marR="231775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34975" algn="l"/>
              </a:tabLst>
            </a:pPr>
            <a:r>
              <a:rPr sz="2800" spc="-10" dirty="0">
                <a:latin typeface="Carlito"/>
                <a:cs typeface="Carlito"/>
              </a:rPr>
              <a:t>uses </a:t>
            </a:r>
            <a:r>
              <a:rPr sz="2800" spc="-5" dirty="0">
                <a:latin typeface="Carlito"/>
                <a:cs typeface="Carlito"/>
              </a:rPr>
              <a:t>such as </a:t>
            </a:r>
            <a:r>
              <a:rPr sz="2800" spc="-20" dirty="0">
                <a:latin typeface="Carlito"/>
                <a:cs typeface="Carlito"/>
              </a:rPr>
              <a:t>keeping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fire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warmth at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night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2057400"/>
            <a:ext cx="2667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354" y="143001"/>
            <a:ext cx="27209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Times New Roman"/>
                <a:cs typeface="Times New Roman"/>
              </a:rPr>
              <a:t>Forest</a:t>
            </a:r>
            <a:r>
              <a:rPr sz="4400" b="1" spc="-95" dirty="0">
                <a:latin typeface="Times New Roman"/>
                <a:cs typeface="Times New Roman"/>
              </a:rPr>
              <a:t> </a:t>
            </a:r>
            <a:r>
              <a:rPr sz="4400" b="1" spc="-15" dirty="0">
                <a:latin typeface="Times New Roman"/>
                <a:cs typeface="Times New Roman"/>
              </a:rPr>
              <a:t>fires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25" y="1527175"/>
            <a:ext cx="3813175" cy="4572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33020" rIns="0" bIns="0" rtlCol="0">
            <a:spAutoFit/>
          </a:bodyPr>
          <a:lstStyle/>
          <a:p>
            <a:pPr marL="434340" marR="379095" indent="-342900">
              <a:lnSpc>
                <a:spcPct val="100000"/>
              </a:lnSpc>
              <a:spcBef>
                <a:spcPts val="260"/>
              </a:spcBef>
              <a:buFont typeface="Wingdings"/>
              <a:buChar char=""/>
              <a:tabLst>
                <a:tab pos="434975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Frequent fires are  the major cause</a:t>
            </a:r>
            <a:r>
              <a:rPr sz="32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of  destruction of  forests.</a:t>
            </a:r>
            <a:endParaRPr sz="3200">
              <a:latin typeface="Times New Roman"/>
              <a:cs typeface="Times New Roman"/>
            </a:endParaRPr>
          </a:p>
          <a:p>
            <a:pPr marL="434340" marR="16637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34975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Some fires are  incidental while</a:t>
            </a:r>
            <a:r>
              <a:rPr sz="32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the  majority of them  are</a:t>
            </a:r>
            <a:r>
              <a:rPr sz="32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deliberate.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447800"/>
            <a:ext cx="44196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2934" y="466166"/>
            <a:ext cx="18186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latin typeface="Times New Roman"/>
                <a:cs typeface="Times New Roman"/>
              </a:rPr>
              <a:t>T</a:t>
            </a:r>
            <a:r>
              <a:rPr sz="4400" b="1" dirty="0">
                <a:latin typeface="Times New Roman"/>
                <a:cs typeface="Times New Roman"/>
              </a:rPr>
              <a:t>imber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2060574"/>
            <a:ext cx="3427095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5" dirty="0">
                <a:latin typeface="Times New Roman"/>
                <a:cs typeface="Times New Roman"/>
              </a:rPr>
              <a:t>Timber </a:t>
            </a:r>
            <a:r>
              <a:rPr sz="2800" spc="-5" dirty="0">
                <a:latin typeface="Times New Roman"/>
                <a:cs typeface="Times New Roman"/>
              </a:rPr>
              <a:t>and plywood  industries are mainly  responsible for the  destruction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forest  trees.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Thus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increases  demand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timber  led to a </a:t>
            </a:r>
            <a:r>
              <a:rPr sz="2800" dirty="0">
                <a:latin typeface="Times New Roman"/>
                <a:cs typeface="Times New Roman"/>
              </a:rPr>
              <a:t>rapid depl-  </a:t>
            </a:r>
            <a:r>
              <a:rPr sz="2800" spc="-5" dirty="0">
                <a:latin typeface="Times New Roman"/>
                <a:cs typeface="Times New Roman"/>
              </a:rPr>
              <a:t>etion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forest.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981200"/>
            <a:ext cx="399097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697</Words>
  <Application>Microsoft Office PowerPoint</Application>
  <PresentationFormat>On-screen Show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Topic: DEFORESTATION ITS CAUSES AND EFFECTS</vt:lpstr>
      <vt:lpstr>1. Deforestation.</vt:lpstr>
      <vt:lpstr>Slide 3</vt:lpstr>
      <vt:lpstr>Causes</vt:lpstr>
      <vt:lpstr>Cultivation:</vt:lpstr>
      <vt:lpstr>1.Overgrazing:-</vt:lpstr>
      <vt:lpstr>Fuel wood</vt:lpstr>
      <vt:lpstr>Forest fires</vt:lpstr>
      <vt:lpstr>Timber</vt:lpstr>
      <vt:lpstr>Forest diseases</vt:lpstr>
      <vt:lpstr>Land slides</vt:lpstr>
      <vt:lpstr>causes</vt:lpstr>
      <vt:lpstr>History</vt:lpstr>
      <vt:lpstr>Slide 14</vt:lpstr>
      <vt:lpstr>Slide 15</vt:lpstr>
      <vt:lpstr>Illustration of the direct relationship between human  population growth and a reduction of forest cover.</vt:lpstr>
      <vt:lpstr>Effects</vt:lpstr>
      <vt:lpstr>Slide 18</vt:lpstr>
      <vt:lpstr>Wildlife:</vt:lpstr>
      <vt:lpstr>Flooding and Cyclones</vt:lpstr>
      <vt:lpstr>Slide 21</vt:lpstr>
      <vt:lpstr>Pakistan:</vt:lpstr>
      <vt:lpstr>Slide 23</vt:lpstr>
      <vt:lpstr>Pakistani Ecosystems: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DEFORESTATION ITS CAUSES AND EFFECTS</dc:title>
  <dc:creator>KAWISH COMPUTERS</dc:creator>
  <cp:lastModifiedBy>KAWISH COMPUTERS</cp:lastModifiedBy>
  <cp:revision>5</cp:revision>
  <dcterms:created xsi:type="dcterms:W3CDTF">2021-04-12T16:16:34Z</dcterms:created>
  <dcterms:modified xsi:type="dcterms:W3CDTF">2021-04-23T06:44:41Z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2021-04-12T00:00:00Z</vt:filetime>
  </property>
</Properties>
</file>