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diagrams/layout1.xml" ContentType="application/vnd.openxmlformats-officedocument.drawingml.diagram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Default Extension="jpeg" ContentType="image/jpeg"/>
  <Override PartName="/ppt/slideLayouts/slideLayout3.xml" ContentType="application/vnd.openxmlformats-officedocument.presentationml.slideLayout+xml"/>
  <Override PartName="/ppt/diagrams/quickStyle1.xml" ContentType="application/vnd.openxmlformats-officedocument.drawingml.diagramStyl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2"/>
  </p:notesMasterIdLst>
  <p:sldIdLst>
    <p:sldId id="284" r:id="rId2"/>
    <p:sldId id="256" r:id="rId3"/>
    <p:sldId id="257" r:id="rId4"/>
    <p:sldId id="277" r:id="rId5"/>
    <p:sldId id="258" r:id="rId6"/>
    <p:sldId id="259" r:id="rId7"/>
    <p:sldId id="263" r:id="rId8"/>
    <p:sldId id="264" r:id="rId9"/>
    <p:sldId id="265" r:id="rId10"/>
    <p:sldId id="266" r:id="rId11"/>
    <p:sldId id="267" r:id="rId12"/>
    <p:sldId id="260" r:id="rId13"/>
    <p:sldId id="261" r:id="rId14"/>
    <p:sldId id="262" r:id="rId15"/>
    <p:sldId id="268" r:id="rId16"/>
    <p:sldId id="269" r:id="rId17"/>
    <p:sldId id="270" r:id="rId18"/>
    <p:sldId id="271" r:id="rId19"/>
    <p:sldId id="272" r:id="rId20"/>
    <p:sldId id="273" r:id="rId21"/>
    <p:sldId id="275" r:id="rId22"/>
    <p:sldId id="278" r:id="rId23"/>
    <p:sldId id="276" r:id="rId24"/>
    <p:sldId id="281" r:id="rId25"/>
    <p:sldId id="283" r:id="rId26"/>
    <p:sldId id="282" r:id="rId27"/>
    <p:sldId id="279" r:id="rId28"/>
    <p:sldId id="280" r:id="rId29"/>
    <p:sldId id="286" r:id="rId30"/>
    <p:sldId id="285" r:id="rId3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34" y="-96"/>
      </p:cViewPr>
      <p:guideLst>
        <p:guide orient="horz" pos="2160"/>
        <p:guide pos="288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A7497BE-CFCA-45ED-A823-1F65B0ADBA91}" type="doc">
      <dgm:prSet loTypeId="urn:microsoft.com/office/officeart/2005/8/layout/pyramid2" loCatId="pyramid" qsTypeId="urn:microsoft.com/office/officeart/2005/8/quickstyle/simple1" qsCatId="simple" csTypeId="urn:microsoft.com/office/officeart/2005/8/colors/accent1_2" csCatId="accent1" phldr="1"/>
      <dgm:spPr/>
      <dgm:t>
        <a:bodyPr/>
        <a:lstStyle/>
        <a:p>
          <a:endParaRPr lang="en-US"/>
        </a:p>
      </dgm:t>
    </dgm:pt>
    <dgm:pt modelId="{CEB45F1A-1002-44F0-A6FE-AAC1B4750395}">
      <dgm:prSet custT="1"/>
      <dgm:spPr/>
      <dgm:t>
        <a:bodyPr/>
        <a:lstStyle/>
        <a:p>
          <a:pPr rtl="0"/>
          <a:r>
            <a:rPr lang="en-US" sz="4400" b="1" dirty="0" smtClean="0"/>
            <a:t>ANY</a:t>
          </a:r>
          <a:r>
            <a:rPr lang="en-US" sz="3800" b="1" dirty="0" smtClean="0"/>
            <a:t> QUESTION</a:t>
          </a:r>
          <a:endParaRPr lang="en-US" sz="3800" dirty="0"/>
        </a:p>
      </dgm:t>
    </dgm:pt>
    <dgm:pt modelId="{F44EA615-C968-4C57-B924-0490610A9119}" type="parTrans" cxnId="{650C63E6-E79F-4321-95F7-59B26DB439D0}">
      <dgm:prSet/>
      <dgm:spPr/>
      <dgm:t>
        <a:bodyPr/>
        <a:lstStyle/>
        <a:p>
          <a:endParaRPr lang="en-US"/>
        </a:p>
      </dgm:t>
    </dgm:pt>
    <dgm:pt modelId="{3AD13101-3D5D-4C7C-9971-445296BBD172}" type="sibTrans" cxnId="{650C63E6-E79F-4321-95F7-59B26DB439D0}">
      <dgm:prSet/>
      <dgm:spPr/>
      <dgm:t>
        <a:bodyPr/>
        <a:lstStyle/>
        <a:p>
          <a:endParaRPr lang="en-US"/>
        </a:p>
      </dgm:t>
    </dgm:pt>
    <dgm:pt modelId="{0634A1C7-6B39-45AD-8BD9-79E13F0F333A}" type="pres">
      <dgm:prSet presAssocID="{EA7497BE-CFCA-45ED-A823-1F65B0ADBA91}" presName="compositeShape" presStyleCnt="0">
        <dgm:presLayoutVars>
          <dgm:dir/>
          <dgm:resizeHandles/>
        </dgm:presLayoutVars>
      </dgm:prSet>
      <dgm:spPr/>
      <dgm:t>
        <a:bodyPr/>
        <a:lstStyle/>
        <a:p>
          <a:endParaRPr lang="en-US"/>
        </a:p>
      </dgm:t>
    </dgm:pt>
    <dgm:pt modelId="{A365CFA2-8901-4045-B3A6-F6C30FFDD5F9}" type="pres">
      <dgm:prSet presAssocID="{EA7497BE-CFCA-45ED-A823-1F65B0ADBA91}" presName="pyramid" presStyleLbl="node1" presStyleIdx="0" presStyleCnt="1"/>
      <dgm:spPr/>
    </dgm:pt>
    <dgm:pt modelId="{F2401955-A9E3-4E72-898D-91D346D1E910}" type="pres">
      <dgm:prSet presAssocID="{EA7497BE-CFCA-45ED-A823-1F65B0ADBA91}" presName="theList" presStyleCnt="0"/>
      <dgm:spPr/>
    </dgm:pt>
    <dgm:pt modelId="{54DB671F-9FB6-47B7-A007-75AB46C46203}" type="pres">
      <dgm:prSet presAssocID="{CEB45F1A-1002-44F0-A6FE-AAC1B4750395}" presName="aNode" presStyleLbl="fgAcc1" presStyleIdx="0" presStyleCnt="1">
        <dgm:presLayoutVars>
          <dgm:bulletEnabled val="1"/>
        </dgm:presLayoutVars>
      </dgm:prSet>
      <dgm:spPr/>
      <dgm:t>
        <a:bodyPr/>
        <a:lstStyle/>
        <a:p>
          <a:endParaRPr lang="en-US"/>
        </a:p>
      </dgm:t>
    </dgm:pt>
    <dgm:pt modelId="{028CEC59-C575-40F0-AC40-6509FE675BC7}" type="pres">
      <dgm:prSet presAssocID="{CEB45F1A-1002-44F0-A6FE-AAC1B4750395}" presName="aSpace" presStyleCnt="0"/>
      <dgm:spPr/>
    </dgm:pt>
  </dgm:ptLst>
  <dgm:cxnLst>
    <dgm:cxn modelId="{FCE2B30B-B327-43C8-A6DD-B81E15FBA1F2}" type="presOf" srcId="{EA7497BE-CFCA-45ED-A823-1F65B0ADBA91}" destId="{0634A1C7-6B39-45AD-8BD9-79E13F0F333A}" srcOrd="0" destOrd="0" presId="urn:microsoft.com/office/officeart/2005/8/layout/pyramid2"/>
    <dgm:cxn modelId="{650C63E6-E79F-4321-95F7-59B26DB439D0}" srcId="{EA7497BE-CFCA-45ED-A823-1F65B0ADBA91}" destId="{CEB45F1A-1002-44F0-A6FE-AAC1B4750395}" srcOrd="0" destOrd="0" parTransId="{F44EA615-C968-4C57-B924-0490610A9119}" sibTransId="{3AD13101-3D5D-4C7C-9971-445296BBD172}"/>
    <dgm:cxn modelId="{642231E3-9843-4991-BA5A-F5736958F00C}" type="presOf" srcId="{CEB45F1A-1002-44F0-A6FE-AAC1B4750395}" destId="{54DB671F-9FB6-47B7-A007-75AB46C46203}" srcOrd="0" destOrd="0" presId="urn:microsoft.com/office/officeart/2005/8/layout/pyramid2"/>
    <dgm:cxn modelId="{4D973FFB-A15E-43B7-921E-3F84F9A3DC47}" type="presParOf" srcId="{0634A1C7-6B39-45AD-8BD9-79E13F0F333A}" destId="{A365CFA2-8901-4045-B3A6-F6C30FFDD5F9}" srcOrd="0" destOrd="0" presId="urn:microsoft.com/office/officeart/2005/8/layout/pyramid2"/>
    <dgm:cxn modelId="{024A43BF-42C1-4538-B053-4D7E60F69DBD}" type="presParOf" srcId="{0634A1C7-6B39-45AD-8BD9-79E13F0F333A}" destId="{F2401955-A9E3-4E72-898D-91D346D1E910}" srcOrd="1" destOrd="0" presId="urn:microsoft.com/office/officeart/2005/8/layout/pyramid2"/>
    <dgm:cxn modelId="{830B81C2-9632-4783-8BF9-ED6E12D642C7}" type="presParOf" srcId="{F2401955-A9E3-4E72-898D-91D346D1E910}" destId="{54DB671F-9FB6-47B7-A007-75AB46C46203}" srcOrd="0" destOrd="0" presId="urn:microsoft.com/office/officeart/2005/8/layout/pyramid2"/>
    <dgm:cxn modelId="{442E360A-1CAD-4D32-9E17-1DFF1F20C4F4}" type="presParOf" srcId="{F2401955-A9E3-4E72-898D-91D346D1E910}" destId="{028CEC59-C575-40F0-AC40-6509FE675BC7}" srcOrd="1" destOrd="0" presId="urn:microsoft.com/office/officeart/2005/8/layout/pyramid2"/>
  </dgm:cxnLst>
  <dgm:bg/>
  <dgm:whole/>
  <dgm:extLst>
    <a:ext uri="http://schemas.microsoft.com/office/drawing/2008/diagram">
      <dsp:dataModelExt xmlns=""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pyramid2">
  <dgm:title val=""/>
  <dgm:desc val=""/>
  <dgm:catLst>
    <dgm:cat type="pyramid" pri="3000"/>
    <dgm:cat type="list" pri="21000"/>
    <dgm:cat type="convert" pri="17000"/>
  </dgm:catLst>
  <dgm:sampData useDef="1">
    <dgm:dataModel>
      <dgm:ptLst/>
      <dgm:bg/>
      <dgm:whole/>
    </dgm:dataModel>
  </dgm:sampData>
  <dgm:styleData useDef="1">
    <dgm:dataModel>
      <dgm:ptLst/>
      <dgm:bg/>
      <dgm:whole/>
    </dgm:dataModel>
  </dgm:styleData>
  <dgm:clrData useDef="1">
    <dgm:dataModel>
      <dgm:ptLst/>
      <dgm:bg/>
      <dgm:whole/>
    </dgm:dataModel>
  </dgm:clrData>
  <dgm:layoutNode name="compositeShape">
    <dgm:alg type="composite"/>
    <dgm:shape xmlns:r="http://schemas.openxmlformats.org/officeDocument/2006/relationships" r:blip="">
      <dgm:adjLst/>
    </dgm:shape>
    <dgm:presOf/>
    <dgm:varLst>
      <dgm:dir/>
      <dgm:resizeHandles/>
    </dgm:varLst>
    <dgm:choose name="Name0">
      <dgm:if name="Name1" func="var" arg="dir" op="equ" val="norm">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l" for="ch" forName="theList" refType="w" refFor="ch" refForName="pyramid" fact="0.5"/>
          <dgm:constr type="h" for="des" forName="aSpace" refType="h" fact="0.1"/>
        </dgm:constrLst>
      </dgm:if>
      <dgm:else name="Name2">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r" for="ch" forName="theList" refType="w" refFor="ch" refForName="pyramid" fact="0.5"/>
          <dgm:constr type="h" for="des" forName="aSpace" refType="h" fact="0.1"/>
        </dgm:constrLst>
      </dgm:else>
    </dgm:choose>
    <dgm:ruleLst/>
    <dgm:choose name="Name3">
      <dgm:if name="Name4" axis="ch" ptType="node" func="cnt" op="gte" val="1">
        <dgm:layoutNode name="pyramid" styleLbl="node1">
          <dgm:alg type="sp"/>
          <dgm:shape xmlns:r="http://schemas.openxmlformats.org/officeDocument/2006/relationships" type="triangle" r:blip="">
            <dgm:adjLst/>
          </dgm:shape>
          <dgm:presOf/>
          <dgm:constrLst/>
          <dgm:ruleLst/>
        </dgm:layoutNode>
        <dgm:layoutNode name="theList">
          <dgm:alg type="lin">
            <dgm:param type="linDir" val="fromT"/>
          </dgm:alg>
          <dgm:shape xmlns:r="http://schemas.openxmlformats.org/officeDocument/2006/relationships" r:blip="">
            <dgm:adjLst/>
          </dgm:shape>
          <dgm:presOf/>
          <dgm:constrLst>
            <dgm:constr type="w" for="ch" forName="aNode" refType="w"/>
            <dgm:constr type="h" for="ch" forName="aNode" refType="h"/>
            <dgm:constr type="primFontSz" for="ch" ptType="node" op="equ"/>
          </dgm:constrLst>
          <dgm:ruleLst/>
          <dgm:forEach name="aNodeForEach" axis="ch" ptType="node">
            <dgm:layoutNode name="aNode" styleLbl="fgAcc1">
              <dgm:varLst>
                <dgm:bulletEnabled val="1"/>
              </dgm:varLst>
              <dgm:alg type="tx"/>
              <dgm:shape xmlns:r="http://schemas.openxmlformats.org/officeDocument/2006/relationships" type="roundRect" r:blip="">
                <dgm:adjLst/>
              </dgm:shape>
              <dgm:presOf axis="desOrSelf" ptType="node"/>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aSpace">
              <dgm:alg type="sp"/>
              <dgm:shape xmlns:r="http://schemas.openxmlformats.org/officeDocument/2006/relationships" r:blip="">
                <dgm:adjLst/>
              </dgm:shape>
              <dgm:presOf/>
              <dgm:constrLst/>
              <dgm:ruleLst/>
            </dgm:layoutNode>
          </dgm:forEach>
        </dgm:layoutNode>
      </dgm:if>
      <dgm:else name="Name5"/>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52FD1B1-B7C3-438D-AD97-B15E4B7CB51D}" type="datetimeFigureOut">
              <a:rPr lang="en-US" smtClean="0"/>
              <a:pPr/>
              <a:t>10-Apr-17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7321670-332D-400B-9217-2DC6A0694C78}" type="slidenum">
              <a:rPr lang="en-US" smtClean="0"/>
              <a:pPr/>
              <a:t>‹#›</a:t>
            </a:fld>
            <a:endParaRPr lang="en-US"/>
          </a:p>
        </p:txBody>
      </p:sp>
    </p:spTree>
    <p:extLst>
      <p:ext uri="{BB962C8B-B14F-4D97-AF65-F5344CB8AC3E}">
        <p14:creationId xmlns="" xmlns:p14="http://schemas.microsoft.com/office/powerpoint/2010/main" val="19655611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21B8535-06F5-4A19-A342-5B3F0286DFAF}" type="slidenum">
              <a:rPr lang="ar-SA"/>
              <a:pPr/>
              <a:t>25</a:t>
            </a:fld>
            <a:endParaRPr lang="en-US"/>
          </a:p>
        </p:txBody>
      </p:sp>
      <p:sp>
        <p:nvSpPr>
          <p:cNvPr id="38914" name="Rectangle 2"/>
          <p:cNvSpPr>
            <a:spLocks noGrp="1" noRot="1" noChangeAspect="1" noChangeArrowheads="1" noTextEdit="1"/>
          </p:cNvSpPr>
          <p:nvPr>
            <p:ph type="sldImg"/>
          </p:nvPr>
        </p:nvSpPr>
        <p:spPr>
          <a:ln/>
        </p:spPr>
      </p:sp>
      <p:sp>
        <p:nvSpPr>
          <p:cNvPr id="38915" name="Rectangle 3"/>
          <p:cNvSpPr>
            <a:spLocks noGrp="1" noChangeArrowheads="1"/>
          </p:cNvSpPr>
          <p:nvPr>
            <p:ph type="body" idx="1"/>
          </p:nvPr>
        </p:nvSpPr>
        <p:spPr/>
        <p:txBody>
          <a:bodyPr/>
          <a:lstStyle/>
          <a:p>
            <a:endParaRPr lang="en-US"/>
          </a:p>
        </p:txBody>
      </p:sp>
    </p:spTree>
    <p:extLst>
      <p:ext uri="{BB962C8B-B14F-4D97-AF65-F5344CB8AC3E}">
        <p14:creationId xmlns="" xmlns:p14="http://schemas.microsoft.com/office/powerpoint/2010/main" val="114247175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B506EA6-64B4-4CD3-8CD3-1892DF3C3289}" type="slidenum">
              <a:rPr lang="ar-SA"/>
              <a:pPr/>
              <a:t>27</a:t>
            </a:fld>
            <a:endParaRPr lang="en-US"/>
          </a:p>
        </p:txBody>
      </p:sp>
      <p:sp>
        <p:nvSpPr>
          <p:cNvPr id="23554" name="Rectangle 2"/>
          <p:cNvSpPr>
            <a:spLocks noGrp="1" noRot="1" noChangeAspect="1" noChangeArrowheads="1" noTextEdit="1"/>
          </p:cNvSpPr>
          <p:nvPr>
            <p:ph type="sldImg"/>
          </p:nvPr>
        </p:nvSpPr>
        <p:spPr>
          <a:ln/>
        </p:spPr>
      </p:sp>
      <p:sp>
        <p:nvSpPr>
          <p:cNvPr id="23555" name="Rectangle 3"/>
          <p:cNvSpPr>
            <a:spLocks noGrp="1" noChangeArrowheads="1"/>
          </p:cNvSpPr>
          <p:nvPr>
            <p:ph type="body" idx="1"/>
          </p:nvPr>
        </p:nvSpPr>
        <p:spPr/>
        <p:txBody>
          <a:bodyPr/>
          <a:lstStyle/>
          <a:p>
            <a:endParaRPr lang="en-US"/>
          </a:p>
        </p:txBody>
      </p:sp>
    </p:spTree>
    <p:extLst>
      <p:ext uri="{BB962C8B-B14F-4D97-AF65-F5344CB8AC3E}">
        <p14:creationId xmlns="" xmlns:p14="http://schemas.microsoft.com/office/powerpoint/2010/main" val="70230013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848600" cy="1927225"/>
          </a:xfrm>
        </p:spPr>
        <p:txBody>
          <a:bodyPr anchor="b">
            <a:noAutofit/>
          </a:bodyPr>
          <a:lstStyle>
            <a:lvl1pPr>
              <a:defRPr sz="5400" cap="all" baseline="0"/>
            </a:lvl1pPr>
          </a:lstStyle>
          <a:p>
            <a:r>
              <a:rPr lang="en-US" smtClean="0"/>
              <a:t>Click to edit Master title style</a:t>
            </a:r>
            <a:endParaRPr lang="en-US" dirty="0"/>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ECCF8C90-4FE4-4175-BAD7-4FB601FA407B}" type="datetimeFigureOut">
              <a:rPr lang="en-US" smtClean="0"/>
              <a:pPr/>
              <a:t>10-Apr-17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3BEE7D-313B-4C6C-900F-77ECBBC1A2FE}" type="slidenum">
              <a:rPr lang="en-US" smtClean="0"/>
              <a:pPr/>
              <a:t>‹#›</a:t>
            </a:fld>
            <a:endParaRPr lang="en-US"/>
          </a:p>
        </p:txBody>
      </p:sp>
      <p:cxnSp>
        <p:nvCxnSpPr>
          <p:cNvPr id="8" name="Straight Connector 7"/>
          <p:cNvCxnSpPr/>
          <p:nvPr/>
        </p:nvCxnSpPr>
        <p:spPr>
          <a:xfrm>
            <a:off x="685800" y="3398520"/>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CCF8C90-4FE4-4175-BAD7-4FB601FA407B}" type="datetimeFigureOut">
              <a:rPr lang="en-US" smtClean="0"/>
              <a:pPr/>
              <a:t>10-Apr-17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3BEE7D-313B-4C6C-900F-77ECBBC1A2FE}"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CCF8C90-4FE4-4175-BAD7-4FB601FA407B}" type="datetimeFigureOut">
              <a:rPr lang="en-US" smtClean="0"/>
              <a:pPr/>
              <a:t>10-Apr-17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3BEE7D-313B-4C6C-900F-77ECBBC1A2FE}"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CCF8C90-4FE4-4175-BAD7-4FB601FA407B}" type="datetimeFigureOut">
              <a:rPr lang="en-US" smtClean="0"/>
              <a:pPr/>
              <a:t>10-Apr-17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3BEE7D-313B-4C6C-900F-77ECBBC1A2FE}"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2362200"/>
            <a:ext cx="7772400" cy="2200275"/>
          </a:xfrm>
        </p:spPr>
        <p:txBody>
          <a:bodyPr anchor="b">
            <a:normAutofit/>
          </a:bodyPr>
          <a:lstStyle>
            <a:lvl1pPr algn="l">
              <a:defRPr sz="48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4626864"/>
            <a:ext cx="7772400" cy="1500187"/>
          </a:xfrm>
        </p:spPr>
        <p:txBody>
          <a:bodyPr anchor="t">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CCF8C90-4FE4-4175-BAD7-4FB601FA407B}" type="datetimeFigureOut">
              <a:rPr lang="en-US" smtClean="0"/>
              <a:pPr/>
              <a:t>10-Apr-17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3BEE7D-313B-4C6C-900F-77ECBBC1A2FE}" type="slidenum">
              <a:rPr lang="en-US" smtClean="0"/>
              <a:pPr/>
              <a:t>‹#›</a:t>
            </a:fld>
            <a:endParaRPr lang="en-US"/>
          </a:p>
        </p:txBody>
      </p:sp>
      <p:cxnSp>
        <p:nvCxnSpPr>
          <p:cNvPr id="7" name="Straight Connector 6"/>
          <p:cNvCxnSpPr/>
          <p:nvPr/>
        </p:nvCxnSpPr>
        <p:spPr>
          <a:xfrm>
            <a:off x="731520" y="4599432"/>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ECCF8C90-4FE4-4175-BAD7-4FB601FA407B}" type="datetimeFigureOut">
              <a:rPr lang="en-US" smtClean="0"/>
              <a:pPr/>
              <a:t>10-Apr-17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A3BEE7D-313B-4C6C-900F-77ECBBC1A2FE}"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ECCF8C90-4FE4-4175-BAD7-4FB601FA407B}" type="datetimeFigureOut">
              <a:rPr lang="en-US" smtClean="0"/>
              <a:pPr/>
              <a:t>10-Apr-17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A3BEE7D-313B-4C6C-900F-77ECBBC1A2FE}" type="slidenum">
              <a:rPr lang="en-US" smtClean="0"/>
              <a:pPr/>
              <a:t>‹#›</a:t>
            </a:fld>
            <a:endParaRPr lang="en-US"/>
          </a:p>
        </p:txBody>
      </p:sp>
      <p:cxnSp>
        <p:nvCxnSpPr>
          <p:cNvPr id="11" name="Straight Connector 10"/>
          <p:cNvCxnSpPr/>
          <p:nvPr/>
        </p:nvCxnSpPr>
        <p:spPr>
          <a:xfrm rot="5400000">
            <a:off x="2217817" y="4045823"/>
            <a:ext cx="4709160" cy="794"/>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CCF8C90-4FE4-4175-BAD7-4FB601FA407B}" type="datetimeFigureOut">
              <a:rPr lang="en-US" smtClean="0"/>
              <a:pPr/>
              <a:t>10-Apr-17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A3BEE7D-313B-4C6C-900F-77ECBBC1A2FE}"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CCF8C90-4FE4-4175-BAD7-4FB601FA407B}" type="datetimeFigureOut">
              <a:rPr lang="en-US" smtClean="0"/>
              <a:pPr/>
              <a:t>10-Apr-17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A3BEE7D-313B-4C6C-900F-77ECBBC1A2FE}"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1" y="2130552"/>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CCF8C90-4FE4-4175-BAD7-4FB601FA407B}" type="datetimeFigureOut">
              <a:rPr lang="en-US" smtClean="0"/>
              <a:pPr/>
              <a:t>10-Apr-17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A3BEE7D-313B-4C6C-900F-77ECBBC1A2FE}" type="slidenum">
              <a:rPr lang="en-US" smtClean="0"/>
              <a:pPr/>
              <a:t>‹#›</a:t>
            </a:fld>
            <a:endParaRPr lang="en-US"/>
          </a:p>
        </p:txBody>
      </p:sp>
      <p:cxnSp>
        <p:nvCxnSpPr>
          <p:cNvPr id="9" name="Straight Connector 8"/>
          <p:cNvCxnSpPr/>
          <p:nvPr/>
        </p:nvCxnSpPr>
        <p:spPr>
          <a:xfrm rot="5400000">
            <a:off x="-13116" y="3580206"/>
            <a:ext cx="557784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CCF8C90-4FE4-4175-BAD7-4FB601FA407B}" type="datetimeFigureOut">
              <a:rPr lang="en-US" smtClean="0"/>
              <a:pPr/>
              <a:t>10-Apr-17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A3BEE7D-313B-4C6C-900F-77ECBBC1A2FE}"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220786"/>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876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p:nvSpPr>
        <p:spPr>
          <a:xfrm>
            <a:off x="0" y="0"/>
            <a:ext cx="9144000" cy="36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2"/>
          </p:nvPr>
        </p:nvSpPr>
        <p:spPr>
          <a:xfrm>
            <a:off x="457200" y="18288"/>
            <a:ext cx="2895600" cy="329184"/>
          </a:xfrm>
          <a:prstGeom prst="rect">
            <a:avLst/>
          </a:prstGeom>
        </p:spPr>
        <p:txBody>
          <a:bodyPr vert="horz" lIns="91440" tIns="45720" rIns="91440" bIns="45720" rtlCol="0" anchor="ctr"/>
          <a:lstStyle>
            <a:lvl1pPr algn="l">
              <a:defRPr sz="1200">
                <a:solidFill>
                  <a:srgbClr val="FFFFFF"/>
                </a:solidFill>
              </a:defRPr>
            </a:lvl1pPr>
          </a:lstStyle>
          <a:p>
            <a:fld id="{ECCF8C90-4FE4-4175-BAD7-4FB601FA407B}" type="datetimeFigureOut">
              <a:rPr lang="en-US" smtClean="0"/>
              <a:pPr/>
              <a:t>10-Apr-17</a:t>
            </a:fld>
            <a:endParaRPr lang="en-US"/>
          </a:p>
        </p:txBody>
      </p:sp>
      <p:sp>
        <p:nvSpPr>
          <p:cNvPr id="5" name="Footer Placeholder 4"/>
          <p:cNvSpPr>
            <a:spLocks noGrp="1"/>
          </p:cNvSpPr>
          <p:nvPr>
            <p:ph type="ftr" sz="quarter" idx="3"/>
          </p:nvPr>
        </p:nvSpPr>
        <p:spPr>
          <a:xfrm>
            <a:off x="3429000" y="18288"/>
            <a:ext cx="4114800" cy="329184"/>
          </a:xfrm>
          <a:prstGeom prst="rect">
            <a:avLst/>
          </a:prstGeom>
        </p:spPr>
        <p:txBody>
          <a:bodyPr vert="horz" lIns="91440" tIns="45720" rIns="91440" bIns="45720" rtlCol="0" anchor="ctr"/>
          <a:lstStyle>
            <a:lvl1pPr algn="ctr">
              <a:defRPr sz="1200">
                <a:solidFill>
                  <a:srgbClr val="FFFFFF"/>
                </a:solidFill>
              </a:defRPr>
            </a:lvl1pPr>
          </a:lstStyle>
          <a:p>
            <a:endParaRPr lang="en-US"/>
          </a:p>
        </p:txBody>
      </p:sp>
      <p:sp>
        <p:nvSpPr>
          <p:cNvPr id="6" name="Slide Number Placeholder 5"/>
          <p:cNvSpPr>
            <a:spLocks noGrp="1"/>
          </p:cNvSpPr>
          <p:nvPr>
            <p:ph type="sldNum" sz="quarter" idx="4"/>
          </p:nvPr>
        </p:nvSpPr>
        <p:spPr>
          <a:xfrm>
            <a:off x="7620000" y="18288"/>
            <a:ext cx="1066800" cy="329184"/>
          </a:xfrm>
          <a:prstGeom prst="rect">
            <a:avLst/>
          </a:prstGeom>
        </p:spPr>
        <p:txBody>
          <a:bodyPr vert="horz" lIns="91440" tIns="45720" rIns="91440" bIns="45720" rtlCol="0" anchor="ctr"/>
          <a:lstStyle>
            <a:lvl1pPr algn="l">
              <a:defRPr sz="1400" b="1">
                <a:solidFill>
                  <a:srgbClr val="FFFFFF"/>
                </a:solidFill>
              </a:defRPr>
            </a:lvl1pPr>
          </a:lstStyle>
          <a:p>
            <a:fld id="{1A3BEE7D-313B-4C6C-900F-77ECBBC1A2FE}"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4000" kern="1200" spc="-100" baseline="0">
          <a:solidFill>
            <a:schemeClr val="tx2"/>
          </a:solidFill>
          <a:latin typeface="+mj-lt"/>
          <a:ea typeface="+mj-ea"/>
          <a:cs typeface="+mj-cs"/>
        </a:defRPr>
      </a:lvl1pPr>
    </p:titleStyle>
    <p:body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US"/>
          </a:p>
        </p:txBody>
      </p:sp>
      <p:sp>
        <p:nvSpPr>
          <p:cNvPr id="3" name="Subtitle 2"/>
          <p:cNvSpPr>
            <a:spLocks noGrp="1"/>
          </p:cNvSpPr>
          <p:nvPr>
            <p:ph type="subTitle" idx="1"/>
          </p:nvPr>
        </p:nvSpPr>
        <p:spPr/>
        <p:txBody>
          <a:bodyPr/>
          <a:lstStyle/>
          <a:p>
            <a:endParaRPr lang="en-US"/>
          </a:p>
        </p:txBody>
      </p:sp>
      <p:pic>
        <p:nvPicPr>
          <p:cNvPr id="4" name="Picture 6" descr="http://www.theislamicemailcircle.com/downloads/bismillah.jpg"/>
          <p:cNvPicPr>
            <a:picLocks noChangeAspect="1" noChangeArrowheads="1"/>
          </p:cNvPicPr>
          <p:nvPr/>
        </p:nvPicPr>
        <p:blipFill>
          <a:blip r:embed="rId2" cstate="print"/>
          <a:srcRect/>
          <a:stretch>
            <a:fillRect/>
          </a:stretch>
        </p:blipFill>
        <p:spPr bwMode="auto">
          <a:xfrm>
            <a:off x="-228600" y="0"/>
            <a:ext cx="9372600" cy="6858000"/>
          </a:xfrm>
          <a:prstGeom prst="rect">
            <a:avLst/>
          </a:prstGeom>
          <a:noFill/>
          <a:ln w="9525">
            <a:noFill/>
            <a:miter lim="800000"/>
            <a:headEnd/>
            <a:tailEnd/>
          </a:ln>
        </p:spPr>
      </p:pic>
    </p:spTree>
    <p:extLst>
      <p:ext uri="{BB962C8B-B14F-4D97-AF65-F5344CB8AC3E}">
        <p14:creationId xmlns="" xmlns:p14="http://schemas.microsoft.com/office/powerpoint/2010/main" val="40222272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b="1" dirty="0" smtClean="0"/>
              <a:t>THE MUSCLE</a:t>
            </a:r>
            <a:endParaRPr lang="en-US" sz="4800" b="1" dirty="0"/>
          </a:p>
        </p:txBody>
      </p:sp>
      <p:sp>
        <p:nvSpPr>
          <p:cNvPr id="3" name="Content Placeholder 2"/>
          <p:cNvSpPr>
            <a:spLocks noGrp="1"/>
          </p:cNvSpPr>
          <p:nvPr>
            <p:ph idx="1"/>
          </p:nvPr>
        </p:nvSpPr>
        <p:spPr/>
        <p:txBody>
          <a:bodyPr/>
          <a:lstStyle/>
          <a:p>
            <a:pPr marL="0" indent="0">
              <a:buNone/>
            </a:pPr>
            <a:r>
              <a:rPr lang="en-US" dirty="0" smtClean="0"/>
              <a:t>The anti gravity muscle are multi-</a:t>
            </a:r>
            <a:r>
              <a:rPr lang="en-US" dirty="0" err="1" smtClean="0"/>
              <a:t>pennate</a:t>
            </a:r>
            <a:r>
              <a:rPr lang="en-US" dirty="0" smtClean="0"/>
              <a:t>, fan shaped - - -  - this result in the powerful action of the muscle against gravity.</a:t>
            </a:r>
          </a:p>
          <a:p>
            <a:pPr marL="0" indent="0">
              <a:buNone/>
            </a:pPr>
            <a:r>
              <a:rPr lang="en-US" dirty="0" smtClean="0"/>
              <a:t>Many of them are RED indicating the sustained contraction with out fatigue due to low metabolic rate of action. </a:t>
            </a:r>
            <a:endParaRPr lang="en-US" dirty="0"/>
          </a:p>
        </p:txBody>
      </p:sp>
    </p:spTree>
    <p:extLst>
      <p:ext uri="{BB962C8B-B14F-4D97-AF65-F5344CB8AC3E}">
        <p14:creationId xmlns="" xmlns:p14="http://schemas.microsoft.com/office/powerpoint/2010/main" val="11017032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b="1" dirty="0" smtClean="0"/>
              <a:t>NERVOUS CONTROL</a:t>
            </a:r>
            <a:endParaRPr lang="en-US" sz="4800" b="1" dirty="0"/>
          </a:p>
        </p:txBody>
      </p:sp>
      <p:sp>
        <p:nvSpPr>
          <p:cNvPr id="3" name="Content Placeholder 2"/>
          <p:cNvSpPr>
            <a:spLocks noGrp="1"/>
          </p:cNvSpPr>
          <p:nvPr>
            <p:ph idx="1"/>
          </p:nvPr>
        </p:nvSpPr>
        <p:spPr/>
        <p:txBody>
          <a:bodyPr/>
          <a:lstStyle/>
          <a:p>
            <a:pPr marL="0" indent="0">
              <a:buNone/>
            </a:pPr>
            <a:r>
              <a:rPr lang="en-US" dirty="0" smtClean="0"/>
              <a:t>Posture are maintained as a result of the </a:t>
            </a:r>
            <a:r>
              <a:rPr lang="en-US" dirty="0" err="1" smtClean="0"/>
              <a:t>neuro</a:t>
            </a:r>
            <a:r>
              <a:rPr lang="en-US" dirty="0" smtClean="0"/>
              <a:t> muscular co-ordination, and complex reflex mechanism</a:t>
            </a:r>
          </a:p>
          <a:p>
            <a:pPr marL="0" indent="0">
              <a:buNone/>
            </a:pPr>
            <a:endParaRPr lang="en-US" dirty="0"/>
          </a:p>
        </p:txBody>
      </p:sp>
    </p:spTree>
    <p:extLst>
      <p:ext uri="{BB962C8B-B14F-4D97-AF65-F5344CB8AC3E}">
        <p14:creationId xmlns="" xmlns:p14="http://schemas.microsoft.com/office/powerpoint/2010/main" val="103542117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b="1" dirty="0" smtClean="0"/>
              <a:t>THE POSTURAL REFLEXES</a:t>
            </a:r>
            <a:endParaRPr lang="en-US" sz="4800" b="1" dirty="0"/>
          </a:p>
        </p:txBody>
      </p:sp>
      <p:sp>
        <p:nvSpPr>
          <p:cNvPr id="3" name="Content Placeholder 2"/>
          <p:cNvSpPr>
            <a:spLocks noGrp="1"/>
          </p:cNvSpPr>
          <p:nvPr>
            <p:ph idx="1"/>
          </p:nvPr>
        </p:nvSpPr>
        <p:spPr/>
        <p:txBody>
          <a:bodyPr/>
          <a:lstStyle/>
          <a:p>
            <a:r>
              <a:rPr lang="en-US" dirty="0" smtClean="0"/>
              <a:t>Reflex is defined as the ‘an efferent response to the afferent stimulus’.</a:t>
            </a:r>
          </a:p>
          <a:p>
            <a:r>
              <a:rPr lang="en-US" dirty="0" smtClean="0"/>
              <a:t>This is the motor response mostly antigravity muscles being the principle effector organs.</a:t>
            </a:r>
            <a:endParaRPr lang="en-US" dirty="0"/>
          </a:p>
        </p:txBody>
      </p:sp>
    </p:spTree>
    <p:extLst>
      <p:ext uri="{BB962C8B-B14F-4D97-AF65-F5344CB8AC3E}">
        <p14:creationId xmlns="" xmlns:p14="http://schemas.microsoft.com/office/powerpoint/2010/main" val="25071752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5400" b="1" dirty="0" smtClean="0"/>
              <a:t>COORDINATION CENTER</a:t>
            </a:r>
            <a:endParaRPr lang="en-US" sz="5400" b="1" dirty="0"/>
          </a:p>
        </p:txBody>
      </p:sp>
      <p:sp>
        <p:nvSpPr>
          <p:cNvPr id="3" name="Content Placeholder 2"/>
          <p:cNvSpPr>
            <a:spLocks noGrp="1"/>
          </p:cNvSpPr>
          <p:nvPr>
            <p:ph idx="1"/>
          </p:nvPr>
        </p:nvSpPr>
        <p:spPr/>
        <p:txBody>
          <a:bodyPr/>
          <a:lstStyle/>
          <a:p>
            <a:pPr marL="0" indent="0">
              <a:buNone/>
            </a:pPr>
            <a:r>
              <a:rPr lang="en-US" dirty="0" smtClean="0"/>
              <a:t>The chief coordination center involved are</a:t>
            </a:r>
          </a:p>
          <a:p>
            <a:pPr marL="514350" indent="-514350">
              <a:buFont typeface="+mj-lt"/>
              <a:buAutoNum type="arabicPeriod"/>
            </a:pPr>
            <a:r>
              <a:rPr lang="en-US" dirty="0" smtClean="0"/>
              <a:t>Cerebral cortex</a:t>
            </a:r>
          </a:p>
          <a:p>
            <a:pPr marL="514350" indent="-514350">
              <a:buFont typeface="+mj-lt"/>
              <a:buAutoNum type="arabicPeriod"/>
            </a:pPr>
            <a:r>
              <a:rPr lang="en-US" dirty="0" smtClean="0"/>
              <a:t>Cerebellum</a:t>
            </a:r>
          </a:p>
          <a:p>
            <a:pPr marL="514350" indent="-514350">
              <a:buFont typeface="+mj-lt"/>
              <a:buAutoNum type="arabicPeriod"/>
            </a:pPr>
            <a:r>
              <a:rPr lang="en-US" dirty="0" smtClean="0"/>
              <a:t>Red nucleus</a:t>
            </a:r>
          </a:p>
          <a:p>
            <a:pPr marL="514350" indent="-514350">
              <a:buFont typeface="+mj-lt"/>
              <a:buAutoNum type="arabicPeriod"/>
            </a:pPr>
            <a:r>
              <a:rPr lang="en-US" dirty="0" smtClean="0"/>
              <a:t>Vestibular nucleus    </a:t>
            </a:r>
          </a:p>
        </p:txBody>
      </p:sp>
      <p:pic>
        <p:nvPicPr>
          <p:cNvPr id="2050" name="Picture 2"/>
          <p:cNvPicPr>
            <a:picLocks noChangeAspect="1" noChangeArrowheads="1"/>
          </p:cNvPicPr>
          <p:nvPr/>
        </p:nvPicPr>
        <p:blipFill>
          <a:blip r:embed="rId2">
            <a:extLst>
              <a:ext uri="{28A0092B-C50C-407E-A947-70E740481C1C}">
                <a14:useLocalDpi xmlns="" xmlns:a14="http://schemas.microsoft.com/office/drawing/2010/main" val="0"/>
              </a:ext>
            </a:extLst>
          </a:blip>
          <a:srcRect/>
          <a:stretch>
            <a:fillRect/>
          </a:stretch>
        </p:blipFill>
        <p:spPr bwMode="auto">
          <a:xfrm>
            <a:off x="4114800" y="2438400"/>
            <a:ext cx="3990975" cy="3395307"/>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spTree>
    <p:extLst>
      <p:ext uri="{BB962C8B-B14F-4D97-AF65-F5344CB8AC3E}">
        <p14:creationId xmlns="" xmlns:p14="http://schemas.microsoft.com/office/powerpoint/2010/main" val="25029112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050"/>
                                        </p:tgtEl>
                                        <p:attrNameLst>
                                          <p:attrName>style.visibility</p:attrName>
                                        </p:attrNameLst>
                                      </p:cBhvr>
                                      <p:to>
                                        <p:strVal val="visible"/>
                                      </p:to>
                                    </p:set>
                                    <p:anim calcmode="lin" valueType="num">
                                      <p:cBhvr additive="base">
                                        <p:cTn id="7" dur="500" fill="hold"/>
                                        <p:tgtEl>
                                          <p:spTgt spid="2050"/>
                                        </p:tgtEl>
                                        <p:attrNameLst>
                                          <p:attrName>ppt_x</p:attrName>
                                        </p:attrNameLst>
                                      </p:cBhvr>
                                      <p:tavLst>
                                        <p:tav tm="0">
                                          <p:val>
                                            <p:strVal val="#ppt_x"/>
                                          </p:val>
                                        </p:tav>
                                        <p:tav tm="100000">
                                          <p:val>
                                            <p:strVal val="#ppt_x"/>
                                          </p:val>
                                        </p:tav>
                                      </p:tavLst>
                                    </p:anim>
                                    <p:anim calcmode="lin" valueType="num">
                                      <p:cBhvr additive="base">
                                        <p:cTn id="8" dur="500" fill="hold"/>
                                        <p:tgtEl>
                                          <p:spTgt spid="2050"/>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b="1" dirty="0" smtClean="0"/>
              <a:t>AFFERENT STIMULI</a:t>
            </a:r>
            <a:endParaRPr lang="en-US" sz="4800" b="1" dirty="0"/>
          </a:p>
        </p:txBody>
      </p:sp>
      <p:sp>
        <p:nvSpPr>
          <p:cNvPr id="3" name="Content Placeholder 2"/>
          <p:cNvSpPr>
            <a:spLocks noGrp="1"/>
          </p:cNvSpPr>
          <p:nvPr>
            <p:ph idx="1"/>
          </p:nvPr>
        </p:nvSpPr>
        <p:spPr/>
        <p:txBody>
          <a:bodyPr/>
          <a:lstStyle/>
          <a:p>
            <a:pPr marL="0" indent="0">
              <a:buNone/>
            </a:pPr>
            <a:r>
              <a:rPr lang="en-US" dirty="0" smtClean="0"/>
              <a:t>These are arising from variety of sources</a:t>
            </a:r>
          </a:p>
          <a:p>
            <a:pPr marL="514350" indent="-514350">
              <a:buFont typeface="+mj-lt"/>
              <a:buAutoNum type="arabicPeriod"/>
            </a:pPr>
            <a:r>
              <a:rPr lang="en-US" dirty="0" smtClean="0"/>
              <a:t>The muscle</a:t>
            </a:r>
          </a:p>
          <a:p>
            <a:pPr marL="514350" indent="-514350">
              <a:buFont typeface="+mj-lt"/>
              <a:buAutoNum type="arabicPeriod"/>
            </a:pPr>
            <a:r>
              <a:rPr lang="en-US" dirty="0" smtClean="0"/>
              <a:t>The eye</a:t>
            </a:r>
          </a:p>
          <a:p>
            <a:pPr marL="514350" indent="-514350">
              <a:buFont typeface="+mj-lt"/>
              <a:buAutoNum type="arabicPeriod"/>
            </a:pPr>
            <a:r>
              <a:rPr lang="en-US" dirty="0" smtClean="0"/>
              <a:t>The ear</a:t>
            </a:r>
          </a:p>
          <a:p>
            <a:pPr marL="514350" indent="-514350">
              <a:buFont typeface="+mj-lt"/>
              <a:buAutoNum type="arabicPeriod"/>
            </a:pPr>
            <a:r>
              <a:rPr lang="en-US" dirty="0" smtClean="0"/>
              <a:t>Joint structure</a:t>
            </a:r>
          </a:p>
          <a:p>
            <a:pPr marL="514350" indent="-514350">
              <a:buFont typeface="+mj-lt"/>
              <a:buAutoNum type="arabicPeriod"/>
            </a:pPr>
            <a:r>
              <a:rPr lang="en-US" dirty="0" smtClean="0"/>
              <a:t>Skin sensations</a:t>
            </a:r>
            <a:endParaRPr lang="en-US" dirty="0"/>
          </a:p>
        </p:txBody>
      </p:sp>
    </p:spTree>
    <p:extLst>
      <p:ext uri="{BB962C8B-B14F-4D97-AF65-F5344CB8AC3E}">
        <p14:creationId xmlns="" xmlns:p14="http://schemas.microsoft.com/office/powerpoint/2010/main" val="3899140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 calcmode="lin" valueType="num">
                                      <p:cBhvr additive="base">
                                        <p:cTn id="31"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b="1" dirty="0" smtClean="0"/>
              <a:t>THE AFFERENT STIMULI</a:t>
            </a:r>
            <a:endParaRPr lang="en-US" sz="4800" b="1" dirty="0"/>
          </a:p>
        </p:txBody>
      </p:sp>
      <p:sp>
        <p:nvSpPr>
          <p:cNvPr id="3" name="Content Placeholder 2"/>
          <p:cNvSpPr>
            <a:spLocks noGrp="1"/>
          </p:cNvSpPr>
          <p:nvPr>
            <p:ph idx="1"/>
          </p:nvPr>
        </p:nvSpPr>
        <p:spPr/>
        <p:txBody>
          <a:bodyPr/>
          <a:lstStyle/>
          <a:p>
            <a:r>
              <a:rPr lang="en-US" sz="3600" b="1" dirty="0" smtClean="0"/>
              <a:t>THE MUSCLE: </a:t>
            </a:r>
            <a:r>
              <a:rPr lang="en-US" sz="2800" dirty="0" smtClean="0"/>
              <a:t>neuromuscular and neurotendinous spindles within the muscle record changing tension.</a:t>
            </a:r>
          </a:p>
          <a:p>
            <a:pPr marL="0" indent="0">
              <a:buNone/>
            </a:pPr>
            <a:r>
              <a:rPr lang="en-US" dirty="0" smtClean="0"/>
              <a:t>Increase in tension cause stimulation lead to reflex contraction this may be Myotatic or stretch reflex.</a:t>
            </a:r>
          </a:p>
          <a:p>
            <a:pPr marL="0" indent="0">
              <a:buNone/>
            </a:pPr>
            <a:r>
              <a:rPr lang="en-US" dirty="0" smtClean="0"/>
              <a:t> </a:t>
            </a:r>
            <a:endParaRPr lang="en-US" dirty="0"/>
          </a:p>
        </p:txBody>
      </p:sp>
    </p:spTree>
    <p:extLst>
      <p:ext uri="{BB962C8B-B14F-4D97-AF65-F5344CB8AC3E}">
        <p14:creationId xmlns="" xmlns:p14="http://schemas.microsoft.com/office/powerpoint/2010/main" val="15511954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sz="4000" b="1" dirty="0" smtClean="0"/>
              <a:t>THE EYE: </a:t>
            </a:r>
            <a:r>
              <a:rPr lang="en-US" dirty="0" smtClean="0"/>
              <a:t>this is one of the receptor for the rightening reflex which enable the head and body to restore themselves to erect position from other less usual attitude.</a:t>
            </a:r>
          </a:p>
          <a:p>
            <a:r>
              <a:rPr lang="en-US" sz="4000" b="1" dirty="0" smtClean="0"/>
              <a:t>THE EAR: </a:t>
            </a:r>
            <a:r>
              <a:rPr lang="en-US" dirty="0" smtClean="0"/>
              <a:t>stimulation of vestibular nerve result from the movement of the fluid </a:t>
            </a:r>
            <a:r>
              <a:rPr lang="en-US" dirty="0"/>
              <a:t>i</a:t>
            </a:r>
            <a:r>
              <a:rPr lang="en-US" dirty="0" smtClean="0"/>
              <a:t>n the semicircular canals of the internal ear. Canals are in different plane, right angle to both the others, movement of the head lead to the distribution of the fluid.  </a:t>
            </a:r>
            <a:endParaRPr lang="en-US" sz="4000" b="1" dirty="0"/>
          </a:p>
        </p:txBody>
      </p:sp>
    </p:spTree>
    <p:extLst>
      <p:ext uri="{BB962C8B-B14F-4D97-AF65-F5344CB8AC3E}">
        <p14:creationId xmlns="" xmlns:p14="http://schemas.microsoft.com/office/powerpoint/2010/main" val="17753258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sz="4000" b="1" dirty="0" smtClean="0"/>
              <a:t>JOINT STRUCTURE: </a:t>
            </a:r>
            <a:r>
              <a:rPr lang="en-US" dirty="0" smtClean="0"/>
              <a:t>in weight bearing the joint approximation lead to elicit reflex movement. These are in response to the proprioceptors that are located in the joints.</a:t>
            </a:r>
          </a:p>
          <a:p>
            <a:r>
              <a:rPr lang="en-US" sz="4000" b="1" dirty="0" smtClean="0"/>
              <a:t>SKIN SENSATIONS: </a:t>
            </a:r>
            <a:r>
              <a:rPr lang="en-US" sz="3200" dirty="0" smtClean="0"/>
              <a:t>sole of the feet when body is in standing position.</a:t>
            </a:r>
            <a:r>
              <a:rPr lang="en-US" sz="3600" b="1" dirty="0" smtClean="0"/>
              <a:t> </a:t>
            </a:r>
            <a:endParaRPr lang="en-US" sz="3600" b="1" dirty="0"/>
          </a:p>
        </p:txBody>
      </p:sp>
    </p:spTree>
    <p:extLst>
      <p:ext uri="{BB962C8B-B14F-4D97-AF65-F5344CB8AC3E}">
        <p14:creationId xmlns="" xmlns:p14="http://schemas.microsoft.com/office/powerpoint/2010/main" val="36661875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THE PATTERN OF POSTURE</a:t>
            </a:r>
            <a:endParaRPr lang="en-US" b="1" dirty="0"/>
          </a:p>
        </p:txBody>
      </p:sp>
      <p:sp>
        <p:nvSpPr>
          <p:cNvPr id="3" name="Content Placeholder 2"/>
          <p:cNvSpPr>
            <a:spLocks noGrp="1"/>
          </p:cNvSpPr>
          <p:nvPr>
            <p:ph idx="1"/>
          </p:nvPr>
        </p:nvSpPr>
        <p:spPr/>
        <p:txBody>
          <a:bodyPr/>
          <a:lstStyle/>
          <a:p>
            <a:pPr marL="0" indent="0">
              <a:buNone/>
            </a:pPr>
            <a:r>
              <a:rPr lang="en-US" dirty="0" smtClean="0"/>
              <a:t>Pattern of posture, both static and dynamic result to the postural reflex. Some of them are inborn and some are conditioned, they result from repetition of the posture maintained by the voluntary control.</a:t>
            </a:r>
          </a:p>
          <a:p>
            <a:pPr marL="0" indent="0">
              <a:buNone/>
            </a:pPr>
            <a:r>
              <a:rPr lang="en-US" dirty="0" smtClean="0"/>
              <a:t>Posture are of two type.</a:t>
            </a:r>
          </a:p>
          <a:p>
            <a:pPr marL="457200" indent="-457200">
              <a:buFont typeface="+mj-lt"/>
              <a:buAutoNum type="arabicPeriod"/>
            </a:pPr>
            <a:r>
              <a:rPr lang="en-US" dirty="0" smtClean="0"/>
              <a:t>Good posture</a:t>
            </a:r>
          </a:p>
          <a:p>
            <a:pPr marL="457200" indent="-457200">
              <a:buFont typeface="+mj-lt"/>
              <a:buAutoNum type="arabicPeriod"/>
            </a:pPr>
            <a:r>
              <a:rPr lang="en-US" dirty="0" smtClean="0"/>
              <a:t>Poor posture </a:t>
            </a:r>
            <a:endParaRPr lang="en-US" dirty="0"/>
          </a:p>
        </p:txBody>
      </p:sp>
    </p:spTree>
    <p:extLst>
      <p:ext uri="{BB962C8B-B14F-4D97-AF65-F5344CB8AC3E}">
        <p14:creationId xmlns="" xmlns:p14="http://schemas.microsoft.com/office/powerpoint/2010/main" val="6335977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additive="base">
                                        <p:cTn id="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Effect transition="in" filter="fade">
                                      <p:cBhvr>
                                        <p:cTn id="13" dur="1000"/>
                                        <p:tgtEl>
                                          <p:spTgt spid="3">
                                            <p:txEl>
                                              <p:pRg st="3" end="3"/>
                                            </p:txEl>
                                          </p:spTgt>
                                        </p:tgtEl>
                                      </p:cBhvr>
                                    </p:animEffect>
                                    <p:anim calcmode="lin" valueType="num">
                                      <p:cBhvr>
                                        <p:cTn id="14"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15"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GOOD POSTURE</a:t>
            </a:r>
            <a:endParaRPr lang="en-US" b="1" dirty="0"/>
          </a:p>
        </p:txBody>
      </p:sp>
      <p:sp>
        <p:nvSpPr>
          <p:cNvPr id="3" name="Content Placeholder 2"/>
          <p:cNvSpPr>
            <a:spLocks noGrp="1"/>
          </p:cNvSpPr>
          <p:nvPr>
            <p:ph idx="1"/>
          </p:nvPr>
        </p:nvSpPr>
        <p:spPr/>
        <p:txBody>
          <a:bodyPr/>
          <a:lstStyle/>
          <a:p>
            <a:r>
              <a:rPr lang="en-US" dirty="0" smtClean="0"/>
              <a:t>Posture is said to be good when it fulfill the purpose for which it is used.</a:t>
            </a:r>
          </a:p>
          <a:p>
            <a:pPr marL="0" indent="0">
              <a:buNone/>
            </a:pPr>
            <a:r>
              <a:rPr lang="en-US" dirty="0"/>
              <a:t> </a:t>
            </a:r>
            <a:r>
              <a:rPr lang="en-US" dirty="0" smtClean="0"/>
              <a:t>i.e. with maximum efficiency and minimum effort </a:t>
            </a:r>
          </a:p>
          <a:p>
            <a:r>
              <a:rPr lang="en-US" dirty="0" smtClean="0"/>
              <a:t>A dynamic posture involve the readjustment to maintain the efficiency of the postural background throughout the progress of the movement, they are much more like difficult to assess.</a:t>
            </a:r>
          </a:p>
          <a:p>
            <a:r>
              <a:rPr lang="en-US" dirty="0" smtClean="0"/>
              <a:t>The muscle work is adjusted according to the requirement i.e. in erect position plane is vertical and in dynamic it may be horizontal</a:t>
            </a:r>
            <a:endParaRPr lang="en-US" dirty="0"/>
          </a:p>
        </p:txBody>
      </p:sp>
    </p:spTree>
    <p:extLst>
      <p:ext uri="{BB962C8B-B14F-4D97-AF65-F5344CB8AC3E}">
        <p14:creationId xmlns="" xmlns:p14="http://schemas.microsoft.com/office/powerpoint/2010/main" val="2047013109"/>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42"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1000"/>
                                        <p:tgtEl>
                                          <p:spTgt spid="3">
                                            <p:txEl>
                                              <p:pRg st="2" end="2"/>
                                            </p:txEl>
                                          </p:spTgt>
                                        </p:tgtEl>
                                      </p:cBhvr>
                                    </p:animEffect>
                                    <p:anim calcmode="lin" valueType="num">
                                      <p:cBhvr>
                                        <p:cTn id="1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9"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10" presetClass="entr" presetSubtype="0" fill="hold" nodeType="clickEffect">
                                  <p:stCondLst>
                                    <p:cond delay="0"/>
                                  </p:stCondLst>
                                  <p:childTnLst>
                                    <p:set>
                                      <p:cBhvr>
                                        <p:cTn id="23" dur="1" fill="hold">
                                          <p:stCondLst>
                                            <p:cond delay="0"/>
                                          </p:stCondLst>
                                        </p:cTn>
                                        <p:tgtEl>
                                          <p:spTgt spid="3">
                                            <p:txEl>
                                              <p:pRg st="3" end="3"/>
                                            </p:txEl>
                                          </p:spTgt>
                                        </p:tgtEl>
                                        <p:attrNameLst>
                                          <p:attrName>style.visibility</p:attrName>
                                        </p:attrNameLst>
                                      </p:cBhvr>
                                      <p:to>
                                        <p:strVal val="visible"/>
                                      </p:to>
                                    </p:set>
                                    <p:animEffect transition="in" filter="fade">
                                      <p:cBhvr>
                                        <p:cTn id="24"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Autofit/>
          </a:bodyPr>
          <a:lstStyle/>
          <a:p>
            <a:r>
              <a:rPr lang="en-US" sz="11500" b="1" dirty="0" smtClean="0"/>
              <a:t>POSTURE</a:t>
            </a:r>
            <a:endParaRPr lang="en-US" sz="11500" b="1" dirty="0"/>
          </a:p>
        </p:txBody>
      </p:sp>
      <p:sp>
        <p:nvSpPr>
          <p:cNvPr id="3" name="Subtitle 2"/>
          <p:cNvSpPr>
            <a:spLocks noGrp="1"/>
          </p:cNvSpPr>
          <p:nvPr>
            <p:ph type="subTitle" idx="1"/>
          </p:nvPr>
        </p:nvSpPr>
        <p:spPr/>
        <p:txBody>
          <a:bodyPr/>
          <a:lstStyle/>
          <a:p>
            <a:r>
              <a:rPr lang="en-US" dirty="0" smtClean="0"/>
              <a:t>Dr Atif Malik</a:t>
            </a:r>
            <a:endParaRPr lang="en-US" dirty="0" smtClean="0"/>
          </a:p>
        </p:txBody>
      </p:sp>
    </p:spTree>
    <p:extLst>
      <p:ext uri="{BB962C8B-B14F-4D97-AF65-F5344CB8AC3E}">
        <p14:creationId xmlns="" xmlns:p14="http://schemas.microsoft.com/office/powerpoint/2010/main" val="230053385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DEVELOPMENT OF GOOD POSTURE</a:t>
            </a:r>
            <a:endParaRPr lang="en-US" b="1" dirty="0"/>
          </a:p>
        </p:txBody>
      </p:sp>
      <p:sp>
        <p:nvSpPr>
          <p:cNvPr id="3" name="Content Placeholder 2"/>
          <p:cNvSpPr>
            <a:spLocks noGrp="1"/>
          </p:cNvSpPr>
          <p:nvPr>
            <p:ph idx="1"/>
          </p:nvPr>
        </p:nvSpPr>
        <p:spPr/>
        <p:txBody>
          <a:bodyPr/>
          <a:lstStyle/>
          <a:p>
            <a:pPr marL="0" indent="0">
              <a:buNone/>
            </a:pPr>
            <a:r>
              <a:rPr lang="en-US" dirty="0" smtClean="0"/>
              <a:t>Efficient posture develop quite naturally, provide the essential mechanism for its maintenance and adjustment are intact.</a:t>
            </a:r>
          </a:p>
          <a:p>
            <a:pPr marL="0" indent="0">
              <a:buNone/>
            </a:pPr>
            <a:r>
              <a:rPr lang="en-US" dirty="0" smtClean="0"/>
              <a:t>The factors involved are as  following</a:t>
            </a:r>
          </a:p>
          <a:p>
            <a:pPr marL="457200" indent="-457200">
              <a:buFont typeface="+mj-lt"/>
              <a:buAutoNum type="arabicPeriod"/>
            </a:pPr>
            <a:r>
              <a:rPr lang="en-US" dirty="0" smtClean="0"/>
              <a:t>A stable psychological background</a:t>
            </a:r>
          </a:p>
          <a:p>
            <a:pPr marL="457200" indent="-457200">
              <a:buFont typeface="+mj-lt"/>
              <a:buAutoNum type="arabicPeriod"/>
            </a:pPr>
            <a:r>
              <a:rPr lang="en-US" dirty="0" smtClean="0"/>
              <a:t>Good hygienic condition</a:t>
            </a:r>
          </a:p>
          <a:p>
            <a:pPr marL="457200" indent="-457200">
              <a:buFont typeface="+mj-lt"/>
              <a:buAutoNum type="arabicPeriod"/>
            </a:pPr>
            <a:r>
              <a:rPr lang="en-US" dirty="0" smtClean="0"/>
              <a:t>Opportunity for plenty of  natural free movement</a:t>
            </a:r>
            <a:endParaRPr lang="en-US" dirty="0"/>
          </a:p>
          <a:p>
            <a:pPr marL="457200" indent="-457200">
              <a:buFont typeface="+mj-lt"/>
              <a:buAutoNum type="arabicPeriod"/>
            </a:pPr>
            <a:endParaRPr lang="en-US" dirty="0" smtClean="0"/>
          </a:p>
          <a:p>
            <a:pPr marL="0" indent="0">
              <a:buNone/>
            </a:pPr>
            <a:r>
              <a:rPr lang="en-US" dirty="0" smtClean="0"/>
              <a:t> </a:t>
            </a:r>
            <a:endParaRPr lang="en-US" dirty="0"/>
          </a:p>
        </p:txBody>
      </p:sp>
    </p:spTree>
    <p:extLst>
      <p:ext uri="{BB962C8B-B14F-4D97-AF65-F5344CB8AC3E}">
        <p14:creationId xmlns="" xmlns:p14="http://schemas.microsoft.com/office/powerpoint/2010/main" val="41268083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1000"/>
                                        <p:tgtEl>
                                          <p:spTgt spid="3">
                                            <p:txEl>
                                              <p:pRg st="2" end="2"/>
                                            </p:txEl>
                                          </p:spTgt>
                                        </p:tgtEl>
                                      </p:cBhvr>
                                    </p:animEffect>
                                    <p:anim calcmode="lin" valueType="num">
                                      <p:cBhvr>
                                        <p:cTn id="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3" end="3"/>
                                            </p:txEl>
                                          </p:spTgt>
                                        </p:tgtEl>
                                        <p:attrNameLst>
                                          <p:attrName>style.visibility</p:attrName>
                                        </p:attrNameLst>
                                      </p:cBhvr>
                                      <p:to>
                                        <p:strVal val="visible"/>
                                      </p:to>
                                    </p:set>
                                    <p:animEffect transition="in" filter="fade">
                                      <p:cBhvr>
                                        <p:cTn id="14" dur="1000"/>
                                        <p:tgtEl>
                                          <p:spTgt spid="3">
                                            <p:txEl>
                                              <p:pRg st="3" end="3"/>
                                            </p:txEl>
                                          </p:spTgt>
                                        </p:tgtEl>
                                      </p:cBhvr>
                                    </p:animEffect>
                                    <p:anim calcmode="lin" valueType="num">
                                      <p:cBhvr>
                                        <p:cTn id="15"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fade">
                                      <p:cBhvr>
                                        <p:cTn id="21" dur="1000"/>
                                        <p:tgtEl>
                                          <p:spTgt spid="3">
                                            <p:txEl>
                                              <p:pRg st="4" end="4"/>
                                            </p:txEl>
                                          </p:spTgt>
                                        </p:tgtEl>
                                      </p:cBhvr>
                                    </p:animEffect>
                                    <p:anim calcmode="lin" valueType="num">
                                      <p:cBhvr>
                                        <p:cTn id="22"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867400"/>
          </a:xfrm>
        </p:spPr>
        <p:txBody>
          <a:bodyPr>
            <a:normAutofit/>
          </a:bodyPr>
          <a:lstStyle/>
          <a:p>
            <a:pPr marL="457200" indent="-457200">
              <a:buFont typeface="+mj-lt"/>
              <a:buAutoNum type="alphaUcPeriod"/>
            </a:pPr>
            <a:r>
              <a:rPr lang="en-US" sz="2800" b="1" dirty="0" smtClean="0"/>
              <a:t>STABLE PSYCHOLOGICAL BACKGROUND: </a:t>
            </a:r>
            <a:r>
              <a:rPr lang="en-US" sz="2800" dirty="0" smtClean="0"/>
              <a:t>emotion and mental attitude has great effect on the individual.</a:t>
            </a:r>
          </a:p>
          <a:p>
            <a:pPr marL="514350" indent="-514350">
              <a:buFont typeface="+mj-lt"/>
              <a:buAutoNum type="arabicPeriod"/>
            </a:pPr>
            <a:r>
              <a:rPr lang="en-US" sz="2800" b="1" dirty="0" smtClean="0"/>
              <a:t>Position of extension: </a:t>
            </a:r>
            <a:r>
              <a:rPr lang="en-US" sz="2800" dirty="0"/>
              <a:t>J</a:t>
            </a:r>
            <a:r>
              <a:rPr lang="en-US" sz="2800" dirty="0" smtClean="0"/>
              <a:t>oy, happiness and confidence are reflected by alert posture</a:t>
            </a:r>
          </a:p>
          <a:p>
            <a:pPr marL="514350" indent="-514350">
              <a:buFont typeface="+mj-lt"/>
              <a:buAutoNum type="arabicPeriod"/>
            </a:pPr>
            <a:r>
              <a:rPr lang="en-US" sz="2800" b="1" dirty="0" smtClean="0"/>
              <a:t>Flexion position: </a:t>
            </a:r>
            <a:r>
              <a:rPr lang="en-US" sz="2800" dirty="0" smtClean="0"/>
              <a:t>Unhappiness, conflict and a feeling of inferiority.</a:t>
            </a:r>
          </a:p>
          <a:p>
            <a:pPr marL="0" indent="0">
              <a:buNone/>
            </a:pPr>
            <a:r>
              <a:rPr lang="en-US" sz="2800" dirty="0" smtClean="0"/>
              <a:t>This connection between mental and physical attitude is always been recognized on stage and in dancing.   </a:t>
            </a:r>
            <a:endParaRPr lang="en-US" sz="2800" b="1" dirty="0"/>
          </a:p>
        </p:txBody>
      </p:sp>
    </p:spTree>
    <p:extLst>
      <p:ext uri="{BB962C8B-B14F-4D97-AF65-F5344CB8AC3E}">
        <p14:creationId xmlns="" xmlns:p14="http://schemas.microsoft.com/office/powerpoint/2010/main" val="38060112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42" presetClass="entr" presetSubtype="0"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Effect transition="in" filter="fade">
                                      <p:cBhvr>
                                        <p:cTn id="25" dur="1000"/>
                                        <p:tgtEl>
                                          <p:spTgt spid="3">
                                            <p:txEl>
                                              <p:pRg st="3" end="3"/>
                                            </p:txEl>
                                          </p:spTgt>
                                        </p:tgtEl>
                                      </p:cBhvr>
                                    </p:animEffect>
                                    <p:anim calcmode="lin" valueType="num">
                                      <p:cBhvr>
                                        <p:cTn id="26"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7"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400" b="1" dirty="0" smtClean="0"/>
              <a:t>POSTURE </a:t>
            </a:r>
            <a:endParaRPr lang="en-US" sz="4400" b="1" dirty="0"/>
          </a:p>
        </p:txBody>
      </p:sp>
      <p:pic>
        <p:nvPicPr>
          <p:cNvPr id="1026" name="Picture 2"/>
          <p:cNvPicPr>
            <a:picLocks noGrp="1" noChangeAspect="1" noChangeArrowheads="1"/>
          </p:cNvPicPr>
          <p:nvPr>
            <p:ph idx="1"/>
          </p:nvPr>
        </p:nvPicPr>
        <p:blipFill>
          <a:blip r:embed="rId2">
            <a:extLst>
              <a:ext uri="{28A0092B-C50C-407E-A947-70E740481C1C}">
                <a14:useLocalDpi xmlns="" xmlns:a14="http://schemas.microsoft.com/office/drawing/2010/main" val="0"/>
              </a:ext>
            </a:extLst>
          </a:blip>
          <a:srcRect/>
          <a:stretch>
            <a:fillRect/>
          </a:stretch>
        </p:blipFill>
        <p:spPr bwMode="auto">
          <a:xfrm>
            <a:off x="533400" y="1600200"/>
            <a:ext cx="3810000" cy="44958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pic>
        <p:nvPicPr>
          <p:cNvPr id="1027" name="Picture 3"/>
          <p:cNvPicPr>
            <a:picLocks noChangeAspect="1" noChangeArrowheads="1"/>
          </p:cNvPicPr>
          <p:nvPr/>
        </p:nvPicPr>
        <p:blipFill>
          <a:blip r:embed="rId3">
            <a:extLst>
              <a:ext uri="{28A0092B-C50C-407E-A947-70E740481C1C}">
                <a14:useLocalDpi xmlns="" xmlns:a14="http://schemas.microsoft.com/office/drawing/2010/main" val="0"/>
              </a:ext>
            </a:extLst>
          </a:blip>
          <a:srcRect/>
          <a:stretch>
            <a:fillRect/>
          </a:stretch>
        </p:blipFill>
        <p:spPr bwMode="auto">
          <a:xfrm>
            <a:off x="4571998" y="1752600"/>
            <a:ext cx="3938481" cy="44196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spTree>
    <p:extLst>
      <p:ext uri="{BB962C8B-B14F-4D97-AF65-F5344CB8AC3E}">
        <p14:creationId xmlns="" xmlns:p14="http://schemas.microsoft.com/office/powerpoint/2010/main" val="144327823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90600"/>
            <a:ext cx="8229600" cy="5486400"/>
          </a:xfrm>
        </p:spPr>
        <p:txBody>
          <a:bodyPr>
            <a:normAutofit/>
          </a:bodyPr>
          <a:lstStyle/>
          <a:p>
            <a:pPr marL="0" indent="0">
              <a:buNone/>
            </a:pPr>
            <a:r>
              <a:rPr lang="en-US" sz="2800" b="1" dirty="0" smtClean="0"/>
              <a:t>B. GOOD HYGIENIC CONDITION: </a:t>
            </a:r>
            <a:r>
              <a:rPr lang="en-US" sz="2800" dirty="0" smtClean="0"/>
              <a:t>particularly with regard to nutrition and sleep are essential for healthy nervous system and for the growth and development of bones and muscle.</a:t>
            </a:r>
          </a:p>
          <a:p>
            <a:pPr marL="0" indent="0">
              <a:buNone/>
            </a:pPr>
            <a:r>
              <a:rPr lang="en-US" sz="3200" b="1" dirty="0" smtClean="0"/>
              <a:t>C. OPPORTUNITY FOR THE PLENTY OF FREE MOVEMENTS: </a:t>
            </a:r>
            <a:r>
              <a:rPr lang="en-US" sz="2800" dirty="0" smtClean="0"/>
              <a:t>it develop harmonious development of the skeletal muscle. Activity that are much enjoyed are running, jumping and  jogging and predominantly movement of active extension.</a:t>
            </a:r>
            <a:endParaRPr lang="en-US" sz="2800" b="1" dirty="0"/>
          </a:p>
        </p:txBody>
      </p:sp>
    </p:spTree>
    <p:extLst>
      <p:ext uri="{BB962C8B-B14F-4D97-AF65-F5344CB8AC3E}">
        <p14:creationId xmlns="" xmlns:p14="http://schemas.microsoft.com/office/powerpoint/2010/main" val="19171713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400" b="1" dirty="0" smtClean="0"/>
              <a:t>POOR POSTURE</a:t>
            </a:r>
            <a:endParaRPr lang="en-US" sz="4400" b="1" dirty="0"/>
          </a:p>
        </p:txBody>
      </p:sp>
      <p:sp>
        <p:nvSpPr>
          <p:cNvPr id="3" name="Content Placeholder 2"/>
          <p:cNvSpPr>
            <a:spLocks noGrp="1"/>
          </p:cNvSpPr>
          <p:nvPr>
            <p:ph idx="1"/>
          </p:nvPr>
        </p:nvSpPr>
        <p:spPr/>
        <p:txBody>
          <a:bodyPr/>
          <a:lstStyle/>
          <a:p>
            <a:r>
              <a:rPr lang="en-US" dirty="0" smtClean="0"/>
              <a:t>When it is inefficient, that is when it fails to serve the purpose for which it was designed or unnecessary muscle work is used to maintain it.</a:t>
            </a:r>
          </a:p>
          <a:p>
            <a:r>
              <a:rPr lang="en-US" dirty="0" smtClean="0"/>
              <a:t>i.e. standing square to the net while making a forehead derive at tennis.</a:t>
            </a:r>
          </a:p>
          <a:p>
            <a:r>
              <a:rPr lang="en-US" dirty="0" smtClean="0"/>
              <a:t>Tension in the muscle other than those required to act either to produce movement or to maintain posture hinders the efficiency of both and waste energy.</a:t>
            </a:r>
            <a:endParaRPr lang="en-US" dirty="0"/>
          </a:p>
        </p:txBody>
      </p:sp>
    </p:spTree>
    <p:extLst>
      <p:ext uri="{BB962C8B-B14F-4D97-AF65-F5344CB8AC3E}">
        <p14:creationId xmlns="" xmlns:p14="http://schemas.microsoft.com/office/powerpoint/2010/main" val="3216732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7893" name="Picture 5" descr=" "/>
          <p:cNvPicPr>
            <a:picLocks noChangeAspect="1" noChangeArrowheads="1"/>
          </p:cNvPicPr>
          <p:nvPr/>
        </p:nvPicPr>
        <p:blipFill>
          <a:blip r:embed="rId3">
            <a:extLst>
              <a:ext uri="{28A0092B-C50C-407E-A947-70E740481C1C}">
                <a14:useLocalDpi xmlns="" xmlns:a14="http://schemas.microsoft.com/office/drawing/2010/main" val="0"/>
              </a:ext>
            </a:extLst>
          </a:blip>
          <a:srcRect/>
          <a:stretch>
            <a:fillRect/>
          </a:stretch>
        </p:blipFill>
        <p:spPr bwMode="auto">
          <a:xfrm>
            <a:off x="755650" y="1295400"/>
            <a:ext cx="7632700" cy="4953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37894" name="AutoShape 6"/>
          <p:cNvSpPr>
            <a:spLocks noGrp="1" noChangeArrowheads="1"/>
          </p:cNvSpPr>
          <p:nvPr>
            <p:ph type="title"/>
          </p:nvPr>
        </p:nvSpPr>
        <p:spPr>
          <a:noFill/>
          <a:ln/>
        </p:spPr>
        <p:txBody>
          <a:bodyPr>
            <a:normAutofit fontScale="90000"/>
          </a:bodyPr>
          <a:lstStyle/>
          <a:p>
            <a:pPr algn="ctr"/>
            <a:r>
              <a:rPr lang="en-US" sz="3200">
                <a:solidFill>
                  <a:srgbClr val="660033"/>
                </a:solidFill>
                <a:latin typeface="Algerian" pitchFamily="82" charset="0"/>
              </a:rPr>
              <a:t>posture</a:t>
            </a:r>
            <a:r>
              <a:rPr lang="en-US" sz="3200">
                <a:solidFill>
                  <a:srgbClr val="A50021"/>
                </a:solidFill>
              </a:rPr>
              <a:t/>
            </a:r>
            <a:br>
              <a:rPr lang="en-US" sz="3200">
                <a:solidFill>
                  <a:srgbClr val="A50021"/>
                </a:solidFill>
              </a:rPr>
            </a:br>
            <a:endParaRPr lang="en-US" sz="3200">
              <a:solidFill>
                <a:srgbClr val="A50021"/>
              </a:solidFill>
            </a:endParaRPr>
          </a:p>
        </p:txBody>
      </p:sp>
    </p:spTree>
    <p:extLst>
      <p:ext uri="{BB962C8B-B14F-4D97-AF65-F5344CB8AC3E}">
        <p14:creationId xmlns="" xmlns:p14="http://schemas.microsoft.com/office/powerpoint/2010/main" val="1861901719"/>
      </p:ext>
    </p:extLst>
  </p:cSld>
  <p:clrMapOvr>
    <a:masterClrMapping/>
  </p:clrMapOvr>
  <mc:AlternateContent xmlns:mc="http://schemas.openxmlformats.org/markup-compatibility/2006">
    <mc:Choice xmlns=""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FACTORS CAUSING POOR POSTURE</a:t>
            </a:r>
            <a:endParaRPr lang="en-US" b="1" dirty="0"/>
          </a:p>
        </p:txBody>
      </p:sp>
      <p:sp>
        <p:nvSpPr>
          <p:cNvPr id="3" name="Content Placeholder 2"/>
          <p:cNvSpPr>
            <a:spLocks noGrp="1"/>
          </p:cNvSpPr>
          <p:nvPr>
            <p:ph idx="1"/>
          </p:nvPr>
        </p:nvSpPr>
        <p:spPr/>
        <p:txBody>
          <a:bodyPr/>
          <a:lstStyle/>
          <a:p>
            <a:r>
              <a:rPr lang="en-US" dirty="0" smtClean="0"/>
              <a:t>These are very obscure and if known even difficult to remove.</a:t>
            </a:r>
          </a:p>
          <a:p>
            <a:r>
              <a:rPr lang="en-US" dirty="0" smtClean="0"/>
              <a:t>These may be because of following general condition</a:t>
            </a:r>
          </a:p>
          <a:p>
            <a:pPr marL="457200" indent="-457200">
              <a:buFont typeface="+mj-lt"/>
              <a:buAutoNum type="arabicPeriod"/>
            </a:pPr>
            <a:r>
              <a:rPr lang="en-US" dirty="0"/>
              <a:t>M</a:t>
            </a:r>
            <a:r>
              <a:rPr lang="en-US" dirty="0" smtClean="0"/>
              <a:t>ental attitude of the patient</a:t>
            </a:r>
          </a:p>
          <a:p>
            <a:pPr marL="457200" indent="-457200">
              <a:buFont typeface="+mj-lt"/>
              <a:buAutoNum type="arabicPeriod"/>
            </a:pPr>
            <a:r>
              <a:rPr lang="en-US" dirty="0" smtClean="0"/>
              <a:t>Hygienic condition</a:t>
            </a:r>
          </a:p>
          <a:p>
            <a:pPr marL="457200" indent="-457200">
              <a:buFont typeface="+mj-lt"/>
              <a:buAutoNum type="arabicPeriod"/>
            </a:pPr>
            <a:r>
              <a:rPr lang="en-US" dirty="0" smtClean="0"/>
              <a:t>Prolonged fatigue</a:t>
            </a:r>
          </a:p>
          <a:p>
            <a:pPr marL="457200" indent="-457200">
              <a:buFont typeface="+mj-lt"/>
              <a:buAutoNum type="arabicPeriod"/>
            </a:pPr>
            <a:r>
              <a:rPr lang="en-US" dirty="0" smtClean="0"/>
              <a:t>Constitutional illness</a:t>
            </a:r>
            <a:endParaRPr lang="en-US" dirty="0"/>
          </a:p>
        </p:txBody>
      </p:sp>
    </p:spTree>
    <p:extLst>
      <p:ext uri="{BB962C8B-B14F-4D97-AF65-F5344CB8AC3E}">
        <p14:creationId xmlns="" xmlns:p14="http://schemas.microsoft.com/office/powerpoint/2010/main" val="9519231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AutoShape 2"/>
          <p:cNvSpPr>
            <a:spLocks noGrp="1" noChangeArrowheads="1"/>
          </p:cNvSpPr>
          <p:nvPr>
            <p:ph type="title"/>
          </p:nvPr>
        </p:nvSpPr>
        <p:spPr>
          <a:xfrm>
            <a:off x="1692275" y="692150"/>
            <a:ext cx="6115050" cy="708025"/>
          </a:xfrm>
          <a:solidFill>
            <a:schemeClr val="bg2">
              <a:alpha val="70000"/>
            </a:schemeClr>
          </a:solidFill>
        </p:spPr>
        <p:txBody>
          <a:bodyPr/>
          <a:lstStyle/>
          <a:p>
            <a:r>
              <a:rPr lang="en-US" b="1" spc="0" dirty="0">
                <a:ln w="18000">
                  <a:solidFill>
                    <a:schemeClr val="accent2">
                      <a:satMod val="140000"/>
                    </a:schemeClr>
                  </a:solidFill>
                  <a:prstDash val="solid"/>
                  <a:miter lim="800000"/>
                </a:ln>
                <a:solidFill>
                  <a:schemeClr val="tx1"/>
                </a:solidFill>
              </a:rPr>
              <a:t>Causes of Poor posture</a:t>
            </a:r>
          </a:p>
        </p:txBody>
      </p:sp>
      <p:sp>
        <p:nvSpPr>
          <p:cNvPr id="22531" name="Rectangle 3"/>
          <p:cNvSpPr>
            <a:spLocks noGrp="1" noChangeArrowheads="1"/>
          </p:cNvSpPr>
          <p:nvPr>
            <p:ph type="body" idx="1"/>
          </p:nvPr>
        </p:nvSpPr>
        <p:spPr>
          <a:xfrm>
            <a:off x="755650" y="1447800"/>
            <a:ext cx="7693025" cy="5029200"/>
          </a:xfrm>
          <a:ln/>
        </p:spPr>
        <p:style>
          <a:lnRef idx="2">
            <a:schemeClr val="dk1"/>
          </a:lnRef>
          <a:fillRef idx="1">
            <a:schemeClr val="lt1"/>
          </a:fillRef>
          <a:effectRef idx="0">
            <a:schemeClr val="dk1"/>
          </a:effectRef>
          <a:fontRef idx="minor">
            <a:schemeClr val="dk1"/>
          </a:fontRef>
        </p:style>
        <p:txBody>
          <a:bodyPr>
            <a:normAutofit lnSpcReduction="10000"/>
          </a:bodyPr>
          <a:lstStyle/>
          <a:p>
            <a:pPr>
              <a:buFont typeface="Wingdings" pitchFamily="2" charset="2"/>
              <a:buChar char="q"/>
            </a:pPr>
            <a:r>
              <a:rPr lang="en-US" sz="3600" u="sng" dirty="0"/>
              <a:t>Structural</a:t>
            </a:r>
            <a:r>
              <a:rPr lang="en-US" sz="3600" b="1" u="sng" dirty="0"/>
              <a:t> </a:t>
            </a:r>
            <a:r>
              <a:rPr lang="en-US" sz="3600" u="sng" dirty="0"/>
              <a:t>Causes</a:t>
            </a:r>
          </a:p>
          <a:p>
            <a:pPr algn="l" rtl="0">
              <a:buClr>
                <a:schemeClr val="bg1"/>
              </a:buClr>
              <a:buFont typeface="Wingdings" pitchFamily="2" charset="2"/>
              <a:buNone/>
            </a:pPr>
            <a:r>
              <a:rPr lang="en-US" dirty="0"/>
              <a:t>    Permanent anatomical deformities not amenable to correction by conservative treatments</a:t>
            </a:r>
            <a:r>
              <a:rPr lang="en-US" sz="3600" dirty="0"/>
              <a:t> </a:t>
            </a:r>
          </a:p>
          <a:p>
            <a:pPr>
              <a:buFont typeface="Wingdings" pitchFamily="2" charset="2"/>
              <a:buChar char="q"/>
            </a:pPr>
            <a:r>
              <a:rPr lang="en-US" sz="3600" u="sng" dirty="0"/>
              <a:t>Positional Causes</a:t>
            </a:r>
          </a:p>
          <a:p>
            <a:pPr algn="l" rtl="0">
              <a:buClr>
                <a:schemeClr val="bg1"/>
              </a:buClr>
              <a:buFont typeface="Wingdings" pitchFamily="2" charset="2"/>
              <a:buChar char="v"/>
            </a:pPr>
            <a:r>
              <a:rPr lang="en-US" dirty="0"/>
              <a:t>Poor postural habit--for whatever reason, </a:t>
            </a:r>
            <a:r>
              <a:rPr lang="en-US" dirty="0" smtClean="0"/>
              <a:t>the individual </a:t>
            </a:r>
            <a:r>
              <a:rPr lang="en-US" dirty="0"/>
              <a:t>does not maintain a correct posture</a:t>
            </a:r>
          </a:p>
          <a:p>
            <a:pPr algn="l" rtl="0">
              <a:buClr>
                <a:schemeClr val="bg1"/>
              </a:buClr>
              <a:buFont typeface="Wingdings" pitchFamily="2" charset="2"/>
              <a:buChar char="v"/>
            </a:pPr>
            <a:r>
              <a:rPr lang="en-US" dirty="0"/>
              <a:t>Psychological factors, especially self-esteem.</a:t>
            </a:r>
          </a:p>
          <a:p>
            <a:pPr algn="l" rtl="0">
              <a:buClr>
                <a:schemeClr val="bg1"/>
              </a:buClr>
              <a:buFont typeface="Wingdings" pitchFamily="2" charset="2"/>
              <a:buChar char="v"/>
            </a:pPr>
            <a:r>
              <a:rPr lang="en-US" dirty="0"/>
              <a:t>Respiratory conditions</a:t>
            </a:r>
          </a:p>
          <a:p>
            <a:pPr algn="l" rtl="0">
              <a:buClr>
                <a:schemeClr val="bg1"/>
              </a:buClr>
              <a:buFont typeface="Wingdings" pitchFamily="2" charset="2"/>
              <a:buChar char="v"/>
            </a:pPr>
            <a:r>
              <a:rPr lang="en-US" dirty="0"/>
              <a:t>General weakness</a:t>
            </a:r>
          </a:p>
          <a:p>
            <a:pPr algn="l" rtl="0">
              <a:buClr>
                <a:schemeClr val="bg1"/>
              </a:buClr>
              <a:buFont typeface="Wingdings" pitchFamily="2" charset="2"/>
              <a:buChar char="v"/>
            </a:pPr>
            <a:r>
              <a:rPr lang="en-US" dirty="0"/>
              <a:t>Loss of the ability to perceive the position of your </a:t>
            </a:r>
            <a:r>
              <a:rPr lang="en-US" dirty="0" smtClean="0"/>
              <a:t>body</a:t>
            </a:r>
            <a:endParaRPr lang="en-US" dirty="0"/>
          </a:p>
        </p:txBody>
      </p:sp>
    </p:spTree>
    <p:extLst>
      <p:ext uri="{BB962C8B-B14F-4D97-AF65-F5344CB8AC3E}">
        <p14:creationId xmlns="" xmlns:p14="http://schemas.microsoft.com/office/powerpoint/2010/main" val="695212275"/>
      </p:ext>
    </p:extLst>
  </p:cSld>
  <p:clrMapOvr>
    <a:masterClrMapping/>
  </p:clrMapOvr>
  <mc:AlternateContent xmlns:mc="http://schemas.openxmlformats.org/markup-compatibility/2006">
    <mc:Choice xmlns=""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0" presetClass="entr" presetSubtype="0" decel="100000" fill="hold" grpId="0" nodeType="clickEffect">
                                  <p:stCondLst>
                                    <p:cond delay="0"/>
                                  </p:stCondLst>
                                  <p:childTnLst>
                                    <p:set>
                                      <p:cBhvr>
                                        <p:cTn id="6" dur="1" fill="hold">
                                          <p:stCondLst>
                                            <p:cond delay="0"/>
                                          </p:stCondLst>
                                        </p:cTn>
                                        <p:tgtEl>
                                          <p:spTgt spid="22530"/>
                                        </p:tgtEl>
                                        <p:attrNameLst>
                                          <p:attrName>style.visibility</p:attrName>
                                        </p:attrNameLst>
                                      </p:cBhvr>
                                      <p:to>
                                        <p:strVal val="visible"/>
                                      </p:to>
                                    </p:set>
                                    <p:anim calcmode="lin" valueType="num">
                                      <p:cBhvr>
                                        <p:cTn id="7" dur="1000" fill="hold"/>
                                        <p:tgtEl>
                                          <p:spTgt spid="22530"/>
                                        </p:tgtEl>
                                        <p:attrNameLst>
                                          <p:attrName>ppt_w</p:attrName>
                                        </p:attrNameLst>
                                      </p:cBhvr>
                                      <p:tavLst>
                                        <p:tav tm="0">
                                          <p:val>
                                            <p:strVal val="#ppt_w+.3"/>
                                          </p:val>
                                        </p:tav>
                                        <p:tav tm="100000">
                                          <p:val>
                                            <p:strVal val="#ppt_w"/>
                                          </p:val>
                                        </p:tav>
                                      </p:tavLst>
                                    </p:anim>
                                    <p:anim calcmode="lin" valueType="num">
                                      <p:cBhvr>
                                        <p:cTn id="8" dur="1000" fill="hold"/>
                                        <p:tgtEl>
                                          <p:spTgt spid="22530"/>
                                        </p:tgtEl>
                                        <p:attrNameLst>
                                          <p:attrName>ppt_h</p:attrName>
                                        </p:attrNameLst>
                                      </p:cBhvr>
                                      <p:tavLst>
                                        <p:tav tm="0">
                                          <p:val>
                                            <p:strVal val="#ppt_h"/>
                                          </p:val>
                                        </p:tav>
                                        <p:tav tm="100000">
                                          <p:val>
                                            <p:strVal val="#ppt_h"/>
                                          </p:val>
                                        </p:tav>
                                      </p:tavLst>
                                    </p:anim>
                                    <p:animEffect transition="in" filter="fade">
                                      <p:cBhvr>
                                        <p:cTn id="9" dur="1000"/>
                                        <p:tgtEl>
                                          <p:spTgt spid="22530"/>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1" presetClass="entr" presetSubtype="0" fill="hold" nodeType="clickEffect">
                                  <p:stCondLst>
                                    <p:cond delay="0"/>
                                  </p:stCondLst>
                                  <p:childTnLst>
                                    <p:set>
                                      <p:cBhvr>
                                        <p:cTn id="13" dur="1" fill="hold">
                                          <p:stCondLst>
                                            <p:cond delay="0"/>
                                          </p:stCondLst>
                                        </p:cTn>
                                        <p:tgtEl>
                                          <p:spTgt spid="22531">
                                            <p:txEl>
                                              <p:pRg st="0" end="0"/>
                                            </p:txEl>
                                          </p:spTgt>
                                        </p:tgtEl>
                                        <p:attrNameLst>
                                          <p:attrName>style.visibility</p:attrName>
                                        </p:attrNameLst>
                                      </p:cBhvr>
                                      <p:to>
                                        <p:strVal val="visible"/>
                                      </p:to>
                                    </p:set>
                                  </p:childTnLst>
                                </p:cTn>
                              </p:par>
                            </p:childTnLst>
                          </p:cTn>
                        </p:par>
                      </p:childTnLst>
                    </p:cTn>
                  </p:par>
                  <p:par>
                    <p:cTn id="14" fill="hold" nodeType="clickPar">
                      <p:stCondLst>
                        <p:cond delay="indefinite"/>
                      </p:stCondLst>
                      <p:childTnLst>
                        <p:par>
                          <p:cTn id="15" fill="hold" nodeType="withGroup">
                            <p:stCondLst>
                              <p:cond delay="0"/>
                            </p:stCondLst>
                            <p:childTnLst>
                              <p:par>
                                <p:cTn id="16" presetID="42" presetClass="entr" presetSubtype="0" fill="hold" nodeType="clickEffect">
                                  <p:stCondLst>
                                    <p:cond delay="0"/>
                                  </p:stCondLst>
                                  <p:childTnLst>
                                    <p:set>
                                      <p:cBhvr>
                                        <p:cTn id="17" dur="1" fill="hold">
                                          <p:stCondLst>
                                            <p:cond delay="0"/>
                                          </p:stCondLst>
                                        </p:cTn>
                                        <p:tgtEl>
                                          <p:spTgt spid="22531">
                                            <p:txEl>
                                              <p:pRg st="1" end="1"/>
                                            </p:txEl>
                                          </p:spTgt>
                                        </p:tgtEl>
                                        <p:attrNameLst>
                                          <p:attrName>style.visibility</p:attrName>
                                        </p:attrNameLst>
                                      </p:cBhvr>
                                      <p:to>
                                        <p:strVal val="visible"/>
                                      </p:to>
                                    </p:set>
                                    <p:animEffect transition="in" filter="fade">
                                      <p:cBhvr>
                                        <p:cTn id="18" dur="1000"/>
                                        <p:tgtEl>
                                          <p:spTgt spid="22531">
                                            <p:txEl>
                                              <p:pRg st="1" end="1"/>
                                            </p:txEl>
                                          </p:spTgt>
                                        </p:tgtEl>
                                      </p:cBhvr>
                                    </p:animEffect>
                                    <p:anim calcmode="lin" valueType="num">
                                      <p:cBhvr>
                                        <p:cTn id="19" dur="1000" fill="hold"/>
                                        <p:tgtEl>
                                          <p:spTgt spid="22531">
                                            <p:txEl>
                                              <p:pRg st="1" end="1"/>
                                            </p:txEl>
                                          </p:spTgt>
                                        </p:tgtEl>
                                        <p:attrNameLst>
                                          <p:attrName>ppt_x</p:attrName>
                                        </p:attrNameLst>
                                      </p:cBhvr>
                                      <p:tavLst>
                                        <p:tav tm="0">
                                          <p:val>
                                            <p:strVal val="#ppt_x"/>
                                          </p:val>
                                        </p:tav>
                                        <p:tav tm="100000">
                                          <p:val>
                                            <p:strVal val="#ppt_x"/>
                                          </p:val>
                                        </p:tav>
                                      </p:tavLst>
                                    </p:anim>
                                    <p:anim calcmode="lin" valueType="num">
                                      <p:cBhvr>
                                        <p:cTn id="20" dur="1000" fill="hold"/>
                                        <p:tgtEl>
                                          <p:spTgt spid="22531">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1" presetClass="entr" presetSubtype="0" fill="hold" nodeType="clickEffect">
                                  <p:stCondLst>
                                    <p:cond delay="0"/>
                                  </p:stCondLst>
                                  <p:childTnLst>
                                    <p:set>
                                      <p:cBhvr>
                                        <p:cTn id="24" dur="1" fill="hold">
                                          <p:stCondLst>
                                            <p:cond delay="0"/>
                                          </p:stCondLst>
                                        </p:cTn>
                                        <p:tgtEl>
                                          <p:spTgt spid="22531">
                                            <p:txEl>
                                              <p:pRg st="2" end="2"/>
                                            </p:txEl>
                                          </p:spTgt>
                                        </p:tgtEl>
                                        <p:attrNameLst>
                                          <p:attrName>style.visibility</p:attrName>
                                        </p:attrNameLst>
                                      </p:cBhvr>
                                      <p:to>
                                        <p:strVal val="visible"/>
                                      </p:to>
                                    </p:set>
                                  </p:childTnLst>
                                </p:cTn>
                              </p:par>
                            </p:childTnLst>
                          </p:cTn>
                        </p:par>
                      </p:childTnLst>
                    </p:cTn>
                  </p:par>
                  <p:par>
                    <p:cTn id="25" fill="hold" nodeType="clickPar">
                      <p:stCondLst>
                        <p:cond delay="indefinite"/>
                      </p:stCondLst>
                      <p:childTnLst>
                        <p:par>
                          <p:cTn id="26" fill="hold" nodeType="withGroup">
                            <p:stCondLst>
                              <p:cond delay="0"/>
                            </p:stCondLst>
                            <p:childTnLst>
                              <p:par>
                                <p:cTn id="27" presetID="42" presetClass="entr" presetSubtype="0" fill="hold" nodeType="clickEffect">
                                  <p:stCondLst>
                                    <p:cond delay="0"/>
                                  </p:stCondLst>
                                  <p:childTnLst>
                                    <p:set>
                                      <p:cBhvr>
                                        <p:cTn id="28" dur="1" fill="hold">
                                          <p:stCondLst>
                                            <p:cond delay="0"/>
                                          </p:stCondLst>
                                        </p:cTn>
                                        <p:tgtEl>
                                          <p:spTgt spid="22531">
                                            <p:txEl>
                                              <p:pRg st="3" end="3"/>
                                            </p:txEl>
                                          </p:spTgt>
                                        </p:tgtEl>
                                        <p:attrNameLst>
                                          <p:attrName>style.visibility</p:attrName>
                                        </p:attrNameLst>
                                      </p:cBhvr>
                                      <p:to>
                                        <p:strVal val="visible"/>
                                      </p:to>
                                    </p:set>
                                    <p:animEffect transition="in" filter="fade">
                                      <p:cBhvr>
                                        <p:cTn id="29" dur="1000"/>
                                        <p:tgtEl>
                                          <p:spTgt spid="22531">
                                            <p:txEl>
                                              <p:pRg st="3" end="3"/>
                                            </p:txEl>
                                          </p:spTgt>
                                        </p:tgtEl>
                                      </p:cBhvr>
                                    </p:animEffect>
                                    <p:anim calcmode="lin" valueType="num">
                                      <p:cBhvr>
                                        <p:cTn id="30" dur="1000" fill="hold"/>
                                        <p:tgtEl>
                                          <p:spTgt spid="22531">
                                            <p:txEl>
                                              <p:pRg st="3" end="3"/>
                                            </p:txEl>
                                          </p:spTgt>
                                        </p:tgtEl>
                                        <p:attrNameLst>
                                          <p:attrName>ppt_x</p:attrName>
                                        </p:attrNameLst>
                                      </p:cBhvr>
                                      <p:tavLst>
                                        <p:tav tm="0">
                                          <p:val>
                                            <p:strVal val="#ppt_x"/>
                                          </p:val>
                                        </p:tav>
                                        <p:tav tm="100000">
                                          <p:val>
                                            <p:strVal val="#ppt_x"/>
                                          </p:val>
                                        </p:tav>
                                      </p:tavLst>
                                    </p:anim>
                                    <p:anim calcmode="lin" valueType="num">
                                      <p:cBhvr>
                                        <p:cTn id="31" dur="1000" fill="hold"/>
                                        <p:tgtEl>
                                          <p:spTgt spid="22531">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2" fill="hold" nodeType="clickPar">
                      <p:stCondLst>
                        <p:cond delay="indefinite"/>
                      </p:stCondLst>
                      <p:childTnLst>
                        <p:par>
                          <p:cTn id="33" fill="hold" nodeType="withGroup">
                            <p:stCondLst>
                              <p:cond delay="0"/>
                            </p:stCondLst>
                            <p:childTnLst>
                              <p:par>
                                <p:cTn id="34" presetID="42" presetClass="entr" presetSubtype="0" fill="hold" nodeType="clickEffect">
                                  <p:stCondLst>
                                    <p:cond delay="0"/>
                                  </p:stCondLst>
                                  <p:childTnLst>
                                    <p:set>
                                      <p:cBhvr>
                                        <p:cTn id="35" dur="1" fill="hold">
                                          <p:stCondLst>
                                            <p:cond delay="0"/>
                                          </p:stCondLst>
                                        </p:cTn>
                                        <p:tgtEl>
                                          <p:spTgt spid="22531">
                                            <p:txEl>
                                              <p:pRg st="4" end="4"/>
                                            </p:txEl>
                                          </p:spTgt>
                                        </p:tgtEl>
                                        <p:attrNameLst>
                                          <p:attrName>style.visibility</p:attrName>
                                        </p:attrNameLst>
                                      </p:cBhvr>
                                      <p:to>
                                        <p:strVal val="visible"/>
                                      </p:to>
                                    </p:set>
                                    <p:animEffect transition="in" filter="fade">
                                      <p:cBhvr>
                                        <p:cTn id="36" dur="1000"/>
                                        <p:tgtEl>
                                          <p:spTgt spid="22531">
                                            <p:txEl>
                                              <p:pRg st="4" end="4"/>
                                            </p:txEl>
                                          </p:spTgt>
                                        </p:tgtEl>
                                      </p:cBhvr>
                                    </p:animEffect>
                                    <p:anim calcmode="lin" valueType="num">
                                      <p:cBhvr>
                                        <p:cTn id="37" dur="1000" fill="hold"/>
                                        <p:tgtEl>
                                          <p:spTgt spid="22531">
                                            <p:txEl>
                                              <p:pRg st="4" end="4"/>
                                            </p:txEl>
                                          </p:spTgt>
                                        </p:tgtEl>
                                        <p:attrNameLst>
                                          <p:attrName>ppt_x</p:attrName>
                                        </p:attrNameLst>
                                      </p:cBhvr>
                                      <p:tavLst>
                                        <p:tav tm="0">
                                          <p:val>
                                            <p:strVal val="#ppt_x"/>
                                          </p:val>
                                        </p:tav>
                                        <p:tav tm="100000">
                                          <p:val>
                                            <p:strVal val="#ppt_x"/>
                                          </p:val>
                                        </p:tav>
                                      </p:tavLst>
                                    </p:anim>
                                    <p:anim calcmode="lin" valueType="num">
                                      <p:cBhvr>
                                        <p:cTn id="38" dur="1000" fill="hold"/>
                                        <p:tgtEl>
                                          <p:spTgt spid="22531">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42" presetClass="entr" presetSubtype="0" fill="hold" nodeType="clickEffect">
                                  <p:stCondLst>
                                    <p:cond delay="0"/>
                                  </p:stCondLst>
                                  <p:childTnLst>
                                    <p:set>
                                      <p:cBhvr>
                                        <p:cTn id="42" dur="1" fill="hold">
                                          <p:stCondLst>
                                            <p:cond delay="0"/>
                                          </p:stCondLst>
                                        </p:cTn>
                                        <p:tgtEl>
                                          <p:spTgt spid="22531">
                                            <p:txEl>
                                              <p:pRg st="5" end="5"/>
                                            </p:txEl>
                                          </p:spTgt>
                                        </p:tgtEl>
                                        <p:attrNameLst>
                                          <p:attrName>style.visibility</p:attrName>
                                        </p:attrNameLst>
                                      </p:cBhvr>
                                      <p:to>
                                        <p:strVal val="visible"/>
                                      </p:to>
                                    </p:set>
                                    <p:animEffect transition="in" filter="fade">
                                      <p:cBhvr>
                                        <p:cTn id="43" dur="1000"/>
                                        <p:tgtEl>
                                          <p:spTgt spid="22531">
                                            <p:txEl>
                                              <p:pRg st="5" end="5"/>
                                            </p:txEl>
                                          </p:spTgt>
                                        </p:tgtEl>
                                      </p:cBhvr>
                                    </p:animEffect>
                                    <p:anim calcmode="lin" valueType="num">
                                      <p:cBhvr>
                                        <p:cTn id="44" dur="1000" fill="hold"/>
                                        <p:tgtEl>
                                          <p:spTgt spid="22531">
                                            <p:txEl>
                                              <p:pRg st="5" end="5"/>
                                            </p:txEl>
                                          </p:spTgt>
                                        </p:tgtEl>
                                        <p:attrNameLst>
                                          <p:attrName>ppt_x</p:attrName>
                                        </p:attrNameLst>
                                      </p:cBhvr>
                                      <p:tavLst>
                                        <p:tav tm="0">
                                          <p:val>
                                            <p:strVal val="#ppt_x"/>
                                          </p:val>
                                        </p:tav>
                                        <p:tav tm="100000">
                                          <p:val>
                                            <p:strVal val="#ppt_x"/>
                                          </p:val>
                                        </p:tav>
                                      </p:tavLst>
                                    </p:anim>
                                    <p:anim calcmode="lin" valueType="num">
                                      <p:cBhvr>
                                        <p:cTn id="45" dur="1000" fill="hold"/>
                                        <p:tgtEl>
                                          <p:spTgt spid="22531">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6" fill="hold" nodeType="clickPar">
                      <p:stCondLst>
                        <p:cond delay="indefinite"/>
                      </p:stCondLst>
                      <p:childTnLst>
                        <p:par>
                          <p:cTn id="47" fill="hold" nodeType="withGroup">
                            <p:stCondLst>
                              <p:cond delay="0"/>
                            </p:stCondLst>
                            <p:childTnLst>
                              <p:par>
                                <p:cTn id="48" presetID="42" presetClass="entr" presetSubtype="0" fill="hold" nodeType="clickEffect">
                                  <p:stCondLst>
                                    <p:cond delay="0"/>
                                  </p:stCondLst>
                                  <p:childTnLst>
                                    <p:set>
                                      <p:cBhvr>
                                        <p:cTn id="49" dur="1" fill="hold">
                                          <p:stCondLst>
                                            <p:cond delay="0"/>
                                          </p:stCondLst>
                                        </p:cTn>
                                        <p:tgtEl>
                                          <p:spTgt spid="22531">
                                            <p:txEl>
                                              <p:pRg st="6" end="6"/>
                                            </p:txEl>
                                          </p:spTgt>
                                        </p:tgtEl>
                                        <p:attrNameLst>
                                          <p:attrName>style.visibility</p:attrName>
                                        </p:attrNameLst>
                                      </p:cBhvr>
                                      <p:to>
                                        <p:strVal val="visible"/>
                                      </p:to>
                                    </p:set>
                                    <p:animEffect transition="in" filter="fade">
                                      <p:cBhvr>
                                        <p:cTn id="50" dur="1000"/>
                                        <p:tgtEl>
                                          <p:spTgt spid="22531">
                                            <p:txEl>
                                              <p:pRg st="6" end="6"/>
                                            </p:txEl>
                                          </p:spTgt>
                                        </p:tgtEl>
                                      </p:cBhvr>
                                    </p:animEffect>
                                    <p:anim calcmode="lin" valueType="num">
                                      <p:cBhvr>
                                        <p:cTn id="51" dur="1000" fill="hold"/>
                                        <p:tgtEl>
                                          <p:spTgt spid="22531">
                                            <p:txEl>
                                              <p:pRg st="6" end="6"/>
                                            </p:txEl>
                                          </p:spTgt>
                                        </p:tgtEl>
                                        <p:attrNameLst>
                                          <p:attrName>ppt_x</p:attrName>
                                        </p:attrNameLst>
                                      </p:cBhvr>
                                      <p:tavLst>
                                        <p:tav tm="0">
                                          <p:val>
                                            <p:strVal val="#ppt_x"/>
                                          </p:val>
                                        </p:tav>
                                        <p:tav tm="100000">
                                          <p:val>
                                            <p:strVal val="#ppt_x"/>
                                          </p:val>
                                        </p:tav>
                                      </p:tavLst>
                                    </p:anim>
                                    <p:anim calcmode="lin" valueType="num">
                                      <p:cBhvr>
                                        <p:cTn id="52" dur="1000" fill="hold"/>
                                        <p:tgtEl>
                                          <p:spTgt spid="22531">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53" fill="hold" nodeType="clickPar">
                      <p:stCondLst>
                        <p:cond delay="indefinite"/>
                      </p:stCondLst>
                      <p:childTnLst>
                        <p:par>
                          <p:cTn id="54" fill="hold" nodeType="withGroup">
                            <p:stCondLst>
                              <p:cond delay="0"/>
                            </p:stCondLst>
                            <p:childTnLst>
                              <p:par>
                                <p:cTn id="55" presetID="42" presetClass="entr" presetSubtype="0" fill="hold" nodeType="clickEffect">
                                  <p:stCondLst>
                                    <p:cond delay="0"/>
                                  </p:stCondLst>
                                  <p:childTnLst>
                                    <p:set>
                                      <p:cBhvr>
                                        <p:cTn id="56" dur="1" fill="hold">
                                          <p:stCondLst>
                                            <p:cond delay="0"/>
                                          </p:stCondLst>
                                        </p:cTn>
                                        <p:tgtEl>
                                          <p:spTgt spid="22531">
                                            <p:txEl>
                                              <p:pRg st="7" end="7"/>
                                            </p:txEl>
                                          </p:spTgt>
                                        </p:tgtEl>
                                        <p:attrNameLst>
                                          <p:attrName>style.visibility</p:attrName>
                                        </p:attrNameLst>
                                      </p:cBhvr>
                                      <p:to>
                                        <p:strVal val="visible"/>
                                      </p:to>
                                    </p:set>
                                    <p:animEffect transition="in" filter="fade">
                                      <p:cBhvr>
                                        <p:cTn id="57" dur="1000"/>
                                        <p:tgtEl>
                                          <p:spTgt spid="22531">
                                            <p:txEl>
                                              <p:pRg st="7" end="7"/>
                                            </p:txEl>
                                          </p:spTgt>
                                        </p:tgtEl>
                                      </p:cBhvr>
                                    </p:animEffect>
                                    <p:anim calcmode="lin" valueType="num">
                                      <p:cBhvr>
                                        <p:cTn id="58" dur="1000" fill="hold"/>
                                        <p:tgtEl>
                                          <p:spTgt spid="22531">
                                            <p:txEl>
                                              <p:pRg st="7" end="7"/>
                                            </p:txEl>
                                          </p:spTgt>
                                        </p:tgtEl>
                                        <p:attrNameLst>
                                          <p:attrName>ppt_x</p:attrName>
                                        </p:attrNameLst>
                                      </p:cBhvr>
                                      <p:tavLst>
                                        <p:tav tm="0">
                                          <p:val>
                                            <p:strVal val="#ppt_x"/>
                                          </p:val>
                                        </p:tav>
                                        <p:tav tm="100000">
                                          <p:val>
                                            <p:strVal val="#ppt_x"/>
                                          </p:val>
                                        </p:tav>
                                      </p:tavLst>
                                    </p:anim>
                                    <p:anim calcmode="lin" valueType="num">
                                      <p:cBhvr>
                                        <p:cTn id="59" dur="1000" fill="hold"/>
                                        <p:tgtEl>
                                          <p:spTgt spid="22531">
                                            <p:txEl>
                                              <p:pRg st="7" end="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530" grpId="0" animBg="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6" name="AutoShape 4"/>
          <p:cNvSpPr>
            <a:spLocks noGrp="1" noChangeArrowheads="1"/>
          </p:cNvSpPr>
          <p:nvPr>
            <p:ph type="title"/>
          </p:nvPr>
        </p:nvSpPr>
        <p:spPr>
          <a:xfrm>
            <a:off x="914400" y="692150"/>
            <a:ext cx="6892925" cy="708025"/>
          </a:xfrm>
          <a:solidFill>
            <a:schemeClr val="bg2">
              <a:alpha val="70000"/>
            </a:schemeClr>
          </a:solidFill>
          <a:ln/>
        </p:spPr>
        <p:txBody>
          <a:bodyPr>
            <a:normAutofit fontScale="90000"/>
          </a:bodyPr>
          <a:lstStyle/>
          <a:p>
            <a:r>
              <a:rPr lang="en-US" b="1" dirty="0" smtClean="0">
                <a:solidFill>
                  <a:schemeClr val="tx1"/>
                </a:solidFill>
              </a:rPr>
              <a:t>CAUSES OF POOR POSTURE</a:t>
            </a:r>
            <a:endParaRPr lang="en-US" b="1" dirty="0">
              <a:solidFill>
                <a:schemeClr val="tx1"/>
              </a:solidFill>
            </a:endParaRPr>
          </a:p>
        </p:txBody>
      </p:sp>
      <p:sp>
        <p:nvSpPr>
          <p:cNvPr id="69638" name="Rectangle 6"/>
          <p:cNvSpPr>
            <a:spLocks noGrp="1" noChangeArrowheads="1"/>
          </p:cNvSpPr>
          <p:nvPr>
            <p:ph type="body" idx="1"/>
          </p:nvPr>
        </p:nvSpPr>
        <p:spPr>
          <a:xfrm>
            <a:off x="755650" y="1773238"/>
            <a:ext cx="7693025" cy="4551362"/>
          </a:xfrm>
          <a:ln/>
        </p:spPr>
        <p:style>
          <a:lnRef idx="2">
            <a:schemeClr val="dk1"/>
          </a:lnRef>
          <a:fillRef idx="1">
            <a:schemeClr val="lt1"/>
          </a:fillRef>
          <a:effectRef idx="0">
            <a:schemeClr val="dk1"/>
          </a:effectRef>
          <a:fontRef idx="minor">
            <a:schemeClr val="dk1"/>
          </a:fontRef>
        </p:style>
        <p:txBody>
          <a:bodyPr/>
          <a:lstStyle/>
          <a:p>
            <a:pPr marL="0" indent="0" algn="l" rtl="0">
              <a:buClr>
                <a:schemeClr val="bg1"/>
              </a:buClr>
              <a:buNone/>
            </a:pPr>
            <a:r>
              <a:rPr lang="en-US" dirty="0">
                <a:latin typeface="Times New Roman" pitchFamily="18" charset="0"/>
                <a:cs typeface="Times New Roman" pitchFamily="18" charset="0"/>
              </a:rPr>
              <a:t>Obesity </a:t>
            </a:r>
          </a:p>
          <a:p>
            <a:pPr marL="0" indent="0" algn="l" rtl="0">
              <a:buClr>
                <a:schemeClr val="bg1"/>
              </a:buClr>
              <a:buNone/>
            </a:pPr>
            <a:r>
              <a:rPr lang="en-US" dirty="0">
                <a:latin typeface="Times New Roman" pitchFamily="18" charset="0"/>
                <a:cs typeface="Times New Roman" pitchFamily="18" charset="0"/>
              </a:rPr>
              <a:t>Pregnancy </a:t>
            </a:r>
          </a:p>
          <a:p>
            <a:pPr marL="0" indent="0" algn="l" rtl="0">
              <a:buClr>
                <a:schemeClr val="bg1"/>
              </a:buClr>
              <a:buNone/>
            </a:pPr>
            <a:r>
              <a:rPr lang="en-US" dirty="0">
                <a:latin typeface="Times New Roman" pitchFamily="18" charset="0"/>
                <a:cs typeface="Times New Roman" pitchFamily="18" charset="0"/>
              </a:rPr>
              <a:t>Use High- heeled shoes </a:t>
            </a:r>
          </a:p>
          <a:p>
            <a:pPr marL="0" indent="0" algn="l" rtl="0">
              <a:buClr>
                <a:schemeClr val="bg1"/>
              </a:buClr>
              <a:buNone/>
            </a:pPr>
            <a:r>
              <a:rPr lang="en-US" dirty="0">
                <a:latin typeface="Times New Roman" pitchFamily="18" charset="0"/>
                <a:cs typeface="Times New Roman" pitchFamily="18" charset="0"/>
              </a:rPr>
              <a:t>Shortening Of muscle </a:t>
            </a:r>
          </a:p>
          <a:p>
            <a:pPr marL="0" indent="0" algn="l" rtl="0">
              <a:buClr>
                <a:schemeClr val="bg1"/>
              </a:buClr>
              <a:buNone/>
            </a:pPr>
            <a:r>
              <a:rPr lang="en-US" dirty="0">
                <a:latin typeface="Times New Roman" pitchFamily="18" charset="0"/>
                <a:cs typeface="Times New Roman" pitchFamily="18" charset="0"/>
              </a:rPr>
              <a:t>D</a:t>
            </a:r>
            <a:r>
              <a:rPr lang="en-US" dirty="0" smtClean="0">
                <a:latin typeface="Times New Roman" pitchFamily="18" charset="0"/>
                <a:cs typeface="Times New Roman" pitchFamily="18" charset="0"/>
              </a:rPr>
              <a:t>ecrease flexibility</a:t>
            </a:r>
            <a:endParaRPr lang="en-US" dirty="0">
              <a:solidFill>
                <a:schemeClr val="bg1"/>
              </a:solidFill>
            </a:endParaRPr>
          </a:p>
          <a:p>
            <a:pPr algn="l" rtl="0">
              <a:buFontTx/>
              <a:buChar char="-"/>
            </a:pPr>
            <a:endParaRPr lang="en-US" dirty="0">
              <a:solidFill>
                <a:schemeClr val="bg1"/>
              </a:solidFill>
            </a:endParaRPr>
          </a:p>
        </p:txBody>
      </p:sp>
    </p:spTree>
    <p:extLst>
      <p:ext uri="{BB962C8B-B14F-4D97-AF65-F5344CB8AC3E}">
        <p14:creationId xmlns="" xmlns:p14="http://schemas.microsoft.com/office/powerpoint/2010/main" val="2357827926"/>
      </p:ext>
    </p:extLst>
  </p:cSld>
  <p:clrMapOvr>
    <a:masterClrMapping/>
  </p:clrMapOvr>
  <mc:AlternateContent xmlns:mc="http://schemas.openxmlformats.org/markup-compatibility/2006">
    <mc:Choice xmlns=""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0" presetClass="entr" presetSubtype="0" decel="100000" fill="hold" grpId="0" nodeType="clickEffect">
                                  <p:stCondLst>
                                    <p:cond delay="0"/>
                                  </p:stCondLst>
                                  <p:childTnLst>
                                    <p:set>
                                      <p:cBhvr>
                                        <p:cTn id="6" dur="1" fill="hold">
                                          <p:stCondLst>
                                            <p:cond delay="0"/>
                                          </p:stCondLst>
                                        </p:cTn>
                                        <p:tgtEl>
                                          <p:spTgt spid="69636"/>
                                        </p:tgtEl>
                                        <p:attrNameLst>
                                          <p:attrName>style.visibility</p:attrName>
                                        </p:attrNameLst>
                                      </p:cBhvr>
                                      <p:to>
                                        <p:strVal val="visible"/>
                                      </p:to>
                                    </p:set>
                                    <p:anim calcmode="lin" valueType="num">
                                      <p:cBhvr>
                                        <p:cTn id="7" dur="1000" fill="hold"/>
                                        <p:tgtEl>
                                          <p:spTgt spid="69636"/>
                                        </p:tgtEl>
                                        <p:attrNameLst>
                                          <p:attrName>ppt_w</p:attrName>
                                        </p:attrNameLst>
                                      </p:cBhvr>
                                      <p:tavLst>
                                        <p:tav tm="0">
                                          <p:val>
                                            <p:strVal val="#ppt_w+.3"/>
                                          </p:val>
                                        </p:tav>
                                        <p:tav tm="100000">
                                          <p:val>
                                            <p:strVal val="#ppt_w"/>
                                          </p:val>
                                        </p:tav>
                                      </p:tavLst>
                                    </p:anim>
                                    <p:anim calcmode="lin" valueType="num">
                                      <p:cBhvr>
                                        <p:cTn id="8" dur="1000" fill="hold"/>
                                        <p:tgtEl>
                                          <p:spTgt spid="69636"/>
                                        </p:tgtEl>
                                        <p:attrNameLst>
                                          <p:attrName>ppt_h</p:attrName>
                                        </p:attrNameLst>
                                      </p:cBhvr>
                                      <p:tavLst>
                                        <p:tav tm="0">
                                          <p:val>
                                            <p:strVal val="#ppt_h"/>
                                          </p:val>
                                        </p:tav>
                                        <p:tav tm="100000">
                                          <p:val>
                                            <p:strVal val="#ppt_h"/>
                                          </p:val>
                                        </p:tav>
                                      </p:tavLst>
                                    </p:anim>
                                    <p:animEffect transition="in" filter="fade">
                                      <p:cBhvr>
                                        <p:cTn id="9" dur="1000"/>
                                        <p:tgtEl>
                                          <p:spTgt spid="69636"/>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1" presetClass="entr" presetSubtype="0" fill="hold" nodeType="clickEffect">
                                  <p:stCondLst>
                                    <p:cond delay="0"/>
                                  </p:stCondLst>
                                  <p:childTnLst>
                                    <p:set>
                                      <p:cBhvr>
                                        <p:cTn id="13" dur="1" fill="hold">
                                          <p:stCondLst>
                                            <p:cond delay="0"/>
                                          </p:stCondLst>
                                        </p:cTn>
                                        <p:tgtEl>
                                          <p:spTgt spid="69638">
                                            <p:txEl>
                                              <p:pRg st="0" end="0"/>
                                            </p:txEl>
                                          </p:spTgt>
                                        </p:tgtEl>
                                        <p:attrNameLst>
                                          <p:attrName>style.visibility</p:attrName>
                                        </p:attrNameLst>
                                      </p:cBhvr>
                                      <p:to>
                                        <p:strVal val="visible"/>
                                      </p:to>
                                    </p:set>
                                  </p:childTnLst>
                                </p:cTn>
                              </p:par>
                            </p:childTnLst>
                          </p:cTn>
                        </p:par>
                      </p:childTnLst>
                    </p:cTn>
                  </p:par>
                  <p:par>
                    <p:cTn id="14" fill="hold" nodeType="clickPar">
                      <p:stCondLst>
                        <p:cond delay="indefinite"/>
                      </p:stCondLst>
                      <p:childTnLst>
                        <p:par>
                          <p:cTn id="15" fill="hold" nodeType="withGroup">
                            <p:stCondLst>
                              <p:cond delay="0"/>
                            </p:stCondLst>
                            <p:childTnLst>
                              <p:par>
                                <p:cTn id="16" presetID="1" presetClass="entr" presetSubtype="0" fill="hold" nodeType="clickEffect">
                                  <p:stCondLst>
                                    <p:cond delay="0"/>
                                  </p:stCondLst>
                                  <p:childTnLst>
                                    <p:set>
                                      <p:cBhvr>
                                        <p:cTn id="17" dur="1" fill="hold">
                                          <p:stCondLst>
                                            <p:cond delay="0"/>
                                          </p:stCondLst>
                                        </p:cTn>
                                        <p:tgtEl>
                                          <p:spTgt spid="69638">
                                            <p:txEl>
                                              <p:pRg st="1" end="1"/>
                                            </p:txEl>
                                          </p:spTgt>
                                        </p:tgtEl>
                                        <p:attrNameLst>
                                          <p:attrName>style.visibility</p:attrName>
                                        </p:attrNameLst>
                                      </p:cBhvr>
                                      <p:to>
                                        <p:strVal val="visible"/>
                                      </p:to>
                                    </p:set>
                                  </p:childTnLst>
                                </p:cTn>
                              </p:par>
                            </p:childTnLst>
                          </p:cTn>
                        </p:par>
                      </p:childTnLst>
                    </p:cTn>
                  </p:par>
                  <p:par>
                    <p:cTn id="18" fill="hold" nodeType="clickPar">
                      <p:stCondLst>
                        <p:cond delay="indefinite"/>
                      </p:stCondLst>
                      <p:childTnLst>
                        <p:par>
                          <p:cTn id="19" fill="hold" nodeType="withGroup">
                            <p:stCondLst>
                              <p:cond delay="0"/>
                            </p:stCondLst>
                            <p:childTnLst>
                              <p:par>
                                <p:cTn id="20" presetID="1" presetClass="entr" presetSubtype="0" fill="hold" nodeType="clickEffect">
                                  <p:stCondLst>
                                    <p:cond delay="0"/>
                                  </p:stCondLst>
                                  <p:childTnLst>
                                    <p:set>
                                      <p:cBhvr>
                                        <p:cTn id="21" dur="1" fill="hold">
                                          <p:stCondLst>
                                            <p:cond delay="0"/>
                                          </p:stCondLst>
                                        </p:cTn>
                                        <p:tgtEl>
                                          <p:spTgt spid="69638">
                                            <p:txEl>
                                              <p:pRg st="2" end="2"/>
                                            </p:txEl>
                                          </p:spTgt>
                                        </p:tgtEl>
                                        <p:attrNameLst>
                                          <p:attrName>style.visibility</p:attrName>
                                        </p:attrNameLst>
                                      </p:cBhvr>
                                      <p:to>
                                        <p:strVal val="visible"/>
                                      </p:to>
                                    </p:set>
                                  </p:childTnLst>
                                </p:cTn>
                              </p:par>
                            </p:childTnLst>
                          </p:cTn>
                        </p:par>
                      </p:childTnLst>
                    </p:cTn>
                  </p:par>
                  <p:par>
                    <p:cTn id="22" fill="hold" nodeType="clickPar">
                      <p:stCondLst>
                        <p:cond delay="indefinite"/>
                      </p:stCondLst>
                      <p:childTnLst>
                        <p:par>
                          <p:cTn id="23" fill="hold" nodeType="withGroup">
                            <p:stCondLst>
                              <p:cond delay="0"/>
                            </p:stCondLst>
                            <p:childTnLst>
                              <p:par>
                                <p:cTn id="24" presetID="1" presetClass="entr" presetSubtype="0" fill="hold" nodeType="clickEffect">
                                  <p:stCondLst>
                                    <p:cond delay="0"/>
                                  </p:stCondLst>
                                  <p:childTnLst>
                                    <p:set>
                                      <p:cBhvr>
                                        <p:cTn id="25" dur="1" fill="hold">
                                          <p:stCondLst>
                                            <p:cond delay="0"/>
                                          </p:stCondLst>
                                        </p:cTn>
                                        <p:tgtEl>
                                          <p:spTgt spid="69638">
                                            <p:txEl>
                                              <p:pRg st="3" end="3"/>
                                            </p:txEl>
                                          </p:spTgt>
                                        </p:tgtEl>
                                        <p:attrNameLst>
                                          <p:attrName>style.visibility</p:attrName>
                                        </p:attrNameLst>
                                      </p:cBhvr>
                                      <p:to>
                                        <p:strVal val="visible"/>
                                      </p:to>
                                    </p:set>
                                  </p:childTnLst>
                                </p:cTn>
                              </p:par>
                            </p:childTnLst>
                          </p:cTn>
                        </p:par>
                      </p:childTnLst>
                    </p:cTn>
                  </p:par>
                  <p:par>
                    <p:cTn id="26" fill="hold" nodeType="clickPar">
                      <p:stCondLst>
                        <p:cond delay="indefinite"/>
                      </p:stCondLst>
                      <p:childTnLst>
                        <p:par>
                          <p:cTn id="27" fill="hold" nodeType="withGroup">
                            <p:stCondLst>
                              <p:cond delay="0"/>
                            </p:stCondLst>
                            <p:childTnLst>
                              <p:par>
                                <p:cTn id="28" presetID="1" presetClass="entr" presetSubtype="0" fill="hold" nodeType="clickEffect">
                                  <p:stCondLst>
                                    <p:cond delay="0"/>
                                  </p:stCondLst>
                                  <p:childTnLst>
                                    <p:set>
                                      <p:cBhvr>
                                        <p:cTn id="29" dur="1" fill="hold">
                                          <p:stCondLst>
                                            <p:cond delay="0"/>
                                          </p:stCondLst>
                                        </p:cTn>
                                        <p:tgtEl>
                                          <p:spTgt spid="69638">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9636" grpId="0" animBg="1"/>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 xmlns:p14="http://schemas.microsoft.com/office/powerpoint/2010/main" val="2374726582"/>
              </p:ext>
            </p:extLst>
          </p:nvPr>
        </p:nvGraphicFramePr>
        <p:xfrm>
          <a:off x="457200" y="1600200"/>
          <a:ext cx="8229600" cy="4876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 xmlns:p14="http://schemas.microsoft.com/office/powerpoint/2010/main" val="124715531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6000" b="1" dirty="0" smtClean="0"/>
              <a:t>POSTURE</a:t>
            </a:r>
            <a:endParaRPr lang="en-US" sz="6000" b="1" dirty="0"/>
          </a:p>
        </p:txBody>
      </p:sp>
      <p:sp>
        <p:nvSpPr>
          <p:cNvPr id="3" name="Content Placeholder 2"/>
          <p:cNvSpPr>
            <a:spLocks noGrp="1"/>
          </p:cNvSpPr>
          <p:nvPr>
            <p:ph idx="1"/>
          </p:nvPr>
        </p:nvSpPr>
        <p:spPr/>
        <p:txBody>
          <a:bodyPr>
            <a:normAutofit/>
          </a:bodyPr>
          <a:lstStyle/>
          <a:p>
            <a:pPr marL="0" indent="0">
              <a:buNone/>
            </a:pPr>
            <a:r>
              <a:rPr lang="en-US" sz="2800" dirty="0" smtClean="0"/>
              <a:t>Attitude assumed by the body either with support during muscular inactivity, or by active co-ordinated action of the body muscles working together.</a:t>
            </a:r>
          </a:p>
          <a:p>
            <a:pPr marL="0" indent="0">
              <a:buNone/>
            </a:pPr>
            <a:r>
              <a:rPr lang="en-US" sz="3600" b="1" dirty="0" smtClean="0"/>
              <a:t>TYPE OF POSTURE:</a:t>
            </a:r>
            <a:endParaRPr lang="en-US" sz="2800" dirty="0" smtClean="0"/>
          </a:p>
          <a:p>
            <a:pPr marL="0" indent="0">
              <a:buNone/>
            </a:pPr>
            <a:r>
              <a:rPr lang="en-US" sz="2800" dirty="0" smtClean="0"/>
              <a:t>Two type of posture</a:t>
            </a:r>
          </a:p>
          <a:p>
            <a:r>
              <a:rPr lang="en-US" sz="2800" dirty="0" smtClean="0"/>
              <a:t>Inactive posture</a:t>
            </a:r>
          </a:p>
          <a:p>
            <a:r>
              <a:rPr lang="en-US" sz="2800" dirty="0" smtClean="0"/>
              <a:t>Active posture</a:t>
            </a:r>
            <a:endParaRPr lang="en-US" sz="3600" dirty="0" smtClean="0"/>
          </a:p>
        </p:txBody>
      </p:sp>
    </p:spTree>
    <p:extLst>
      <p:ext uri="{BB962C8B-B14F-4D97-AF65-F5344CB8AC3E}">
        <p14:creationId xmlns="" xmlns:p14="http://schemas.microsoft.com/office/powerpoint/2010/main" val="6272166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anim calcmode="lin" valueType="num">
                                      <p:cBhvr additive="base">
                                        <p:cTn id="11"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 calcmode="lin" valueType="num">
                                      <p:cBhvr additive="base">
                                        <p:cTn id="17"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 calcmode="lin" valueType="num">
                                      <p:cBhvr additive="base">
                                        <p:cTn id="23"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dirty="0"/>
          </a:p>
        </p:txBody>
      </p:sp>
      <p:pic>
        <p:nvPicPr>
          <p:cNvPr id="1026" name="Picture 2" descr="C:\Users\TAIMOOR\Desktop\thank you\images (1).jpg"/>
          <p:cNvPicPr>
            <a:picLocks noChangeAspect="1" noChangeArrowheads="1"/>
          </p:cNvPicPr>
          <p:nvPr/>
        </p:nvPicPr>
        <p:blipFill>
          <a:blip r:embed="rId2">
            <a:extLst>
              <a:ext uri="{28A0092B-C50C-407E-A947-70E740481C1C}">
                <a14:useLocalDpi xmlns="" xmlns:a14="http://schemas.microsoft.com/office/drawing/2010/main" val="0"/>
              </a:ext>
            </a:extLst>
          </a:blip>
          <a:srcRect/>
          <a:stretch>
            <a:fillRect/>
          </a:stretch>
        </p:blipFill>
        <p:spPr bwMode="auto">
          <a:xfrm>
            <a:off x="152400" y="381000"/>
            <a:ext cx="8763000" cy="6500558"/>
          </a:xfrm>
          <a:prstGeom prst="rect">
            <a:avLst/>
          </a:prstGeom>
          <a:noFill/>
          <a:extLst>
            <a:ext uri="{909E8E84-426E-40DD-AFC4-6F175D3DCCD1}">
              <a14:hiddenFill xmlns="" xmlns:a14="http://schemas.microsoft.com/office/drawing/2010/main">
                <a:solidFill>
                  <a:srgbClr val="FFFFFF"/>
                </a:solidFill>
              </a14:hiddenFill>
            </a:ext>
          </a:extLst>
        </p:spPr>
      </p:pic>
    </p:spTree>
    <p:extLst>
      <p:ext uri="{BB962C8B-B14F-4D97-AF65-F5344CB8AC3E}">
        <p14:creationId xmlns="" xmlns:p14="http://schemas.microsoft.com/office/powerpoint/2010/main" val="234870577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436" name="Picture 4" descr="11"/>
          <p:cNvPicPr>
            <a:picLocks noGrp="1" noChangeAspect="1" noChangeArrowheads="1"/>
          </p:cNvPicPr>
          <p:nvPr>
            <p:ph type="body" idx="1"/>
          </p:nvPr>
        </p:nvPicPr>
        <p:blipFill>
          <a:blip r:embed="rId2">
            <a:extLst>
              <a:ext uri="{28A0092B-C50C-407E-A947-70E740481C1C}">
                <a14:useLocalDpi xmlns="" xmlns:a14="http://schemas.microsoft.com/office/drawing/2010/main" val="0"/>
              </a:ext>
            </a:extLst>
          </a:blip>
          <a:srcRect/>
          <a:stretch>
            <a:fillRect/>
          </a:stretch>
        </p:blipFill>
        <p:spPr>
          <a:xfrm>
            <a:off x="152400" y="609600"/>
            <a:ext cx="8849332" cy="6019800"/>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dist="35921" dir="2700000" algn="ctr" rotWithShape="0">
                    <a:srgbClr val="808080"/>
                  </a:outerShdw>
                </a:effectLst>
              </a14:hiddenEffects>
            </a:ext>
          </a:extLst>
        </p:spPr>
      </p:pic>
    </p:spTree>
    <p:extLst>
      <p:ext uri="{BB962C8B-B14F-4D97-AF65-F5344CB8AC3E}">
        <p14:creationId xmlns="" xmlns:p14="http://schemas.microsoft.com/office/powerpoint/2010/main" val="227670157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0" presetClass="entr" presetSubtype="0" decel="100000" fill="hold" nodeType="clickEffect">
                                  <p:stCondLst>
                                    <p:cond delay="0"/>
                                  </p:stCondLst>
                                  <p:childTnLst>
                                    <p:set>
                                      <p:cBhvr>
                                        <p:cTn id="6" dur="1" fill="hold">
                                          <p:stCondLst>
                                            <p:cond delay="0"/>
                                          </p:stCondLst>
                                        </p:cTn>
                                        <p:tgtEl>
                                          <p:spTgt spid="18436"/>
                                        </p:tgtEl>
                                        <p:attrNameLst>
                                          <p:attrName>style.visibility</p:attrName>
                                        </p:attrNameLst>
                                      </p:cBhvr>
                                      <p:to>
                                        <p:strVal val="visible"/>
                                      </p:to>
                                    </p:set>
                                    <p:anim calcmode="lin" valueType="num">
                                      <p:cBhvr>
                                        <p:cTn id="7" dur="1000" fill="hold"/>
                                        <p:tgtEl>
                                          <p:spTgt spid="18436"/>
                                        </p:tgtEl>
                                        <p:attrNameLst>
                                          <p:attrName>ppt_w</p:attrName>
                                        </p:attrNameLst>
                                      </p:cBhvr>
                                      <p:tavLst>
                                        <p:tav tm="0">
                                          <p:val>
                                            <p:strVal val="#ppt_w+.3"/>
                                          </p:val>
                                        </p:tav>
                                        <p:tav tm="100000">
                                          <p:val>
                                            <p:strVal val="#ppt_w"/>
                                          </p:val>
                                        </p:tav>
                                      </p:tavLst>
                                    </p:anim>
                                    <p:anim calcmode="lin" valueType="num">
                                      <p:cBhvr>
                                        <p:cTn id="8" dur="1000" fill="hold"/>
                                        <p:tgtEl>
                                          <p:spTgt spid="18436"/>
                                        </p:tgtEl>
                                        <p:attrNameLst>
                                          <p:attrName>ppt_h</p:attrName>
                                        </p:attrNameLst>
                                      </p:cBhvr>
                                      <p:tavLst>
                                        <p:tav tm="0">
                                          <p:val>
                                            <p:strVal val="#ppt_h"/>
                                          </p:val>
                                        </p:tav>
                                        <p:tav tm="100000">
                                          <p:val>
                                            <p:strVal val="#ppt_h"/>
                                          </p:val>
                                        </p:tav>
                                      </p:tavLst>
                                    </p:anim>
                                    <p:animEffect transition="in" filter="fade">
                                      <p:cBhvr>
                                        <p:cTn id="9" dur="1000"/>
                                        <p:tgtEl>
                                          <p:spTgt spid="1843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b="1" dirty="0" smtClean="0"/>
              <a:t>INACTIVE POSTURE</a:t>
            </a:r>
            <a:endParaRPr lang="en-US" sz="5400" b="1" dirty="0"/>
          </a:p>
        </p:txBody>
      </p:sp>
      <p:sp>
        <p:nvSpPr>
          <p:cNvPr id="3" name="Content Placeholder 2"/>
          <p:cNvSpPr>
            <a:spLocks noGrp="1"/>
          </p:cNvSpPr>
          <p:nvPr>
            <p:ph idx="1"/>
          </p:nvPr>
        </p:nvSpPr>
        <p:spPr/>
        <p:txBody>
          <a:bodyPr/>
          <a:lstStyle/>
          <a:p>
            <a:pPr marL="0" indent="0">
              <a:buNone/>
            </a:pPr>
            <a:r>
              <a:rPr lang="en-US" dirty="0" smtClean="0"/>
              <a:t>It is used during</a:t>
            </a:r>
          </a:p>
          <a:p>
            <a:r>
              <a:rPr lang="en-US" dirty="0" smtClean="0"/>
              <a:t>Resting</a:t>
            </a:r>
          </a:p>
          <a:p>
            <a:r>
              <a:rPr lang="en-US" dirty="0" smtClean="0"/>
              <a:t>Sleeping</a:t>
            </a:r>
          </a:p>
          <a:p>
            <a:r>
              <a:rPr lang="en-US" dirty="0" smtClean="0"/>
              <a:t>Muscular activity is reduced to minimum</a:t>
            </a:r>
          </a:p>
          <a:p>
            <a:r>
              <a:rPr lang="en-US" dirty="0" smtClean="0"/>
              <a:t>They make minimal demand on the essential body functions i.e. Respiration and circulation</a:t>
            </a:r>
          </a:p>
          <a:p>
            <a:pPr marL="0" indent="0">
              <a:buNone/>
            </a:pPr>
            <a:endParaRPr lang="en-US" dirty="0"/>
          </a:p>
        </p:txBody>
      </p:sp>
    </p:spTree>
    <p:extLst>
      <p:ext uri="{BB962C8B-B14F-4D97-AF65-F5344CB8AC3E}">
        <p14:creationId xmlns="" xmlns:p14="http://schemas.microsoft.com/office/powerpoint/2010/main" val="26600761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b="1" dirty="0" smtClean="0"/>
              <a:t>ACTIVE POSTURE</a:t>
            </a:r>
            <a:endParaRPr lang="en-US" sz="4800" b="1" dirty="0"/>
          </a:p>
        </p:txBody>
      </p:sp>
      <p:sp>
        <p:nvSpPr>
          <p:cNvPr id="3" name="Content Placeholder 2"/>
          <p:cNvSpPr>
            <a:spLocks noGrp="1"/>
          </p:cNvSpPr>
          <p:nvPr>
            <p:ph idx="1"/>
          </p:nvPr>
        </p:nvSpPr>
        <p:spPr/>
        <p:txBody>
          <a:bodyPr/>
          <a:lstStyle/>
          <a:p>
            <a:pPr marL="0" indent="0">
              <a:buNone/>
            </a:pPr>
            <a:r>
              <a:rPr lang="en-US" dirty="0" smtClean="0"/>
              <a:t>This is in response to action of many integrated muscle activity.</a:t>
            </a:r>
          </a:p>
          <a:p>
            <a:pPr marL="0" indent="0">
              <a:buNone/>
            </a:pPr>
            <a:r>
              <a:rPr lang="en-US" dirty="0" smtClean="0"/>
              <a:t>This is of two type</a:t>
            </a:r>
          </a:p>
          <a:p>
            <a:pPr marL="514350" indent="-514350">
              <a:buFont typeface="+mj-lt"/>
              <a:buAutoNum type="arabicPeriod"/>
            </a:pPr>
            <a:r>
              <a:rPr lang="en-US" dirty="0" smtClean="0"/>
              <a:t>Static posture</a:t>
            </a:r>
          </a:p>
          <a:p>
            <a:pPr marL="514350" indent="-514350">
              <a:buFont typeface="+mj-lt"/>
              <a:buAutoNum type="arabicPeriod"/>
            </a:pPr>
            <a:r>
              <a:rPr lang="en-US" dirty="0" smtClean="0"/>
              <a:t>Dynamic posture</a:t>
            </a:r>
            <a:endParaRPr lang="en-US" dirty="0"/>
          </a:p>
        </p:txBody>
      </p:sp>
    </p:spTree>
    <p:extLst>
      <p:ext uri="{BB962C8B-B14F-4D97-AF65-F5344CB8AC3E}">
        <p14:creationId xmlns="" xmlns:p14="http://schemas.microsoft.com/office/powerpoint/2010/main" val="21844728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additive="base">
                                        <p:cTn id="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 calcmode="lin" valueType="num">
                                      <p:cBhvr additive="base">
                                        <p:cTn id="13"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668963"/>
          </a:xfrm>
        </p:spPr>
        <p:txBody>
          <a:bodyPr>
            <a:normAutofit/>
          </a:bodyPr>
          <a:lstStyle/>
          <a:p>
            <a:r>
              <a:rPr lang="en-US" sz="4000" b="1" dirty="0" smtClean="0"/>
              <a:t>STATIC POSTURE: </a:t>
            </a:r>
            <a:r>
              <a:rPr lang="en-US" sz="2800" dirty="0" smtClean="0"/>
              <a:t>in this case muscle work statistically to stabilize the body joints and in opposition to gravity or other forces. In the erect posture they work to maintain the state of equilibrium.</a:t>
            </a:r>
          </a:p>
          <a:p>
            <a:r>
              <a:rPr lang="en-US" sz="3600" b="1" dirty="0" smtClean="0"/>
              <a:t>DYNAMIC POSTURE: </a:t>
            </a:r>
            <a:r>
              <a:rPr lang="en-US" sz="2800" dirty="0" smtClean="0"/>
              <a:t>this is for efficient basis for movement. This is constantly modified and changed for the circumstances  resulting  from the movement.</a:t>
            </a:r>
            <a:endParaRPr lang="en-US" b="1" dirty="0"/>
          </a:p>
        </p:txBody>
      </p:sp>
    </p:spTree>
    <p:extLst>
      <p:ext uri="{BB962C8B-B14F-4D97-AF65-F5344CB8AC3E}">
        <p14:creationId xmlns="" xmlns:p14="http://schemas.microsoft.com/office/powerpoint/2010/main" val="6845273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POSTURAL MECHANISM</a:t>
            </a:r>
            <a:endParaRPr lang="en-US" b="1" dirty="0"/>
          </a:p>
        </p:txBody>
      </p:sp>
      <p:sp>
        <p:nvSpPr>
          <p:cNvPr id="3" name="Content Placeholder 2"/>
          <p:cNvSpPr>
            <a:spLocks noGrp="1"/>
          </p:cNvSpPr>
          <p:nvPr>
            <p:ph idx="1"/>
          </p:nvPr>
        </p:nvSpPr>
        <p:spPr/>
        <p:txBody>
          <a:bodyPr/>
          <a:lstStyle/>
          <a:p>
            <a:pPr marL="0" indent="0">
              <a:buNone/>
            </a:pPr>
            <a:r>
              <a:rPr lang="en-US" dirty="0" smtClean="0"/>
              <a:t>This involves following</a:t>
            </a:r>
          </a:p>
          <a:p>
            <a:r>
              <a:rPr lang="en-US" dirty="0" smtClean="0"/>
              <a:t>The muscle</a:t>
            </a:r>
          </a:p>
          <a:p>
            <a:r>
              <a:rPr lang="en-US" dirty="0" smtClean="0"/>
              <a:t>The nervous control</a:t>
            </a:r>
          </a:p>
          <a:p>
            <a:pPr marL="0" indent="0">
              <a:buNone/>
            </a:pPr>
            <a:endParaRPr lang="en-US" dirty="0"/>
          </a:p>
        </p:txBody>
      </p:sp>
    </p:spTree>
    <p:extLst>
      <p:ext uri="{BB962C8B-B14F-4D97-AF65-F5344CB8AC3E}">
        <p14:creationId xmlns="" xmlns:p14="http://schemas.microsoft.com/office/powerpoint/2010/main" val="25763563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b="1" dirty="0" smtClean="0"/>
              <a:t>THE MUSCLE</a:t>
            </a:r>
            <a:endParaRPr lang="en-US" sz="5400" b="1" dirty="0"/>
          </a:p>
        </p:txBody>
      </p:sp>
      <p:sp>
        <p:nvSpPr>
          <p:cNvPr id="3" name="Content Placeholder 2"/>
          <p:cNvSpPr>
            <a:spLocks noGrp="1"/>
          </p:cNvSpPr>
          <p:nvPr>
            <p:ph idx="1"/>
          </p:nvPr>
        </p:nvSpPr>
        <p:spPr/>
        <p:txBody>
          <a:bodyPr>
            <a:normAutofit/>
          </a:bodyPr>
          <a:lstStyle/>
          <a:p>
            <a:r>
              <a:rPr lang="en-US" dirty="0" smtClean="0"/>
              <a:t>The intensity and distribution of the muscle work that is required for the static or dynamic posture varies according to the pattern of the movement.</a:t>
            </a:r>
          </a:p>
          <a:p>
            <a:r>
              <a:rPr lang="en-US" dirty="0" smtClean="0"/>
              <a:t>The muscle which are involved mostly are those which are involved in the erect position of body working against the gravity effects. These are the Anti gravity muscles they mostly act for the  Extension of the joints.</a:t>
            </a:r>
          </a:p>
          <a:p>
            <a:pPr marL="0" indent="0">
              <a:buNone/>
            </a:pPr>
            <a:endParaRPr lang="en-US" dirty="0"/>
          </a:p>
        </p:txBody>
      </p:sp>
    </p:spTree>
    <p:extLst>
      <p:ext uri="{BB962C8B-B14F-4D97-AF65-F5344CB8AC3E}">
        <p14:creationId xmlns="" xmlns:p14="http://schemas.microsoft.com/office/powerpoint/2010/main" val="9116010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 calcmode="lin" valueType="num">
                                      <p:cBhvr additive="base">
                                        <p:cTn id="14"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5"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larity">
  <a:themeElements>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Office Classic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Clarity</Template>
  <TotalTime>300</TotalTime>
  <Words>1003</Words>
  <Application>Microsoft Office PowerPoint</Application>
  <PresentationFormat>On-screen Show (4:3)</PresentationFormat>
  <Paragraphs>112</Paragraphs>
  <Slides>30</Slides>
  <Notes>2</Notes>
  <HiddenSlides>0</HiddenSlides>
  <MMClips>0</MMClips>
  <ScaleCrop>false</ScaleCrop>
  <HeadingPairs>
    <vt:vector size="4" baseType="variant">
      <vt:variant>
        <vt:lpstr>Theme</vt:lpstr>
      </vt:variant>
      <vt:variant>
        <vt:i4>1</vt:i4>
      </vt:variant>
      <vt:variant>
        <vt:lpstr>Slide Titles</vt:lpstr>
      </vt:variant>
      <vt:variant>
        <vt:i4>30</vt:i4>
      </vt:variant>
    </vt:vector>
  </HeadingPairs>
  <TitlesOfParts>
    <vt:vector size="31" baseType="lpstr">
      <vt:lpstr>Clarity</vt:lpstr>
      <vt:lpstr>Slide 1</vt:lpstr>
      <vt:lpstr>POSTURE</vt:lpstr>
      <vt:lpstr>POSTURE</vt:lpstr>
      <vt:lpstr>Slide 4</vt:lpstr>
      <vt:lpstr>INACTIVE POSTURE</vt:lpstr>
      <vt:lpstr>ACTIVE POSTURE</vt:lpstr>
      <vt:lpstr>Slide 7</vt:lpstr>
      <vt:lpstr>POSTURAL MECHANISM</vt:lpstr>
      <vt:lpstr>THE MUSCLE</vt:lpstr>
      <vt:lpstr>THE MUSCLE</vt:lpstr>
      <vt:lpstr>NERVOUS CONTROL</vt:lpstr>
      <vt:lpstr>THE POSTURAL REFLEXES</vt:lpstr>
      <vt:lpstr>COORDINATION CENTER</vt:lpstr>
      <vt:lpstr>AFFERENT STIMULI</vt:lpstr>
      <vt:lpstr>THE AFFERENT STIMULI</vt:lpstr>
      <vt:lpstr>Slide 16</vt:lpstr>
      <vt:lpstr>Slide 17</vt:lpstr>
      <vt:lpstr>THE PATTERN OF POSTURE</vt:lpstr>
      <vt:lpstr>GOOD POSTURE</vt:lpstr>
      <vt:lpstr>DEVELOPMENT OF GOOD POSTURE</vt:lpstr>
      <vt:lpstr>Slide 21</vt:lpstr>
      <vt:lpstr>POSTURE </vt:lpstr>
      <vt:lpstr>Slide 23</vt:lpstr>
      <vt:lpstr>POOR POSTURE</vt:lpstr>
      <vt:lpstr>posture </vt:lpstr>
      <vt:lpstr>FACTORS CAUSING POOR POSTURE</vt:lpstr>
      <vt:lpstr>Causes of Poor posture</vt:lpstr>
      <vt:lpstr>CAUSES OF POOR POSTURE</vt:lpstr>
      <vt:lpstr>Slide 29</vt:lpstr>
      <vt:lpstr>Slide 30</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POSTURE</dc:title>
  <dc:creator>TAIMOOR</dc:creator>
  <cp:lastModifiedBy>Windows User</cp:lastModifiedBy>
  <cp:revision>42</cp:revision>
  <dcterms:created xsi:type="dcterms:W3CDTF">2014-03-30T16:22:46Z</dcterms:created>
  <dcterms:modified xsi:type="dcterms:W3CDTF">2017-04-10T06:13:20Z</dcterms:modified>
</cp:coreProperties>
</file>