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4" r:id="rId1"/>
  </p:sldMasterIdLst>
  <p:sldIdLst>
    <p:sldId id="273" r:id="rId2"/>
    <p:sldId id="274" r:id="rId3"/>
    <p:sldId id="275" r:id="rId4"/>
    <p:sldId id="289" r:id="rId5"/>
    <p:sldId id="264" r:id="rId6"/>
    <p:sldId id="272" r:id="rId7"/>
    <p:sldId id="268" r:id="rId8"/>
    <p:sldId id="269" r:id="rId9"/>
  </p:sldIdLst>
  <p:sldSz cx="9144000" cy="6858000" type="screen4x3"/>
  <p:notesSz cx="9236075"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40473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0693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829317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89534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691205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5C55338-0D06-4ECC-97A7-51BFC2581DD4}"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93604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5C55338-0D06-4ECC-97A7-51BFC2581DD4}"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356733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72706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497461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90572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284763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C55338-0D06-4ECC-97A7-51BFC2581DD4}"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423156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346066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C55338-0D06-4ECC-97A7-51BFC2581DD4}"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314108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C55338-0D06-4ECC-97A7-51BFC2581DD4}"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833409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F5C55338-0D06-4ECC-97A7-51BFC2581DD4}"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395008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1197130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extLst>
      <p:ext uri="{BB962C8B-B14F-4D97-AF65-F5344CB8AC3E}">
        <p14:creationId xmlns:p14="http://schemas.microsoft.com/office/powerpoint/2010/main" val="2021362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F5C55338-0D06-4ECC-97A7-51BFC2581DD4}" type="datetimeFigureOut">
              <a:rPr lang="en-US" smtClean="0"/>
              <a:pPr/>
              <a:t>5/3/2020</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F94B5E81-6CAE-4B94-BBBB-EC47839A9910}" type="slidenum">
              <a:rPr lang="en-US" smtClean="0"/>
              <a:pPr/>
              <a:t>‹#›</a:t>
            </a:fld>
            <a:endParaRPr lang="en-US"/>
          </a:p>
        </p:txBody>
      </p:sp>
    </p:spTree>
    <p:extLst>
      <p:ext uri="{BB962C8B-B14F-4D97-AF65-F5344CB8AC3E}">
        <p14:creationId xmlns:p14="http://schemas.microsoft.com/office/powerpoint/2010/main" val="3498480573"/>
      </p:ext>
    </p:extLst>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 id="2147484026" r:id="rId12"/>
    <p:sldLayoutId id="2147484027" r:id="rId13"/>
    <p:sldLayoutId id="2147484028" r:id="rId14"/>
    <p:sldLayoutId id="2147484029" r:id="rId15"/>
    <p:sldLayoutId id="2147484030" r:id="rId16"/>
    <p:sldLayoutId id="2147484031" r:id="rId17"/>
    <p:sldLayoutId id="21474840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A9E34-CF31-483E-A0F7-6E4E9324E8F2}"/>
              </a:ext>
            </a:extLst>
          </p:cNvPr>
          <p:cNvSpPr>
            <a:spLocks noGrp="1"/>
          </p:cNvSpPr>
          <p:nvPr>
            <p:ph type="title"/>
          </p:nvPr>
        </p:nvSpPr>
        <p:spPr>
          <a:xfrm>
            <a:off x="457200" y="2057400"/>
            <a:ext cx="8229600" cy="2133600"/>
          </a:xfrm>
        </p:spPr>
        <p:txBody>
          <a:bodyPr>
            <a:normAutofit/>
          </a:bodyPr>
          <a:lstStyle/>
          <a:p>
            <a:r>
              <a:rPr lang="en-US" sz="5400" dirty="0">
                <a:latin typeface="Times New Roman" panose="02020603050405020304" pitchFamily="18" charset="0"/>
                <a:cs typeface="Times New Roman" panose="02020603050405020304" pitchFamily="18" charset="0"/>
              </a:rPr>
              <a:t>Introduction to Psychology</a:t>
            </a:r>
            <a:endParaRPr lang="en-US" sz="2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F8A9A7B-8B3C-4834-95F2-2D122F04A830}"/>
              </a:ext>
            </a:extLst>
          </p:cNvPr>
          <p:cNvSpPr>
            <a:spLocks noGrp="1"/>
          </p:cNvSpPr>
          <p:nvPr>
            <p:ph idx="1"/>
          </p:nvPr>
        </p:nvSpPr>
        <p:spPr>
          <a:xfrm>
            <a:off x="4191000" y="5029200"/>
            <a:ext cx="4495800" cy="838200"/>
          </a:xfrm>
        </p:spPr>
        <p:txBody>
          <a:bodyPr>
            <a:normAutofit/>
          </a:bodyPr>
          <a:lstStyle/>
          <a:p>
            <a:pPr marL="0" indent="0" algn="ctr">
              <a:buNone/>
            </a:pPr>
            <a:r>
              <a:rPr lang="en-US" sz="1600" b="1" cap="none" dirty="0">
                <a:latin typeface="Times New Roman" panose="02020603050405020304" pitchFamily="18" charset="0"/>
                <a:cs typeface="Times New Roman" panose="02020603050405020304" pitchFamily="18" charset="0"/>
              </a:rPr>
              <a:t>Course instructor: Samreen Umar</a:t>
            </a:r>
          </a:p>
          <a:p>
            <a:pPr marL="0" indent="0" algn="ctr">
              <a:buNone/>
            </a:pPr>
            <a:r>
              <a:rPr lang="en-US" sz="1600" b="1" cap="none" dirty="0">
                <a:latin typeface="Times New Roman" panose="02020603050405020304" pitchFamily="18" charset="0"/>
                <a:cs typeface="Times New Roman" panose="02020603050405020304" pitchFamily="18" charset="0"/>
              </a:rPr>
              <a:t>Department of psychology, UOS</a:t>
            </a:r>
          </a:p>
        </p:txBody>
      </p:sp>
    </p:spTree>
    <p:extLst>
      <p:ext uri="{BB962C8B-B14F-4D97-AF65-F5344CB8AC3E}">
        <p14:creationId xmlns:p14="http://schemas.microsoft.com/office/powerpoint/2010/main" val="2089370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What is Psychology?</a:t>
            </a:r>
          </a:p>
        </p:txBody>
      </p:sp>
      <p:sp>
        <p:nvSpPr>
          <p:cNvPr id="3" name="Content Placeholder 2"/>
          <p:cNvSpPr>
            <a:spLocks noGrp="1"/>
          </p:cNvSpPr>
          <p:nvPr>
            <p:ph idx="1"/>
          </p:nvPr>
        </p:nvSpPr>
        <p:spPr>
          <a:xfrm>
            <a:off x="685331" y="2057400"/>
            <a:ext cx="7773339" cy="3733801"/>
          </a:xfrm>
        </p:spPr>
        <p:txBody>
          <a:bodyPr>
            <a:noAutofit/>
          </a:bodyPr>
          <a:lstStyle/>
          <a:p>
            <a:r>
              <a:rPr lang="en-US" sz="2400" cap="none" dirty="0">
                <a:latin typeface="Times New Roman" panose="02020603050405020304" pitchFamily="18" charset="0"/>
                <a:cs typeface="Times New Roman" panose="02020603050405020304" pitchFamily="18" charset="0"/>
              </a:rPr>
              <a:t>Psychology is the scientific study of  behavior and mental processes.</a:t>
            </a:r>
          </a:p>
          <a:p>
            <a:r>
              <a:rPr lang="en-US" sz="2400" cap="none" dirty="0">
                <a:latin typeface="Times New Roman" panose="02020603050405020304" pitchFamily="18" charset="0"/>
                <a:cs typeface="Times New Roman" panose="02020603050405020304" pitchFamily="18" charset="0"/>
              </a:rPr>
              <a:t>Psyche refers to soul/mind</a:t>
            </a:r>
          </a:p>
          <a:p>
            <a:r>
              <a:rPr lang="en-US" sz="2400" cap="none" dirty="0">
                <a:latin typeface="Times New Roman" panose="02020603050405020304" pitchFamily="18" charset="0"/>
                <a:cs typeface="Times New Roman" panose="02020603050405020304" pitchFamily="18" charset="0"/>
              </a:rPr>
              <a:t>Logos refers to study of subject (human)</a:t>
            </a:r>
          </a:p>
          <a:p>
            <a:r>
              <a:rPr lang="en-US" sz="2400" cap="none" dirty="0">
                <a:latin typeface="Times New Roman" panose="02020603050405020304" pitchFamily="18" charset="0"/>
                <a:cs typeface="Times New Roman" panose="02020603050405020304" pitchFamily="18" charset="0"/>
              </a:rPr>
              <a:t>Psychologists study:</a:t>
            </a:r>
          </a:p>
          <a:p>
            <a:r>
              <a:rPr lang="en-US" sz="2400" cap="none" dirty="0">
                <a:latin typeface="Times New Roman" panose="02020603050405020304" pitchFamily="18" charset="0"/>
                <a:cs typeface="Times New Roman" panose="02020603050405020304" pitchFamily="18" charset="0"/>
              </a:rPr>
              <a:t> Overt or observable behavior , as well as</a:t>
            </a:r>
          </a:p>
          <a:p>
            <a:r>
              <a:rPr lang="en-US" sz="2400" cap="none" dirty="0">
                <a:latin typeface="Times New Roman" panose="02020603050405020304" pitchFamily="18" charset="0"/>
                <a:cs typeface="Times New Roman" panose="02020603050405020304" pitchFamily="18" charset="0"/>
              </a:rPr>
              <a:t>Covert behavior – private mental processes that  cannot be directly observed or measured and must be inferred from overt behavior .</a:t>
            </a:r>
          </a:p>
        </p:txBody>
      </p:sp>
    </p:spTree>
    <p:extLst>
      <p:ext uri="{BB962C8B-B14F-4D97-AF65-F5344CB8AC3E}">
        <p14:creationId xmlns:p14="http://schemas.microsoft.com/office/powerpoint/2010/main" val="632821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Goals of psychology</a:t>
            </a:r>
          </a:p>
        </p:txBody>
      </p:sp>
      <p:sp>
        <p:nvSpPr>
          <p:cNvPr id="3" name="Content Placeholder 2"/>
          <p:cNvSpPr>
            <a:spLocks noGrp="1"/>
          </p:cNvSpPr>
          <p:nvPr>
            <p:ph idx="1"/>
          </p:nvPr>
        </p:nvSpPr>
        <p:spPr>
          <a:xfrm>
            <a:off x="685330" y="1905000"/>
            <a:ext cx="7773339" cy="3886201"/>
          </a:xfrm>
        </p:spPr>
        <p:txBody>
          <a:bodyPr>
            <a:noAutofit/>
          </a:bodyPr>
          <a:lstStyle/>
          <a:p>
            <a:r>
              <a:rPr lang="en-US" cap="none" dirty="0">
                <a:latin typeface="Times New Roman" panose="02020603050405020304" pitchFamily="18" charset="0"/>
                <a:cs typeface="Times New Roman" panose="02020603050405020304" pitchFamily="18" charset="0"/>
              </a:rPr>
              <a:t>The basic goals of psychology are to:</a:t>
            </a:r>
          </a:p>
          <a:p>
            <a:r>
              <a:rPr lang="en-US" b="1" cap="none" dirty="0">
                <a:latin typeface="Times New Roman" panose="02020603050405020304" pitchFamily="18" charset="0"/>
                <a:cs typeface="Times New Roman" panose="02020603050405020304" pitchFamily="18" charset="0"/>
              </a:rPr>
              <a:t>Description</a:t>
            </a:r>
            <a:r>
              <a:rPr lang="en-US" cap="none" dirty="0">
                <a:latin typeface="Times New Roman" panose="02020603050405020304" pitchFamily="18" charset="0"/>
                <a:cs typeface="Times New Roman" panose="02020603050405020304" pitchFamily="18" charset="0"/>
              </a:rPr>
              <a:t>–The first goal is to observe and describe behavior in details. i.e what is the nature of this behavior? </a:t>
            </a:r>
          </a:p>
          <a:p>
            <a:r>
              <a:rPr lang="en-US" b="1" cap="none" dirty="0">
                <a:latin typeface="Times New Roman" panose="02020603050405020304" pitchFamily="18" charset="0"/>
                <a:cs typeface="Times New Roman" panose="02020603050405020304" pitchFamily="18" charset="0"/>
              </a:rPr>
              <a:t>Explanation</a:t>
            </a:r>
            <a:r>
              <a:rPr lang="en-US" cap="none" dirty="0">
                <a:latin typeface="Times New Roman" panose="02020603050405020304" pitchFamily="18" charset="0"/>
                <a:cs typeface="Times New Roman" panose="02020603050405020304" pitchFamily="18" charset="0"/>
              </a:rPr>
              <a:t>- While descriptions come from observable data, psychologist must go beyond what is obvious and explain their observation. Why does it occur?</a:t>
            </a:r>
          </a:p>
          <a:p>
            <a:r>
              <a:rPr lang="en-US" b="1" cap="none" dirty="0">
                <a:latin typeface="Times New Roman" panose="02020603050405020304" pitchFamily="18" charset="0"/>
                <a:cs typeface="Times New Roman" panose="02020603050405020304" pitchFamily="18" charset="0"/>
              </a:rPr>
              <a:t>Prediction</a:t>
            </a:r>
            <a:r>
              <a:rPr lang="en-US" cap="none" dirty="0">
                <a:latin typeface="Times New Roman" panose="02020603050405020304" pitchFamily="18" charset="0"/>
                <a:cs typeface="Times New Roman" panose="02020603050405020304" pitchFamily="18" charset="0"/>
              </a:rPr>
              <a:t>– Once we know what happens, and why it happens, we can predict what will happen in the future.</a:t>
            </a:r>
          </a:p>
          <a:p>
            <a:r>
              <a:rPr lang="en-US" b="1" cap="none" dirty="0">
                <a:latin typeface="Times New Roman" panose="02020603050405020304" pitchFamily="18" charset="0"/>
                <a:cs typeface="Times New Roman" panose="02020603050405020304" pitchFamily="18" charset="0"/>
              </a:rPr>
              <a:t>Control/Change the behavior-</a:t>
            </a:r>
            <a:r>
              <a:rPr lang="en-US" cap="none" dirty="0">
                <a:latin typeface="Times New Roman" pitchFamily="18" charset="0"/>
                <a:cs typeface="Times New Roman" pitchFamily="18" charset="0"/>
              </a:rPr>
              <a:t>Once we know what happens, why it happens and what is likely to happen in the future, we can exert control over it and can change it.</a:t>
            </a:r>
          </a:p>
          <a:p>
            <a:endParaRPr lang="en-US"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874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lgn="l">
              <a:buFont typeface="Arial" panose="020B0604020202020204" pitchFamily="34" charset="0"/>
              <a:buChar char="•"/>
            </a:pPr>
            <a:r>
              <a:rPr lang="en-US" cap="none" dirty="0">
                <a:latin typeface="Times New Roman" panose="02020603050405020304" pitchFamily="18" charset="0"/>
                <a:cs typeface="Times New Roman" panose="02020603050405020304" pitchFamily="18" charset="0"/>
              </a:rPr>
              <a:t>Example</a:t>
            </a:r>
            <a:br>
              <a:rPr lang="en-US" cap="none"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685331" y="2367094"/>
            <a:ext cx="7773339" cy="3424107"/>
          </a:xfrm>
        </p:spPr>
        <p:txBody>
          <a:bodyPr>
            <a:normAutofit/>
          </a:bodyPr>
          <a:lstStyle/>
          <a:p>
            <a:pPr algn="just">
              <a:buNone/>
            </a:pPr>
            <a:r>
              <a:rPr lang="en-US" sz="2800" cap="none" dirty="0">
                <a:latin typeface="Times New Roman" panose="02020603050405020304" pitchFamily="18" charset="0"/>
                <a:cs typeface="Times New Roman" panose="02020603050405020304" pitchFamily="18" charset="0"/>
              </a:rPr>
              <a:t>	A school psychologist might use findings about the causes of math anxiety to devise a program to help students control their math phobias.</a:t>
            </a:r>
            <a:endParaRPr lang="en-US" sz="2800" cap="none" dirty="0"/>
          </a:p>
        </p:txBody>
      </p:sp>
    </p:spTree>
    <p:extLst>
      <p:ext uri="{BB962C8B-B14F-4D97-AF65-F5344CB8AC3E}">
        <p14:creationId xmlns:p14="http://schemas.microsoft.com/office/powerpoint/2010/main" val="4173676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r>
              <a:rPr lang="en-US" b="1" dirty="0">
                <a:latin typeface="Times New Roman" pitchFamily="18" charset="0"/>
                <a:cs typeface="Times New Roman" pitchFamily="18" charset="0"/>
              </a:rPr>
              <a:t>Fields of Psychology</a:t>
            </a:r>
          </a:p>
        </p:txBody>
      </p:sp>
      <p:sp>
        <p:nvSpPr>
          <p:cNvPr id="3" name="Content Placeholder 2"/>
          <p:cNvSpPr>
            <a:spLocks noGrp="1"/>
          </p:cNvSpPr>
          <p:nvPr>
            <p:ph idx="1"/>
          </p:nvPr>
        </p:nvSpPr>
        <p:spPr>
          <a:xfrm>
            <a:off x="457200" y="1828800"/>
            <a:ext cx="8229600" cy="4626008"/>
          </a:xfrm>
        </p:spPr>
        <p:txBody>
          <a:bodyPr>
            <a:noAutofit/>
          </a:bodyPr>
          <a:lstStyle/>
          <a:p>
            <a:r>
              <a:rPr lang="en-US" sz="2400" cap="none" dirty="0">
                <a:latin typeface="Times New Roman" panose="02020603050405020304" pitchFamily="18" charset="0"/>
                <a:cs typeface="Times New Roman" panose="02020603050405020304" pitchFamily="18" charset="0"/>
              </a:rPr>
              <a:t>The major areas in modern psychology are:</a:t>
            </a:r>
          </a:p>
          <a:p>
            <a:r>
              <a:rPr lang="en-US" sz="2400" b="1" cap="none" dirty="0">
                <a:latin typeface="Times New Roman" panose="02020603050405020304" pitchFamily="18" charset="0"/>
                <a:cs typeface="Times New Roman" panose="02020603050405020304" pitchFamily="18" charset="0"/>
              </a:rPr>
              <a:t>Developmental psychology </a:t>
            </a:r>
            <a:r>
              <a:rPr lang="en-US" sz="2400" cap="none" dirty="0">
                <a:latin typeface="Times New Roman" panose="02020603050405020304" pitchFamily="18" charset="0"/>
                <a:cs typeface="Times New Roman" panose="02020603050405020304" pitchFamily="18" charset="0"/>
              </a:rPr>
              <a:t>is the scientific study of changes that occur in human beings over the course of their life.</a:t>
            </a:r>
          </a:p>
          <a:p>
            <a:r>
              <a:rPr lang="en-US" sz="2400" b="1" cap="none" dirty="0">
                <a:latin typeface="Times New Roman" panose="02020603050405020304" pitchFamily="18" charset="0"/>
                <a:cs typeface="Times New Roman" panose="02020603050405020304" pitchFamily="18" charset="0"/>
              </a:rPr>
              <a:t>Social psychology </a:t>
            </a:r>
            <a:r>
              <a:rPr lang="en-US" sz="2400" cap="none" dirty="0">
                <a:latin typeface="Times New Roman" panose="02020603050405020304" pitchFamily="18" charset="0"/>
                <a:cs typeface="Times New Roman" panose="02020603050405020304" pitchFamily="18" charset="0"/>
              </a:rPr>
              <a:t>is about understanding individual behavior in a social context or social situations.</a:t>
            </a:r>
          </a:p>
          <a:p>
            <a:r>
              <a:rPr lang="en-US" sz="2400" b="1" cap="none" dirty="0">
                <a:latin typeface="Times New Roman" panose="02020603050405020304" pitchFamily="18" charset="0"/>
                <a:cs typeface="Times New Roman" panose="02020603050405020304" pitchFamily="18" charset="0"/>
              </a:rPr>
              <a:t>Experimental psychology </a:t>
            </a:r>
            <a:r>
              <a:rPr lang="en-US" sz="2400" cap="none" dirty="0">
                <a:latin typeface="Times New Roman" panose="02020603050405020304" pitchFamily="18" charset="0"/>
                <a:cs typeface="Times New Roman" panose="02020603050405020304" pitchFamily="18" charset="0"/>
              </a:rPr>
              <a:t>the branch of psychology concerned with the scientific investigation of the responses of individuals to stimuli in controlled situations.</a:t>
            </a:r>
            <a:endParaRPr lang="en-US" sz="2400" b="1" cap="none" dirty="0">
              <a:latin typeface="Times New Roman" panose="02020603050405020304" pitchFamily="18" charset="0"/>
              <a:cs typeface="Times New Roman" panose="02020603050405020304" pitchFamily="18" charset="0"/>
            </a:endParaRPr>
          </a:p>
          <a:p>
            <a:pPr marL="0" indent="0">
              <a:buNone/>
            </a:pPr>
            <a:endParaRPr lang="en-US" sz="2400" cap="none" dirty="0">
              <a:latin typeface="Times New Roman" panose="02020603050405020304" pitchFamily="18" charset="0"/>
              <a:cs typeface="Times New Roman" panose="02020603050405020304" pitchFamily="18" charset="0"/>
            </a:endParaRPr>
          </a:p>
          <a:p>
            <a:pPr marL="64008" indent="0">
              <a:buNone/>
            </a:pPr>
            <a:endParaRPr lang="en-US"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0415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029200"/>
          </a:xfrm>
        </p:spPr>
        <p:txBody>
          <a:bodyPr>
            <a:normAutofit/>
          </a:bodyPr>
          <a:lstStyle/>
          <a:p>
            <a:r>
              <a:rPr lang="en-US" sz="2400" b="1" cap="none" dirty="0">
                <a:latin typeface="Times New Roman" panose="02020603050405020304" pitchFamily="18" charset="0"/>
                <a:cs typeface="Times New Roman" panose="02020603050405020304" pitchFamily="18" charset="0"/>
              </a:rPr>
              <a:t>Cognitive psychology</a:t>
            </a:r>
            <a:r>
              <a:rPr lang="en-US" sz="2400" cap="none" dirty="0">
                <a:latin typeface="Times New Roman" panose="02020603050405020304" pitchFamily="18" charset="0"/>
                <a:cs typeface="Times New Roman" panose="02020603050405020304" pitchFamily="18" charset="0"/>
              </a:rPr>
              <a:t> the study of higher mental processes such as attention, language use, memory, perception, problem solving, decision making and thinking.</a:t>
            </a:r>
          </a:p>
          <a:p>
            <a:r>
              <a:rPr lang="en-US" sz="2400" b="1" cap="none" dirty="0">
                <a:latin typeface="Times New Roman" panose="02020603050405020304" pitchFamily="18" charset="0"/>
                <a:cs typeface="Times New Roman" panose="02020603050405020304" pitchFamily="18" charset="0"/>
              </a:rPr>
              <a:t>Personality psychology </a:t>
            </a:r>
            <a:r>
              <a:rPr lang="en-US" sz="2400" cap="none" dirty="0">
                <a:latin typeface="Times New Roman" panose="02020603050405020304" pitchFamily="18" charset="0"/>
                <a:cs typeface="Times New Roman" panose="02020603050405020304" pitchFamily="18" charset="0"/>
              </a:rPr>
              <a:t>is a branch of psychology that studies personality and individual differences. This field is also concerned with the factors that shape personality and with the measurement of personality.</a:t>
            </a:r>
          </a:p>
          <a:p>
            <a:endParaRPr lang="en-US" sz="2400" dirty="0"/>
          </a:p>
        </p:txBody>
      </p:sp>
    </p:spTree>
    <p:extLst>
      <p:ext uri="{BB962C8B-B14F-4D97-AF65-F5344CB8AC3E}">
        <p14:creationId xmlns:p14="http://schemas.microsoft.com/office/powerpoint/2010/main" val="1817967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256506"/>
          </a:xfrm>
        </p:spPr>
        <p:txBody>
          <a:bodyPr>
            <a:normAutofit/>
          </a:bodyPr>
          <a:lstStyle/>
          <a:p>
            <a:r>
              <a:rPr lang="en-US" dirty="0">
                <a:latin typeface="Times New Roman" panose="02020603050405020304" pitchFamily="18" charset="0"/>
                <a:cs typeface="Times New Roman" panose="02020603050405020304" pitchFamily="18" charset="0"/>
              </a:rPr>
              <a:t>Professional Specialties in Psychology</a:t>
            </a:r>
          </a:p>
        </p:txBody>
      </p:sp>
      <p:sp>
        <p:nvSpPr>
          <p:cNvPr id="3" name="Content Placeholder 2"/>
          <p:cNvSpPr>
            <a:spLocks noGrp="1"/>
          </p:cNvSpPr>
          <p:nvPr>
            <p:ph idx="1"/>
          </p:nvPr>
        </p:nvSpPr>
        <p:spPr>
          <a:xfrm>
            <a:off x="457200" y="1600200"/>
            <a:ext cx="8229600" cy="4648200"/>
          </a:xfrm>
        </p:spPr>
        <p:txBody>
          <a:bodyPr>
            <a:normAutofit/>
          </a:bodyPr>
          <a:lstStyle/>
          <a:p>
            <a:r>
              <a:rPr lang="en-US" sz="2400" b="1" cap="none" dirty="0">
                <a:latin typeface="Times New Roman" panose="02020603050405020304" pitchFamily="18" charset="0"/>
                <a:cs typeface="Times New Roman" panose="02020603050405020304" pitchFamily="18" charset="0"/>
              </a:rPr>
              <a:t>Clinical psychologists</a:t>
            </a:r>
            <a:r>
              <a:rPr lang="en-US" sz="2400" cap="none" dirty="0">
                <a:latin typeface="Times New Roman" panose="02020603050405020304" pitchFamily="18" charset="0"/>
                <a:cs typeface="Times New Roman" panose="02020603050405020304" pitchFamily="18" charset="0"/>
              </a:rPr>
              <a:t> are concerned with the evaluation, diagnosis, and treatment of individuals with psychological problems.</a:t>
            </a:r>
          </a:p>
          <a:p>
            <a:r>
              <a:rPr lang="en-US" sz="2400" b="1" cap="none" dirty="0">
                <a:latin typeface="Times New Roman" panose="02020603050405020304" pitchFamily="18" charset="0"/>
                <a:cs typeface="Times New Roman" panose="02020603050405020304" pitchFamily="18" charset="0"/>
              </a:rPr>
              <a:t>Counseling psychologists </a:t>
            </a:r>
            <a:r>
              <a:rPr lang="en-US" sz="2400" cap="none" dirty="0">
                <a:latin typeface="Times New Roman" panose="02020603050405020304" pitchFamily="18" charset="0"/>
                <a:cs typeface="Times New Roman" panose="02020603050405020304" pitchFamily="18" charset="0"/>
              </a:rPr>
              <a:t>are those who specializes in providing guidance in areas such as vocational selection, school problems, drug abuse, and marital conflict. Or</a:t>
            </a:r>
          </a:p>
          <a:p>
            <a:r>
              <a:rPr lang="en-US" sz="2400" b="1" cap="none" dirty="0">
                <a:latin typeface="Times New Roman" panose="02020603050405020304" pitchFamily="18" charset="0"/>
                <a:cs typeface="Times New Roman" panose="02020603050405020304" pitchFamily="18" charset="0"/>
              </a:rPr>
              <a:t>Counseling psychologists </a:t>
            </a:r>
            <a:r>
              <a:rPr lang="en-US" sz="2400" cap="none" dirty="0">
                <a:latin typeface="Times New Roman" panose="02020603050405020304" pitchFamily="18" charset="0"/>
                <a:cs typeface="Times New Roman" panose="02020603050405020304" pitchFamily="18" charset="0"/>
              </a:rPr>
              <a:t>are those who specializes in providing assistance to people struggling with everyday problems of moderate severity.</a:t>
            </a:r>
          </a:p>
        </p:txBody>
      </p:sp>
    </p:spTree>
    <p:extLst>
      <p:ext uri="{BB962C8B-B14F-4D97-AF65-F5344CB8AC3E}">
        <p14:creationId xmlns:p14="http://schemas.microsoft.com/office/powerpoint/2010/main" val="1223743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172200"/>
          </a:xfrm>
        </p:spPr>
        <p:txBody>
          <a:bodyPr>
            <a:normAutofit/>
          </a:bodyPr>
          <a:lstStyle/>
          <a:p>
            <a:r>
              <a:rPr lang="en-US" sz="2400" b="1" cap="none" dirty="0">
                <a:latin typeface="Times New Roman" panose="02020603050405020304" pitchFamily="18" charset="0"/>
                <a:cs typeface="Times New Roman" panose="02020603050405020304" pitchFamily="18" charset="0"/>
              </a:rPr>
              <a:t>Educational psychologists </a:t>
            </a:r>
            <a:r>
              <a:rPr lang="en-US" sz="2400" cap="none" dirty="0">
                <a:latin typeface="Times New Roman" panose="02020603050405020304" pitchFamily="18" charset="0"/>
                <a:cs typeface="Times New Roman" panose="02020603050405020304" pitchFamily="18" charset="0"/>
              </a:rPr>
              <a:t>work to improve curriculum design, achievement testing, teacher training and other aspects of the educational process. School psychologists usually work in elementary or secondary schools, where they test and counsel children having difficulties in school and aid parents and teachers in solving school-related problems. </a:t>
            </a:r>
          </a:p>
          <a:p>
            <a:r>
              <a:rPr lang="en-US" sz="2400" b="1" cap="none" dirty="0">
                <a:latin typeface="Times New Roman" panose="02020603050405020304" pitchFamily="18" charset="0"/>
                <a:cs typeface="Times New Roman" panose="02020603050405020304" pitchFamily="18" charset="0"/>
              </a:rPr>
              <a:t>Organizational psychologists </a:t>
            </a:r>
            <a:r>
              <a:rPr lang="en-US" sz="2400" cap="none" dirty="0">
                <a:latin typeface="Times New Roman" panose="02020603050405020304" pitchFamily="18" charset="0"/>
                <a:cs typeface="Times New Roman" panose="02020603050405020304" pitchFamily="18" charset="0"/>
              </a:rPr>
              <a:t>are those</a:t>
            </a:r>
            <a:r>
              <a:rPr lang="en-US" sz="2400" b="1" cap="none" dirty="0">
                <a:latin typeface="Times New Roman" panose="02020603050405020304" pitchFamily="18" charset="0"/>
                <a:cs typeface="Times New Roman" panose="02020603050405020304" pitchFamily="18" charset="0"/>
              </a:rPr>
              <a:t> </a:t>
            </a:r>
            <a:r>
              <a:rPr lang="en-US" sz="2400" cap="none" dirty="0">
                <a:latin typeface="Times New Roman" panose="02020603050405020304" pitchFamily="18" charset="0"/>
                <a:cs typeface="Times New Roman" panose="02020603050405020304" pitchFamily="18" charset="0"/>
              </a:rPr>
              <a:t>who study various aspects of the human work environment, such as communication among employees, socialization of workers, leadership, job satisfaction, stress, and overall quality of life.</a:t>
            </a:r>
          </a:p>
          <a:p>
            <a:r>
              <a:rPr lang="en-US" sz="2400" b="1" cap="none" dirty="0">
                <a:latin typeface="Times New Roman" panose="02020603050405020304" pitchFamily="18" charset="0"/>
                <a:cs typeface="Times New Roman" panose="02020603050405020304" pitchFamily="18" charset="0"/>
              </a:rPr>
              <a:t>Child Psychologists </a:t>
            </a:r>
            <a:r>
              <a:rPr lang="en-US" sz="2400" cap="none" dirty="0">
                <a:latin typeface="Times New Roman" panose="02020603050405020304" pitchFamily="18" charset="0"/>
                <a:cs typeface="Times New Roman" panose="02020603050405020304" pitchFamily="18" charset="0"/>
              </a:rPr>
              <a:t>deal with the problems of children like learning disabilities. </a:t>
            </a:r>
          </a:p>
          <a:p>
            <a:endParaRPr lang="en-US" sz="2400" dirty="0"/>
          </a:p>
          <a:p>
            <a:endParaRPr lang="en-US"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207329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1075</TotalTime>
  <Words>516</Words>
  <Application>Microsoft Office PowerPoint</Application>
  <PresentationFormat>On-screen Show (4:3)</PresentationFormat>
  <Paragraphs>32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Times New Roman</vt:lpstr>
      <vt:lpstr>Tw Cen MT</vt:lpstr>
      <vt:lpstr>Droplet</vt:lpstr>
      <vt:lpstr>Introduction to Psychology</vt:lpstr>
      <vt:lpstr>What is Psychology?</vt:lpstr>
      <vt:lpstr>Goals of psychology</vt:lpstr>
      <vt:lpstr>Example </vt:lpstr>
      <vt:lpstr>Fields of Psychology</vt:lpstr>
      <vt:lpstr>PowerPoint Presentation</vt:lpstr>
      <vt:lpstr>Professional Specialties in Psychology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psychology</dc:title>
  <dc:creator>nOMi</dc:creator>
  <cp:lastModifiedBy>samreen umar</cp:lastModifiedBy>
  <cp:revision>65</cp:revision>
  <cp:lastPrinted>2019-10-30T05:04:38Z</cp:lastPrinted>
  <dcterms:created xsi:type="dcterms:W3CDTF">2013-12-21T11:47:49Z</dcterms:created>
  <dcterms:modified xsi:type="dcterms:W3CDTF">2020-05-03T17:29:09Z</dcterms:modified>
</cp:coreProperties>
</file>