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8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533" autoAdjust="0"/>
  </p:normalViewPr>
  <p:slideViewPr>
    <p:cSldViewPr snapToGrid="0">
      <p:cViewPr varScale="1">
        <p:scale>
          <a:sx n="73" d="100"/>
          <a:sy n="73" d="100"/>
        </p:scale>
        <p:origin x="9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3923-9540-4F7F-8E21-FFB6CDB9815B}" type="datetimeFigureOut">
              <a:rPr lang="en-GB" smtClean="0"/>
              <a:t>19/04/2020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DAF9-187E-47B9-9D15-01F4D4CF83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924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3923-9540-4F7F-8E21-FFB6CDB9815B}" type="datetimeFigureOut">
              <a:rPr lang="en-GB" smtClean="0"/>
              <a:t>19/04/2020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DAF9-187E-47B9-9D15-01F4D4CF83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493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3923-9540-4F7F-8E21-FFB6CDB9815B}" type="datetimeFigureOut">
              <a:rPr lang="en-GB" smtClean="0"/>
              <a:t>19/04/2020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DAF9-187E-47B9-9D15-01F4D4CF83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164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3923-9540-4F7F-8E21-FFB6CDB9815B}" type="datetimeFigureOut">
              <a:rPr lang="en-GB" smtClean="0"/>
              <a:t>19/04/2020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DAF9-187E-47B9-9D15-01F4D4CF8392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16018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3923-9540-4F7F-8E21-FFB6CDB9815B}" type="datetimeFigureOut">
              <a:rPr lang="en-GB" smtClean="0"/>
              <a:t>19/04/2020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DAF9-187E-47B9-9D15-01F4D4CF83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811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3923-9540-4F7F-8E21-FFB6CDB9815B}" type="datetimeFigureOut">
              <a:rPr lang="en-GB" smtClean="0"/>
              <a:t>19/04/2020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DAF9-187E-47B9-9D15-01F4D4CF83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3784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3923-9540-4F7F-8E21-FFB6CDB9815B}" type="datetimeFigureOut">
              <a:rPr lang="en-GB" smtClean="0"/>
              <a:t>19/04/2020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DAF9-187E-47B9-9D15-01F4D4CF83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6763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3923-9540-4F7F-8E21-FFB6CDB9815B}" type="datetimeFigureOut">
              <a:rPr lang="en-GB" smtClean="0"/>
              <a:t>19/04/2020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DAF9-187E-47B9-9D15-01F4D4CF83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68395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3923-9540-4F7F-8E21-FFB6CDB9815B}" type="datetimeFigureOut">
              <a:rPr lang="en-GB" smtClean="0"/>
              <a:t>19/04/2020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DAF9-187E-47B9-9D15-01F4D4CF83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600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3923-9540-4F7F-8E21-FFB6CDB9815B}" type="datetimeFigureOut">
              <a:rPr lang="en-GB" smtClean="0"/>
              <a:t>19/04/2020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DAF9-187E-47B9-9D15-01F4D4CF83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234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3923-9540-4F7F-8E21-FFB6CDB9815B}" type="datetimeFigureOut">
              <a:rPr lang="en-GB" smtClean="0"/>
              <a:t>19/04/2020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DAF9-187E-47B9-9D15-01F4D4CF83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567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3923-9540-4F7F-8E21-FFB6CDB9815B}" type="datetimeFigureOut">
              <a:rPr lang="en-GB" smtClean="0"/>
              <a:t>19/04/2020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DAF9-187E-47B9-9D15-01F4D4CF83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341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3923-9540-4F7F-8E21-FFB6CDB9815B}" type="datetimeFigureOut">
              <a:rPr lang="en-GB" smtClean="0"/>
              <a:t>19/04/2020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DAF9-187E-47B9-9D15-01F4D4CF83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830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3923-9540-4F7F-8E21-FFB6CDB9815B}" type="datetimeFigureOut">
              <a:rPr lang="en-GB" smtClean="0"/>
              <a:t>19/04/2020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DAF9-187E-47B9-9D15-01F4D4CF83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883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3923-9540-4F7F-8E21-FFB6CDB9815B}" type="datetimeFigureOut">
              <a:rPr lang="en-GB" smtClean="0"/>
              <a:t>19/04/2020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DAF9-187E-47B9-9D15-01F4D4CF83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602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3923-9540-4F7F-8E21-FFB6CDB9815B}" type="datetimeFigureOut">
              <a:rPr lang="en-GB" smtClean="0"/>
              <a:t>19/04/2020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DAF9-187E-47B9-9D15-01F4D4CF83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090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3923-9540-4F7F-8E21-FFB6CDB9815B}" type="datetimeFigureOut">
              <a:rPr lang="en-GB" smtClean="0"/>
              <a:t>19/04/2020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DAF9-187E-47B9-9D15-01F4D4CF83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500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72D3923-9540-4F7F-8E21-FFB6CDB9815B}" type="datetimeFigureOut">
              <a:rPr lang="en-GB" smtClean="0"/>
              <a:t>19/04/2020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8DAF9-187E-47B9-9D15-01F4D4CF83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0122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>
                <a:solidFill>
                  <a:srgbClr val="FF0000"/>
                </a:solidFill>
              </a:rPr>
              <a:t>Micronutrient malnutrition: a public</a:t>
            </a:r>
            <a:br>
              <a:rPr lang="en-US" sz="6000" dirty="0">
                <a:solidFill>
                  <a:srgbClr val="FF0000"/>
                </a:solidFill>
              </a:rPr>
            </a:br>
            <a:r>
              <a:rPr lang="en-US" sz="6000" dirty="0">
                <a:solidFill>
                  <a:srgbClr val="FF0000"/>
                </a:solidFill>
              </a:rPr>
              <a:t>health problem</a:t>
            </a:r>
            <a:endParaRPr lang="en-GB" sz="6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FUNCTIONAL FOOD 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048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Other types of </a:t>
            </a:r>
            <a:r>
              <a:rPr lang="en-GB" b="1" dirty="0" smtClean="0">
                <a:solidFill>
                  <a:srgbClr val="FF0000"/>
                </a:solidFill>
              </a:rPr>
              <a:t>fortification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744580"/>
            <a:ext cx="10459035" cy="4503820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Household and community fortification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US" dirty="0"/>
              <a:t>A</a:t>
            </a:r>
            <a:r>
              <a:rPr lang="en-US" dirty="0" smtClean="0"/>
              <a:t>dding </a:t>
            </a:r>
            <a:r>
              <a:rPr lang="en-US" dirty="0"/>
              <a:t>micronutrients to foods at the household level, in particular, </a:t>
            </a:r>
            <a:r>
              <a:rPr lang="en-US" dirty="0" smtClean="0"/>
              <a:t>to complementary </a:t>
            </a:r>
            <a:r>
              <a:rPr lang="en-US" dirty="0"/>
              <a:t>foods for young children. In effect, this approach is a combination of supplementation and fortification, and has been referred to by </a:t>
            </a:r>
            <a:r>
              <a:rPr lang="en-US" dirty="0" smtClean="0"/>
              <a:t>some as </a:t>
            </a:r>
            <a:r>
              <a:rPr lang="en-US" dirty="0"/>
              <a:t>“complementary food supplementation” </a:t>
            </a:r>
            <a:endParaRPr lang="en-US" dirty="0" smtClean="0"/>
          </a:p>
          <a:p>
            <a:r>
              <a:rPr lang="en-GB" b="1" dirty="0" err="1" smtClean="0">
                <a:solidFill>
                  <a:srgbClr val="FF0000"/>
                </a:solidFill>
              </a:rPr>
              <a:t>Biofortification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>
                <a:solidFill>
                  <a:srgbClr val="FF0000"/>
                </a:solidFill>
              </a:rPr>
              <a:t>of staple foods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US" dirty="0"/>
              <a:t>The </a:t>
            </a:r>
            <a:r>
              <a:rPr lang="en-US" dirty="0" err="1"/>
              <a:t>biofortification</a:t>
            </a:r>
            <a:r>
              <a:rPr lang="en-US" dirty="0"/>
              <a:t> of staple foods, i.e. the breeding and genetic </a:t>
            </a:r>
            <a:r>
              <a:rPr lang="en-US" dirty="0" smtClean="0"/>
              <a:t>modification of </a:t>
            </a:r>
            <a:r>
              <a:rPr lang="en-US" dirty="0"/>
              <a:t>plants so as to improve their nutrient content and/or absorption is </a:t>
            </a:r>
            <a:r>
              <a:rPr lang="en-US" dirty="0" smtClean="0"/>
              <a:t>another novel </a:t>
            </a:r>
            <a:r>
              <a:rPr lang="en-US" dirty="0"/>
              <a:t>approach that is currently being considered.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189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567321" cy="1400530"/>
          </a:xfrm>
        </p:spPr>
        <p:txBody>
          <a:bodyPr>
            <a:norm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</a:rPr>
              <a:t>Global prevalence of micronutrient malnutrition</a:t>
            </a:r>
            <a:r>
              <a:rPr lang="en-GB" sz="2000" dirty="0">
                <a:solidFill>
                  <a:srgbClr val="FF0000"/>
                </a:solidFill>
              </a:rPr>
              <a:t/>
            </a:r>
            <a:br>
              <a:rPr lang="en-GB" sz="2000" dirty="0">
                <a:solidFill>
                  <a:srgbClr val="FF0000"/>
                </a:solidFill>
              </a:rPr>
            </a:br>
            <a:r>
              <a:rPr lang="en-GB" sz="2000" dirty="0">
                <a:solidFill>
                  <a:srgbClr val="FF0000"/>
                </a:solidFill>
              </a:rPr>
              <a:t/>
            </a:r>
            <a:br>
              <a:rPr lang="en-GB" sz="2000" dirty="0">
                <a:solidFill>
                  <a:srgbClr val="FF0000"/>
                </a:solidFill>
              </a:rPr>
            </a:br>
            <a:r>
              <a:rPr lang="en-US" sz="2000" b="1" dirty="0">
                <a:solidFill>
                  <a:srgbClr val="FF0000"/>
                </a:solidFill>
              </a:rPr>
              <a:t>Prevalence of the three major micronutrient deficiencies by WHO region</a:t>
            </a:r>
            <a:endParaRPr lang="en-GB" sz="6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074" y="1419726"/>
            <a:ext cx="10659987" cy="5363846"/>
          </a:xfrm>
        </p:spPr>
        <p:txBody>
          <a:bodyPr>
            <a:normAutofit fontScale="40000" lnSpcReduction="20000"/>
          </a:bodyPr>
          <a:lstStyle/>
          <a:p>
            <a:pPr marL="457200" lvl="1" indent="0">
              <a:buNone/>
            </a:pPr>
            <a:r>
              <a:rPr lang="en-US" sz="3100" dirty="0"/>
              <a:t/>
            </a:r>
            <a:br>
              <a:rPr lang="en-US" sz="3100" dirty="0"/>
            </a:br>
            <a:r>
              <a:rPr lang="en-US" sz="3100" b="1" dirty="0"/>
              <a:t>WHO </a:t>
            </a:r>
            <a:r>
              <a:rPr lang="en-US" sz="3100" b="1" dirty="0" smtClean="0"/>
              <a:t>					</a:t>
            </a:r>
            <a:r>
              <a:rPr lang="en-US" sz="3100" b="1" dirty="0" err="1" smtClean="0"/>
              <a:t>Anaemia</a:t>
            </a:r>
            <a:r>
              <a:rPr lang="en-US" sz="3100" dirty="0"/>
              <a:t>	</a:t>
            </a:r>
            <a:r>
              <a:rPr lang="en-US" sz="3100" dirty="0" smtClean="0"/>
              <a:t>			</a:t>
            </a:r>
            <a:r>
              <a:rPr lang="en-US" sz="3100" b="1" dirty="0" smtClean="0"/>
              <a:t>Insufficient 				                   Vitamin </a:t>
            </a:r>
            <a:r>
              <a:rPr lang="en-US" sz="3100" b="1" dirty="0"/>
              <a:t>A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en-US" sz="3100" b="1" dirty="0"/>
              <a:t>region </a:t>
            </a:r>
            <a:r>
              <a:rPr lang="en-US" sz="3100" b="1" dirty="0" smtClean="0"/>
              <a:t>			(</a:t>
            </a:r>
            <a:r>
              <a:rPr lang="en-US" sz="3100" b="1" dirty="0"/>
              <a:t>total population) </a:t>
            </a:r>
            <a:r>
              <a:rPr lang="en-US" sz="3100" b="1" dirty="0" smtClean="0"/>
              <a:t>		                     iodine intake	</a:t>
            </a:r>
            <a:r>
              <a:rPr lang="en-US" sz="3100" dirty="0" smtClean="0"/>
              <a:t>			        </a:t>
            </a:r>
            <a:r>
              <a:rPr lang="en-US" sz="3100" b="1" dirty="0" smtClean="0"/>
              <a:t>deficiency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 smtClean="0"/>
              <a:t>										</a:t>
            </a:r>
            <a:r>
              <a:rPr lang="en-US" sz="3100" b="1" dirty="0" smtClean="0"/>
              <a:t>(total</a:t>
            </a:r>
            <a:r>
              <a:rPr lang="en-US" sz="3100" b="1" dirty="0"/>
              <a:t> </a:t>
            </a:r>
            <a:r>
              <a:rPr lang="en-US" sz="3100" b="1" dirty="0" smtClean="0"/>
              <a:t>population)                                   </a:t>
            </a:r>
            <a:r>
              <a:rPr lang="en-US" sz="3100" b="1" dirty="0"/>
              <a:t>(preschool children)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 smtClean="0"/>
              <a:t>								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 smtClean="0"/>
              <a:t>		 		</a:t>
            </a:r>
            <a:r>
              <a:rPr lang="en-US" sz="3100" b="1" dirty="0" smtClean="0"/>
              <a:t>No.                % of 			        No</a:t>
            </a:r>
            <a:r>
              <a:rPr lang="en-US" sz="3100" b="1" dirty="0"/>
              <a:t>. </a:t>
            </a:r>
            <a:r>
              <a:rPr lang="en-US" sz="3100" b="1" dirty="0" smtClean="0"/>
              <a:t>                        % </a:t>
            </a:r>
            <a:r>
              <a:rPr lang="en-US" sz="3100" b="1" dirty="0"/>
              <a:t>of </a:t>
            </a:r>
            <a:r>
              <a:rPr lang="en-US" sz="3100" b="1" dirty="0" smtClean="0"/>
              <a:t>			No</a:t>
            </a:r>
            <a:r>
              <a:rPr lang="en-US" sz="3100" b="1" dirty="0"/>
              <a:t>. </a:t>
            </a:r>
            <a:r>
              <a:rPr lang="en-US" sz="3100" b="1" dirty="0" smtClean="0"/>
              <a:t>         	    % </a:t>
            </a:r>
            <a:r>
              <a:rPr lang="en-US" sz="3100" b="1" dirty="0"/>
              <a:t>of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 smtClean="0"/>
              <a:t>				</a:t>
            </a:r>
            <a:r>
              <a:rPr lang="en-US" sz="3100" b="1" dirty="0" smtClean="0"/>
              <a:t>(</a:t>
            </a:r>
            <a:r>
              <a:rPr lang="en-US" sz="3100" b="1" dirty="0"/>
              <a:t>millions</a:t>
            </a:r>
            <a:r>
              <a:rPr lang="en-US" sz="3100" b="1" dirty="0" smtClean="0"/>
              <a:t>)       total 		                 (</a:t>
            </a:r>
            <a:r>
              <a:rPr lang="en-US" sz="3100" b="1" dirty="0"/>
              <a:t>millions</a:t>
            </a:r>
            <a:r>
              <a:rPr lang="en-US" sz="3100" b="1" dirty="0" smtClean="0"/>
              <a:t>)                  total 		        (</a:t>
            </a:r>
            <a:r>
              <a:rPr lang="en-US" sz="3100" b="1" dirty="0"/>
              <a:t>millions</a:t>
            </a:r>
            <a:r>
              <a:rPr lang="en-US" sz="3100" b="1" dirty="0" smtClean="0"/>
              <a:t>)               total</a:t>
            </a:r>
            <a:endParaRPr lang="en-US" sz="3100" dirty="0"/>
          </a:p>
          <a:p>
            <a:pPr lvl="1"/>
            <a:r>
              <a:rPr lang="en-US" sz="3100" dirty="0" smtClean="0"/>
              <a:t>Africa 			244 			46			 260			 43			 </a:t>
            </a:r>
            <a:r>
              <a:rPr lang="en-US" sz="3100" dirty="0"/>
              <a:t>53 </a:t>
            </a:r>
            <a:r>
              <a:rPr lang="en-US" sz="3100" dirty="0" smtClean="0"/>
              <a:t>			49 </a:t>
            </a:r>
            <a:r>
              <a:rPr lang="en-US" sz="3100" dirty="0"/>
              <a:t/>
            </a:r>
            <a:br>
              <a:rPr lang="en-US" sz="3100" dirty="0"/>
            </a:br>
            <a:endParaRPr lang="en-US" sz="3100" dirty="0" smtClean="0"/>
          </a:p>
          <a:p>
            <a:pPr lvl="1"/>
            <a:r>
              <a:rPr lang="en-US" sz="3100" dirty="0" smtClean="0"/>
              <a:t>Americas 		141 			19 			75 			10 			16 			20</a:t>
            </a:r>
            <a:r>
              <a:rPr lang="en-US" sz="3100" dirty="0"/>
              <a:t/>
            </a:r>
            <a:br>
              <a:rPr lang="en-US" sz="3100" dirty="0"/>
            </a:br>
            <a:endParaRPr lang="en-US" sz="3100" dirty="0"/>
          </a:p>
          <a:p>
            <a:pPr lvl="1"/>
            <a:r>
              <a:rPr lang="en-US" sz="3100" dirty="0" smtClean="0"/>
              <a:t>South-East Asia	</a:t>
            </a:r>
            <a:r>
              <a:rPr lang="en-US" sz="3100" dirty="0" smtClean="0">
                <a:solidFill>
                  <a:srgbClr val="FF0000"/>
                </a:solidFill>
              </a:rPr>
              <a:t>779 </a:t>
            </a:r>
            <a:r>
              <a:rPr lang="en-US" sz="3100" dirty="0" smtClean="0"/>
              <a:t>			57 			</a:t>
            </a:r>
            <a:r>
              <a:rPr lang="en-US" sz="3100" dirty="0" smtClean="0">
                <a:solidFill>
                  <a:srgbClr val="FF0000"/>
                </a:solidFill>
              </a:rPr>
              <a:t>624 	</a:t>
            </a:r>
            <a:r>
              <a:rPr lang="en-US" sz="3100" dirty="0" smtClean="0"/>
              <a:t>		</a:t>
            </a:r>
            <a:r>
              <a:rPr lang="en-US" sz="3100" dirty="0" smtClean="0">
                <a:solidFill>
                  <a:srgbClr val="FF0000"/>
                </a:solidFill>
              </a:rPr>
              <a:t>40 </a:t>
            </a:r>
            <a:r>
              <a:rPr lang="en-US" sz="3100" dirty="0" smtClean="0"/>
              <a:t>			127			 </a:t>
            </a:r>
            <a:r>
              <a:rPr lang="en-US" sz="3100" dirty="0"/>
              <a:t>69</a:t>
            </a:r>
            <a:br>
              <a:rPr lang="en-US" sz="3100" dirty="0"/>
            </a:br>
            <a:endParaRPr lang="en-US" sz="3100" dirty="0" smtClean="0"/>
          </a:p>
          <a:p>
            <a:pPr lvl="1"/>
            <a:r>
              <a:rPr lang="en-US" sz="3100" dirty="0" smtClean="0"/>
              <a:t>Europe 			84 			10 			436 			57 			No </a:t>
            </a:r>
            <a:r>
              <a:rPr lang="en-US" sz="3100" dirty="0"/>
              <a:t>data available</a:t>
            </a:r>
            <a:br>
              <a:rPr lang="en-US" sz="3100" dirty="0"/>
            </a:br>
            <a:endParaRPr lang="en-US" sz="3100" dirty="0" smtClean="0"/>
          </a:p>
          <a:p>
            <a:pPr lvl="1"/>
            <a:r>
              <a:rPr lang="en-US" sz="3100" dirty="0" smtClean="0"/>
              <a:t>Eastern 			184 			45 			229 			54 			16 			22</a:t>
            </a:r>
            <a:r>
              <a:rPr lang="en-US" sz="3100" dirty="0"/>
              <a:t/>
            </a:r>
            <a:br>
              <a:rPr lang="en-US" sz="3100" dirty="0"/>
            </a:br>
            <a:endParaRPr lang="en-US" sz="3100" dirty="0" smtClean="0"/>
          </a:p>
          <a:p>
            <a:pPr marL="457200" lvl="1" indent="0">
              <a:buNone/>
            </a:pPr>
            <a:r>
              <a:rPr lang="en-US" sz="3100" dirty="0" smtClean="0"/>
              <a:t>Mediterranean</a:t>
            </a:r>
            <a:r>
              <a:rPr lang="en-US" sz="3100" dirty="0"/>
              <a:t/>
            </a:r>
            <a:br>
              <a:rPr lang="en-US" sz="3100" dirty="0"/>
            </a:br>
            <a:endParaRPr lang="en-US" sz="3100" dirty="0" smtClean="0"/>
          </a:p>
          <a:p>
            <a:pPr lvl="1"/>
            <a:r>
              <a:rPr lang="en-US" sz="3100" dirty="0" smtClean="0"/>
              <a:t>Western </a:t>
            </a:r>
            <a:r>
              <a:rPr lang="en-US" sz="3100" dirty="0"/>
              <a:t>Pacific </a:t>
            </a:r>
            <a:r>
              <a:rPr lang="en-US" sz="3100" dirty="0" smtClean="0"/>
              <a:t>	598 			38 			365 			24 			42			 </a:t>
            </a:r>
            <a:r>
              <a:rPr lang="en-US" sz="3100" dirty="0"/>
              <a:t>27</a:t>
            </a:r>
            <a:br>
              <a:rPr lang="en-US" sz="3100" dirty="0"/>
            </a:br>
            <a:endParaRPr lang="en-US" sz="3100" dirty="0" smtClean="0"/>
          </a:p>
          <a:p>
            <a:pPr lvl="1"/>
            <a:r>
              <a:rPr lang="en-US" sz="3100" dirty="0" smtClean="0"/>
              <a:t>Total 			2030 			37 			1989 			35 			254 			42</a:t>
            </a:r>
            <a:r>
              <a:rPr lang="en-US" sz="3100" dirty="0"/>
              <a:t/>
            </a:r>
            <a:br>
              <a:rPr lang="en-US" sz="3100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Strategies for the control of micronutrient malnutrition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Increasing the diversity of foods </a:t>
            </a:r>
            <a:r>
              <a:rPr lang="en-US" dirty="0" smtClean="0"/>
              <a:t>consumed</a:t>
            </a:r>
            <a:endParaRPr lang="en-US" dirty="0"/>
          </a:p>
          <a:p>
            <a:r>
              <a:rPr lang="en-GB" dirty="0" smtClean="0"/>
              <a:t>Food fortification</a:t>
            </a:r>
          </a:p>
          <a:p>
            <a:r>
              <a:rPr lang="en-GB" dirty="0" smtClean="0"/>
              <a:t>Supplementation</a:t>
            </a:r>
          </a:p>
          <a:p>
            <a:r>
              <a:rPr lang="en-GB" dirty="0"/>
              <a:t>Public health measures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75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Food fortification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food fortification is defined as </a:t>
            </a:r>
            <a:r>
              <a:rPr lang="en-US" dirty="0" smtClean="0"/>
              <a:t>the practice of </a:t>
            </a:r>
            <a:r>
              <a:rPr lang="en-US" dirty="0"/>
              <a:t>deliberately increasing the content of </a:t>
            </a:r>
            <a:r>
              <a:rPr lang="en-US" dirty="0" smtClean="0"/>
              <a:t>essential </a:t>
            </a:r>
            <a:r>
              <a:rPr lang="en-US" dirty="0"/>
              <a:t>micronutrients </a:t>
            </a:r>
            <a:r>
              <a:rPr lang="en-US" dirty="0" smtClean="0"/>
              <a:t> that </a:t>
            </a:r>
            <a:r>
              <a:rPr lang="en-US" dirty="0"/>
              <a:t>is </a:t>
            </a:r>
            <a:r>
              <a:rPr lang="en-US" dirty="0" smtClean="0"/>
              <a:t>vitamins </a:t>
            </a:r>
            <a:r>
              <a:rPr lang="en-US" dirty="0"/>
              <a:t>and minerals (including trace elements) </a:t>
            </a:r>
            <a:r>
              <a:rPr lang="en-US" dirty="0" smtClean="0"/>
              <a:t> </a:t>
            </a:r>
            <a:r>
              <a:rPr lang="en-US" dirty="0"/>
              <a:t>in a food so as </a:t>
            </a:r>
          </a:p>
          <a:p>
            <a:pPr marL="857250" lvl="2" indent="0">
              <a:buNone/>
            </a:pPr>
            <a:r>
              <a:rPr lang="en-US" sz="2000" dirty="0" smtClean="0"/>
              <a:t>to improve the </a:t>
            </a:r>
            <a:r>
              <a:rPr lang="en-US" sz="2000" dirty="0"/>
              <a:t>nutritional quality of the food supply </a:t>
            </a:r>
          </a:p>
          <a:p>
            <a:pPr marL="857250" lvl="2" indent="0">
              <a:buNone/>
            </a:pPr>
            <a:r>
              <a:rPr lang="en-US" sz="2000" dirty="0" smtClean="0"/>
              <a:t>to </a:t>
            </a:r>
            <a:r>
              <a:rPr lang="en-US" sz="2000" dirty="0"/>
              <a:t>provide a public health </a:t>
            </a:r>
            <a:r>
              <a:rPr lang="en-US" sz="2000" dirty="0" smtClean="0"/>
              <a:t>benefit with </a:t>
            </a:r>
            <a:r>
              <a:rPr lang="en-US" sz="2000" dirty="0"/>
              <a:t>minimal risk to </a:t>
            </a:r>
            <a:r>
              <a:rPr lang="en-US" sz="2000" dirty="0" smtClean="0"/>
              <a:t>health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684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/>
              <a:t>GUIDELINES ON </a:t>
            </a:r>
            <a:r>
              <a:rPr lang="en-US" sz="3200" dirty="0" smtClean="0"/>
              <a:t>FOOD FORTIFICATION WITH MICRONUTRIENTS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dirty="0"/>
              <a:t/>
            </a:r>
            <a:br>
              <a:rPr 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0" y="2045369"/>
            <a:ext cx="11132805" cy="4511842"/>
          </a:xfrm>
        </p:spPr>
        <p:txBody>
          <a:bodyPr>
            <a:normAutofit fontScale="85000" lnSpcReduction="20000"/>
          </a:bodyPr>
          <a:lstStyle/>
          <a:p>
            <a:endParaRPr lang="en-US" sz="2100" b="1" i="1" dirty="0" smtClean="0">
              <a:solidFill>
                <a:srgbClr val="FF0000"/>
              </a:solidFill>
            </a:endParaRPr>
          </a:p>
          <a:p>
            <a:r>
              <a:rPr lang="en-US" sz="2100" b="1" i="1" dirty="0" smtClean="0">
                <a:solidFill>
                  <a:srgbClr val="FF0000"/>
                </a:solidFill>
              </a:rPr>
              <a:t>Restoration </a:t>
            </a:r>
            <a:r>
              <a:rPr lang="en-US" dirty="0"/>
              <a:t>is the addition of essential nutrients to foods to restore amounts</a:t>
            </a:r>
            <a:br>
              <a:rPr lang="en-US" dirty="0"/>
            </a:br>
            <a:r>
              <a:rPr lang="en-US" dirty="0"/>
              <a:t>originally present in the natural product that are unavoidably lost during processing (e.g. milling), storage or </a:t>
            </a:r>
            <a:r>
              <a:rPr lang="en-US" dirty="0" smtClean="0"/>
              <a:t>handling.</a:t>
            </a:r>
            <a:endParaRPr lang="en-US" dirty="0"/>
          </a:p>
          <a:p>
            <a:r>
              <a:rPr lang="en-US" sz="2100" b="1" i="1" dirty="0" smtClean="0">
                <a:solidFill>
                  <a:srgbClr val="FF0000"/>
                </a:solidFill>
              </a:rPr>
              <a:t>Nutritional </a:t>
            </a:r>
            <a:r>
              <a:rPr lang="en-US" sz="2100" b="1" i="1" dirty="0">
                <a:solidFill>
                  <a:srgbClr val="FF0000"/>
                </a:solidFill>
              </a:rPr>
              <a:t>equivalence </a:t>
            </a:r>
            <a:r>
              <a:rPr lang="en-US" dirty="0"/>
              <a:t>is achieved when an essential nutrient is added to a</a:t>
            </a:r>
            <a:br>
              <a:rPr lang="en-US" dirty="0"/>
            </a:br>
            <a:r>
              <a:rPr lang="en-US" dirty="0"/>
              <a:t>product that is designed to resemble a common food in appearance, texture,</a:t>
            </a:r>
            <a:br>
              <a:rPr lang="en-US" dirty="0"/>
            </a:br>
            <a:r>
              <a:rPr lang="en-US" dirty="0" err="1"/>
              <a:t>flavour</a:t>
            </a:r>
            <a:r>
              <a:rPr lang="en-US" dirty="0"/>
              <a:t> and </a:t>
            </a:r>
            <a:r>
              <a:rPr lang="en-US" dirty="0" err="1"/>
              <a:t>odour</a:t>
            </a:r>
            <a:r>
              <a:rPr lang="en-US" dirty="0"/>
              <a:t> in amounts such that the substitute product has a similar</a:t>
            </a:r>
            <a:br>
              <a:rPr lang="en-US" dirty="0"/>
            </a:br>
            <a:r>
              <a:rPr lang="en-US" dirty="0"/>
              <a:t>nutritive value, in terms of the amount and bioavailability of the added essential nutrient. An example is the addition of vitamin A to margarine sold as a</a:t>
            </a:r>
            <a:br>
              <a:rPr lang="en-US" dirty="0"/>
            </a:br>
            <a:r>
              <a:rPr lang="en-US" dirty="0"/>
              <a:t>butter substitute, in an amount equal to butter’s natural </a:t>
            </a:r>
            <a:r>
              <a:rPr lang="en-US" dirty="0" smtClean="0"/>
              <a:t>content.</a:t>
            </a:r>
            <a:endParaRPr lang="en-US" dirty="0"/>
          </a:p>
          <a:p>
            <a:r>
              <a:rPr lang="en-US" sz="2100" b="1" i="1" dirty="0" smtClean="0">
                <a:solidFill>
                  <a:srgbClr val="FF0000"/>
                </a:solidFill>
              </a:rPr>
              <a:t>Appropriate </a:t>
            </a:r>
            <a:r>
              <a:rPr lang="en-US" sz="2100" b="1" i="1" dirty="0">
                <a:solidFill>
                  <a:srgbClr val="FF0000"/>
                </a:solidFill>
              </a:rPr>
              <a:t>nutrient composition </a:t>
            </a:r>
            <a:r>
              <a:rPr lang="en-US" i="1" dirty="0"/>
              <a:t>of a special purpose food </a:t>
            </a:r>
            <a:r>
              <a:rPr lang="en-US" dirty="0"/>
              <a:t>describes the </a:t>
            </a:r>
            <a:r>
              <a:rPr lang="en-US" dirty="0" smtClean="0"/>
              <a:t>addition</a:t>
            </a:r>
            <a:r>
              <a:rPr lang="en-US" dirty="0"/>
              <a:t> </a:t>
            </a:r>
            <a:r>
              <a:rPr lang="en-US" dirty="0" smtClean="0"/>
              <a:t>of </a:t>
            </a:r>
            <a:r>
              <a:rPr lang="en-US" dirty="0"/>
              <a:t>an essential nutrient to a food that is designed to perform a specific function (such as meal replacement or a complementary food for young children),</a:t>
            </a:r>
            <a:br>
              <a:rPr lang="en-US" dirty="0"/>
            </a:br>
            <a:r>
              <a:rPr lang="en-US" dirty="0"/>
              <a:t>or that is processed or formulated to satisfy particular dietary requirements,</a:t>
            </a:r>
            <a:br>
              <a:rPr lang="en-US" dirty="0"/>
            </a:br>
            <a:r>
              <a:rPr lang="en-US" dirty="0"/>
              <a:t>in amounts that ensure that the nutrient content of the food is adequate and</a:t>
            </a:r>
            <a:br>
              <a:rPr lang="en-US" dirty="0"/>
            </a:br>
            <a:r>
              <a:rPr lang="en-US" dirty="0"/>
              <a:t>appropriate for its purpose.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279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Types of </a:t>
            </a:r>
            <a:r>
              <a:rPr lang="en-GB" b="1" dirty="0" smtClean="0">
                <a:solidFill>
                  <a:srgbClr val="FF0000"/>
                </a:solidFill>
              </a:rPr>
              <a:t>fortification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3758335"/>
          </a:xfrm>
        </p:spPr>
        <p:txBody>
          <a:bodyPr/>
          <a:lstStyle/>
          <a:p>
            <a:r>
              <a:rPr lang="en-US" dirty="0"/>
              <a:t>Mass </a:t>
            </a:r>
            <a:r>
              <a:rPr lang="en-US" dirty="0" smtClean="0"/>
              <a:t>fortification</a:t>
            </a:r>
          </a:p>
          <a:p>
            <a:r>
              <a:rPr lang="en-GB" dirty="0"/>
              <a:t>Targeted </a:t>
            </a:r>
            <a:r>
              <a:rPr lang="en-GB" dirty="0" smtClean="0"/>
              <a:t>fortification</a:t>
            </a:r>
          </a:p>
          <a:p>
            <a:r>
              <a:rPr lang="en-GB" dirty="0"/>
              <a:t>Market-driven fortification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145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Mass fortification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2400" dirty="0"/>
              <a:t>M</a:t>
            </a:r>
            <a:r>
              <a:rPr lang="en-US" sz="2400" dirty="0" smtClean="0"/>
              <a:t>ass </a:t>
            </a:r>
            <a:r>
              <a:rPr lang="en-US" sz="2400" dirty="0"/>
              <a:t>fortification is the term used to describe the </a:t>
            </a:r>
            <a:r>
              <a:rPr lang="en-US" sz="2400" dirty="0" smtClean="0"/>
              <a:t>addition of </a:t>
            </a:r>
            <a:r>
              <a:rPr lang="en-US" sz="2400" dirty="0"/>
              <a:t>one or more micronutrients to </a:t>
            </a:r>
            <a:r>
              <a:rPr lang="en-US" sz="2400" dirty="0" smtClean="0"/>
              <a:t>foods commonly </a:t>
            </a:r>
            <a:r>
              <a:rPr lang="en-US" sz="2400" dirty="0"/>
              <a:t>consumed by the </a:t>
            </a:r>
            <a:r>
              <a:rPr lang="en-US" sz="2400" dirty="0" smtClean="0"/>
              <a:t>general public</a:t>
            </a:r>
            <a:r>
              <a:rPr lang="en-US" sz="2400" dirty="0"/>
              <a:t>, such as cereals, condiments and milk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861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Targeted fortification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96" y="2052918"/>
            <a:ext cx="11129210" cy="419548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dirty="0" smtClean="0"/>
              <a:t>In </a:t>
            </a:r>
            <a:r>
              <a:rPr lang="en-US" sz="2800" dirty="0"/>
              <a:t>targeted food fortification </a:t>
            </a:r>
            <a:r>
              <a:rPr lang="en-US" sz="2800" dirty="0" smtClean="0"/>
              <a:t>, </a:t>
            </a:r>
            <a:r>
              <a:rPr lang="en-US" sz="2800" dirty="0"/>
              <a:t>foods aimed at specific subgroups </a:t>
            </a:r>
            <a:r>
              <a:rPr lang="en-US" sz="2800" dirty="0" smtClean="0"/>
              <a:t>of the </a:t>
            </a:r>
            <a:r>
              <a:rPr lang="en-US" sz="2800" dirty="0"/>
              <a:t>population are fortified, thereby increasing the intake of that particular </a:t>
            </a:r>
            <a:r>
              <a:rPr lang="en-US" sz="2800" dirty="0" smtClean="0"/>
              <a:t>group</a:t>
            </a:r>
            <a:r>
              <a:rPr lang="en-US" sz="2800" dirty="0"/>
              <a:t> rather than that of the population as a whole.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Examples </a:t>
            </a:r>
            <a:r>
              <a:rPr lang="en-US" sz="2800" dirty="0"/>
              <a:t>include complementary</a:t>
            </a:r>
            <a:br>
              <a:rPr lang="en-US" sz="2800" dirty="0"/>
            </a:br>
            <a:r>
              <a:rPr lang="en-US" sz="2800" dirty="0"/>
              <a:t>foods for infants and young children, </a:t>
            </a:r>
            <a:r>
              <a:rPr lang="en-US" sz="2800" dirty="0" smtClean="0"/>
              <a:t>foods </a:t>
            </a:r>
            <a:r>
              <a:rPr lang="en-US" sz="2800" dirty="0"/>
              <a:t>developed for school feeding </a:t>
            </a:r>
            <a:r>
              <a:rPr lang="en-US" sz="2800" dirty="0" err="1"/>
              <a:t>programmes</a:t>
            </a:r>
            <a:r>
              <a:rPr lang="en-US" sz="2800" dirty="0"/>
              <a:t>, special biscuits for children and pregnant women, and </a:t>
            </a:r>
            <a:r>
              <a:rPr lang="en-US" sz="2800" dirty="0" smtClean="0"/>
              <a:t>rations (blended </a:t>
            </a:r>
            <a:r>
              <a:rPr lang="en-US" sz="2800" dirty="0"/>
              <a:t>foods) </a:t>
            </a:r>
            <a:r>
              <a:rPr lang="en-US" sz="2800" dirty="0" smtClean="0"/>
              <a:t>for emergency </a:t>
            </a:r>
            <a:r>
              <a:rPr lang="en-US" sz="2800" dirty="0"/>
              <a:t>feeding and displaced persons </a:t>
            </a:r>
            <a:br>
              <a:rPr lang="en-US" sz="28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52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Market-driven fortification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term “market-driven fortification” is applied to situations whereby a </a:t>
            </a:r>
            <a:r>
              <a:rPr lang="en-US" dirty="0" smtClean="0"/>
              <a:t>food manufacturer </a:t>
            </a:r>
            <a:r>
              <a:rPr lang="en-US" dirty="0"/>
              <a:t>takes a business-oriented initiative to add specific amounts of </a:t>
            </a:r>
            <a:r>
              <a:rPr lang="en-US" dirty="0" smtClean="0"/>
              <a:t>one or </a:t>
            </a:r>
            <a:r>
              <a:rPr lang="en-US" dirty="0"/>
              <a:t>more micronutrients to processed foods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455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104</TotalTime>
  <Words>224</Words>
  <Application>Microsoft Office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Micronutrient malnutrition: a public health problem</vt:lpstr>
      <vt:lpstr>Global prevalence of micronutrient malnutrition  Prevalence of the three major micronutrient deficiencies by WHO region</vt:lpstr>
      <vt:lpstr>Strategies for the control of micronutrient malnutrition  </vt:lpstr>
      <vt:lpstr>Food fortification  </vt:lpstr>
      <vt:lpstr>GUIDELINES ON FOOD FORTIFICATION WITH MICRONUTRIENTS  </vt:lpstr>
      <vt:lpstr>Types of fortification </vt:lpstr>
      <vt:lpstr>Mass fortification</vt:lpstr>
      <vt:lpstr>Targeted fortification  </vt:lpstr>
      <vt:lpstr>Market-driven fortification  </vt:lpstr>
      <vt:lpstr>Other types of fortification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Farah Naz Akbar</dc:creator>
  <cp:lastModifiedBy>Farah Naz Akbar</cp:lastModifiedBy>
  <cp:revision>15</cp:revision>
  <dcterms:created xsi:type="dcterms:W3CDTF">2020-04-14T03:29:24Z</dcterms:created>
  <dcterms:modified xsi:type="dcterms:W3CDTF">2020-04-19T11:09:14Z</dcterms:modified>
</cp:coreProperties>
</file>