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1" r:id="rId3"/>
    <p:sldId id="263" r:id="rId4"/>
    <p:sldId id="293" r:id="rId5"/>
    <p:sldId id="262" r:id="rId6"/>
    <p:sldId id="294" r:id="rId7"/>
    <p:sldId id="295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6" r:id="rId21"/>
    <p:sldId id="276" r:id="rId22"/>
    <p:sldId id="297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8" r:id="rId3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7FF8D"/>
    <a:srgbClr val="EDFFFF"/>
    <a:srgbClr val="458B8A"/>
    <a:srgbClr val="C05023"/>
    <a:srgbClr val="F8E1D8"/>
    <a:srgbClr val="F0C1AE"/>
    <a:srgbClr val="455EA0"/>
    <a:srgbClr val="FFFFFF"/>
    <a:srgbClr val="2F4040"/>
    <a:srgbClr val="80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4" autoAdjust="0"/>
    <p:restoredTop sz="94660"/>
  </p:normalViewPr>
  <p:slideViewPr>
    <p:cSldViewPr>
      <p:cViewPr varScale="1">
        <p:scale>
          <a:sx n="80" d="100"/>
          <a:sy n="80" d="100"/>
        </p:scale>
        <p:origin x="-8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2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21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22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25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27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28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29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30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31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32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33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33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04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15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19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20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19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4190999" y="4267200"/>
            <a:ext cx="4267201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Short-Term Financial Planning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24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19-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19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635959" y="2743200"/>
            <a:ext cx="3898441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dirty="0" smtClean="0">
                <a:latin typeface="Century Gothic" panose="020B0502020202020204" pitchFamily="34" charset="0"/>
              </a:rPr>
              <a:t>Short-Term Financial Planning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2390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 smtClean="0"/>
              <a:t>Cash Conversion Cycle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2324100"/>
            <a:ext cx="795337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47339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1295400"/>
                <a:ext cx="8763000" cy="4340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Cash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conversion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cycle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inventory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period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receivables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period</m:t>
                          </m:r>
                        </m:e>
                      </m:d>
                    </m:oMath>
                  </m:oMathPara>
                </a14:m>
                <a:endParaRPr lang="en-US" b="0" i="0" dirty="0" smtClean="0">
                  <a:effectLst/>
                  <a:latin typeface="Cambria Math"/>
                </a:endParaRPr>
              </a:p>
              <a:p>
                <a:pPr marL="3254375" indent="-3254375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0" smtClean="0">
                          <a:effectLst/>
                          <a:latin typeface="Cambria Math"/>
                        </a:rPr>
                        <m:t>−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accounts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payable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period</m:t>
                      </m:r>
                    </m:oMath>
                  </m:oMathPara>
                </a14:m>
                <a:endParaRPr lang="en-US" dirty="0" smtClean="0">
                  <a:effectLst/>
                </a:endParaRPr>
              </a:p>
              <a:p>
                <a:pPr marL="463550" indent="-463550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Inventory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period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inventory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annual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COGS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/365</m:t>
                          </m:r>
                        </m:den>
                      </m:f>
                    </m:oMath>
                  </m:oMathPara>
                </a14:m>
                <a:endParaRPr lang="en-US" dirty="0" smtClean="0">
                  <a:effectLst/>
                </a:endParaRPr>
              </a:p>
              <a:p>
                <a:pPr marL="463550" indent="-463550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Accounts</m:t>
                      </m:r>
                      <m: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receivable</m:t>
                      </m:r>
                      <m:r>
                        <a:rPr lang="en-US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period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accounts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receivable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annual</m:t>
                          </m:r>
                          <m:r>
                            <a:rPr lang="en-US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sales</m:t>
                          </m:r>
                          <m:r>
                            <a:rPr lang="en-US">
                              <a:latin typeface="Cambria Math"/>
                            </a:rPr>
                            <m:t>/365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463550" indent="-463550">
                  <a:spcBef>
                    <a:spcPts val="120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Accounts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payable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/>
                        </a:rPr>
                        <m:t>period</m:t>
                      </m:r>
                      <m:r>
                        <a:rPr lang="en-US" b="0" i="0" smtClean="0"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i="0">
                              <a:effectLst/>
                              <a:latin typeface="Cambria Math"/>
                            </a:rPr>
                            <m:t>accounts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payable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annual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effectLst/>
                              <a:latin typeface="Cambria Math"/>
                            </a:rPr>
                            <m:t>COGS</m:t>
                          </m:r>
                          <m:r>
                            <a:rPr lang="en-US" b="0" i="0" smtClean="0">
                              <a:effectLst/>
                              <a:latin typeface="Cambria Math"/>
                            </a:rPr>
                            <m:t>/365</m:t>
                          </m:r>
                        </m:den>
                      </m:f>
                    </m:oMath>
                  </m:oMathPara>
                </a14:m>
                <a:endParaRPr lang="en-US" dirty="0">
                  <a:effectLst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95400"/>
                <a:ext cx="8763000" cy="4340419"/>
              </a:xfrm>
              <a:prstGeom prst="rect">
                <a:avLst/>
              </a:prstGeom>
              <a:blipFill rotWithShape="1">
                <a:blip r:embed="rId3"/>
                <a:stretch>
                  <a:fillRect l="-2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49829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67512" y="1447800"/>
            <a:ext cx="7772400" cy="45720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b="1" u="sng" dirty="0" smtClean="0"/>
              <a:t> - </a:t>
            </a:r>
            <a:r>
              <a:rPr lang="en-US" altLang="en-US" b="1" i="1" u="sng" dirty="0" smtClean="0"/>
              <a:t>Cash Conversion Cycle</a:t>
            </a:r>
            <a:endParaRPr lang="en-US" altLang="en-US" b="1" u="sng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	</a:t>
            </a:r>
            <a:r>
              <a:rPr lang="en-US" altLang="en-US" sz="2800" i="1" dirty="0" smtClean="0"/>
              <a:t>Given the aggregate balance sheet and income statement for U.S. Manufacturing firms, calculate the cash conversion cycle.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631061"/>
              </p:ext>
            </p:extLst>
          </p:nvPr>
        </p:nvGraphicFramePr>
        <p:xfrm>
          <a:off x="2057400" y="3810000"/>
          <a:ext cx="44958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95400"/>
                <a:gridCol w="990600"/>
                <a:gridCol w="1295400"/>
                <a:gridCol w="9144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anose="020F0502020204030204" pitchFamily="34" charset="0"/>
                        </a:rPr>
                        <a:t>Income Statement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anose="020F0502020204030204" pitchFamily="34" charset="0"/>
                        </a:rPr>
                        <a:t>Balance Sheet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anose="020F0502020204030204" pitchFamily="34" charset="0"/>
                        </a:rPr>
                        <a:t>2013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anose="020F0502020204030204" pitchFamily="34" charset="0"/>
                        </a:rPr>
                        <a:t>2013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Sales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6,660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Inventory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749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Costs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6,120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A/R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701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A/P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528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7541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graphicFrame>
        <p:nvGraphicFramePr>
          <p:cNvPr id="118790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476657"/>
              </p:ext>
            </p:extLst>
          </p:nvPr>
        </p:nvGraphicFramePr>
        <p:xfrm>
          <a:off x="1828800" y="3352800"/>
          <a:ext cx="5029200" cy="326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4" imgW="2349360" imgH="1523880" progId="Equation.3">
                  <p:embed/>
                </p:oleObj>
              </mc:Choice>
              <mc:Fallback>
                <p:oleObj name="Equation" r:id="rId4" imgW="2349360" imgH="15238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352800"/>
                        <a:ext cx="5029200" cy="326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67512" y="1447800"/>
            <a:ext cx="7772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b="1" i="1" u="sng" kern="0" dirty="0" smtClean="0"/>
              <a:t>Example</a:t>
            </a:r>
            <a:r>
              <a:rPr lang="en-US" altLang="en-US" b="1" u="sng" kern="0" dirty="0" smtClean="0"/>
              <a:t> - </a:t>
            </a:r>
            <a:r>
              <a:rPr lang="en-US" altLang="en-US" b="1" i="1" u="sng" kern="0" dirty="0" smtClean="0"/>
              <a:t>continued</a:t>
            </a:r>
            <a:endParaRPr lang="en-US" altLang="en-US" b="1" u="sng" kern="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kern="0" dirty="0" smtClean="0"/>
              <a:t>	</a:t>
            </a:r>
            <a:r>
              <a:rPr lang="en-US" altLang="en-US" sz="2400" i="1" kern="0" dirty="0" smtClean="0"/>
              <a:t>Given the aggregate balance sheet and income statement for U.S. Manufacturing firms, calculate the cash conversion cycle.</a:t>
            </a:r>
          </a:p>
        </p:txBody>
      </p:sp>
    </p:spTree>
    <p:extLst>
      <p:ext uri="{BB962C8B-B14F-4D97-AF65-F5344CB8AC3E}">
        <p14:creationId xmlns:p14="http://schemas.microsoft.com/office/powerpoint/2010/main" val="400134456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graphicFrame>
        <p:nvGraphicFramePr>
          <p:cNvPr id="409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4984498"/>
              </p:ext>
            </p:extLst>
          </p:nvPr>
        </p:nvGraphicFramePr>
        <p:xfrm>
          <a:off x="1758950" y="3313112"/>
          <a:ext cx="5480050" cy="316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4" imgW="2565360" imgH="1523880" progId="Equation.3">
                  <p:embed/>
                </p:oleObj>
              </mc:Choice>
              <mc:Fallback>
                <p:oleObj name="Equation" r:id="rId4" imgW="2565360" imgH="15238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3313112"/>
                        <a:ext cx="5480050" cy="316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67512" y="1447800"/>
            <a:ext cx="7772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b="1" i="1" u="sng" kern="0" dirty="0" smtClean="0"/>
              <a:t>Example</a:t>
            </a:r>
            <a:r>
              <a:rPr lang="en-US" altLang="en-US" b="1" u="sng" kern="0" dirty="0" smtClean="0"/>
              <a:t> - </a:t>
            </a:r>
            <a:r>
              <a:rPr lang="en-US" altLang="en-US" b="1" i="1" u="sng" kern="0" dirty="0" smtClean="0"/>
              <a:t>continued</a:t>
            </a:r>
            <a:endParaRPr lang="en-US" altLang="en-US" b="1" u="sng" kern="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kern="0" dirty="0" smtClean="0"/>
              <a:t>	</a:t>
            </a:r>
            <a:r>
              <a:rPr lang="en-US" altLang="en-US" sz="2400" i="1" kern="0" dirty="0" smtClean="0"/>
              <a:t>Given the aggregate balance sheet and income statement for U.S. Manufacturing firms, calculate the cash conversion cycle.</a:t>
            </a:r>
          </a:p>
        </p:txBody>
      </p:sp>
    </p:spTree>
    <p:extLst>
      <p:ext uri="{BB962C8B-B14F-4D97-AF65-F5344CB8AC3E}">
        <p14:creationId xmlns:p14="http://schemas.microsoft.com/office/powerpoint/2010/main" val="140720344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graphicFrame>
        <p:nvGraphicFramePr>
          <p:cNvPr id="512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739868"/>
              </p:ext>
            </p:extLst>
          </p:nvPr>
        </p:nvGraphicFramePr>
        <p:xfrm>
          <a:off x="2149475" y="3302000"/>
          <a:ext cx="4767263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4" imgW="2234880" imgH="1523880" progId="Equation.3">
                  <p:embed/>
                </p:oleObj>
              </mc:Choice>
              <mc:Fallback>
                <p:oleObj name="Equation" r:id="rId4" imgW="2234880" imgH="15238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3302000"/>
                        <a:ext cx="4767263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67512" y="1447800"/>
            <a:ext cx="7772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b="1" i="1" u="sng" kern="0" dirty="0" smtClean="0"/>
              <a:t>Example</a:t>
            </a:r>
            <a:r>
              <a:rPr lang="en-US" altLang="en-US" b="1" u="sng" kern="0" dirty="0" smtClean="0"/>
              <a:t> - </a:t>
            </a:r>
            <a:r>
              <a:rPr lang="en-US" altLang="en-US" b="1" i="1" u="sng" kern="0" dirty="0" smtClean="0"/>
              <a:t>continued</a:t>
            </a:r>
            <a:endParaRPr lang="en-US" altLang="en-US" b="1" u="sng" kern="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kern="0" dirty="0" smtClean="0"/>
              <a:t>	</a:t>
            </a:r>
            <a:r>
              <a:rPr lang="en-US" altLang="en-US" sz="2400" i="1" kern="0" dirty="0" smtClean="0"/>
              <a:t>Given the aggregate balance sheet and income statement for U.S. Manufacturing firms, calculate the cash conversion cycle.</a:t>
            </a:r>
          </a:p>
        </p:txBody>
      </p:sp>
    </p:spTree>
    <p:extLst>
      <p:ext uri="{BB962C8B-B14F-4D97-AF65-F5344CB8AC3E}">
        <p14:creationId xmlns:p14="http://schemas.microsoft.com/office/powerpoint/2010/main" val="389584927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67512" y="1447800"/>
            <a:ext cx="7772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b="1" i="1" u="sng" kern="0" dirty="0" smtClean="0"/>
              <a:t>Example</a:t>
            </a:r>
            <a:r>
              <a:rPr lang="en-US" altLang="en-US" b="1" u="sng" kern="0" dirty="0" smtClean="0"/>
              <a:t> - </a:t>
            </a:r>
            <a:r>
              <a:rPr lang="en-US" altLang="en-US" b="1" i="1" u="sng" kern="0" dirty="0" smtClean="0"/>
              <a:t>continued</a:t>
            </a:r>
            <a:endParaRPr lang="en-US" altLang="en-US" b="1" u="sng" kern="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kern="0" dirty="0" smtClean="0"/>
              <a:t>	</a:t>
            </a:r>
            <a:r>
              <a:rPr lang="en-US" altLang="en-US" sz="2400" i="1" kern="0" dirty="0" smtClean="0"/>
              <a:t>Given the aggregate balance sheet and income statement for U.S. Manufacturing firms, calculate the cash conversion cycle.</a:t>
            </a:r>
          </a:p>
          <a:p>
            <a:pPr>
              <a:buFont typeface="Wingdings" pitchFamily="2" charset="2"/>
              <a:buNone/>
            </a:pPr>
            <a:endParaRPr lang="en-US" altLang="en-US" sz="2400" i="1" kern="0" dirty="0"/>
          </a:p>
          <a:p>
            <a:pPr algn="ctr">
              <a:buFont typeface="Wingdings" pitchFamily="2" charset="2"/>
              <a:buNone/>
            </a:pPr>
            <a:r>
              <a:rPr lang="en-US" altLang="en-US" sz="2800" kern="0" dirty="0" smtClean="0"/>
              <a:t>Inventory period = 44.7 days</a:t>
            </a:r>
          </a:p>
          <a:p>
            <a:pPr algn="ctr">
              <a:buNone/>
            </a:pPr>
            <a:r>
              <a:rPr lang="en-US" altLang="en-US" sz="2800" kern="0" dirty="0" smtClean="0"/>
              <a:t>Receivables period = 38.4 days</a:t>
            </a:r>
          </a:p>
          <a:p>
            <a:pPr algn="ctr">
              <a:buNone/>
            </a:pPr>
            <a:r>
              <a:rPr lang="en-US" altLang="en-US" sz="2800" kern="0" dirty="0" smtClean="0"/>
              <a:t>Payable period = 31.5 days</a:t>
            </a:r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5638800"/>
            <a:ext cx="8077200" cy="5788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Cash conversion cycle = (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44.7 + 38.4)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– 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31.5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= 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51.6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98331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Changes in Cash &amp; W.C.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239000" cy="533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 - Dynamic Mattress Company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399064"/>
              </p:ext>
            </p:extLst>
          </p:nvPr>
        </p:nvGraphicFramePr>
        <p:xfrm>
          <a:off x="457201" y="1991360"/>
          <a:ext cx="7696199" cy="44500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152403"/>
                <a:gridCol w="743197"/>
                <a:gridCol w="685800"/>
                <a:gridCol w="2743199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2013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2014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Liabilities and Equity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2013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2014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Current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assets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Current liabilities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Cash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$4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Bank loans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Market securities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Accounts payable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27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Inventory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26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Total current liabilities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$25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$27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Accounts receivable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Long-term debt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12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Total current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assets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$55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$65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Net worth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65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76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Fixed assets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Total liabilities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and owner’s equity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$95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$115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Gross investment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$56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$70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Less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depreciation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16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Net fixed assets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$40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$50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Total assets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$95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$115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44426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Changes in Cash &amp; W.C.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486400" y="2743200"/>
            <a:ext cx="3128962" cy="2028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dirty="0" smtClean="0">
                <a:latin typeface="Calibri" panose="020F0502020204030204" pitchFamily="34" charset="0"/>
              </a:rPr>
              <a:t>Assume: 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altLang="en-US" dirty="0" smtClean="0">
                <a:latin typeface="Calibri" panose="020F0502020204030204" pitchFamily="34" charset="0"/>
              </a:rPr>
              <a:t>Dividend </a:t>
            </a:r>
            <a:r>
              <a:rPr lang="en-US" altLang="en-US" dirty="0">
                <a:latin typeface="Calibri" panose="020F0502020204030204" pitchFamily="34" charset="0"/>
              </a:rPr>
              <a:t>= $1 </a:t>
            </a:r>
            <a:r>
              <a:rPr lang="en-US" altLang="en-US" dirty="0" smtClean="0">
                <a:latin typeface="Calibri" panose="020F0502020204030204" pitchFamily="34" charset="0"/>
              </a:rPr>
              <a:t>million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altLang="en-US" dirty="0">
                <a:latin typeface="Calibri" panose="020F0502020204030204" pitchFamily="34" charset="0"/>
              </a:rPr>
              <a:t>R.E</a:t>
            </a:r>
            <a:r>
              <a:rPr lang="en-US" altLang="en-US" dirty="0" smtClean="0">
                <a:latin typeface="Calibri" panose="020F0502020204030204" pitchFamily="34" charset="0"/>
              </a:rPr>
              <a:t>.= $</a:t>
            </a:r>
            <a:r>
              <a:rPr lang="en-US" altLang="en-US" dirty="0">
                <a:latin typeface="Calibri" panose="020F0502020204030204" pitchFamily="34" charset="0"/>
              </a:rPr>
              <a:t>11 </a:t>
            </a:r>
            <a:r>
              <a:rPr lang="en-US" altLang="en-US" dirty="0" smtClean="0">
                <a:latin typeface="Calibri" panose="020F0502020204030204" pitchFamily="34" charset="0"/>
              </a:rPr>
              <a:t>million</a:t>
            </a:r>
            <a:endParaRPr lang="en-US" altLang="en-US" dirty="0">
              <a:latin typeface="Calibri" panose="020F0502020204030204" pitchFamily="34" charset="0"/>
            </a:endParaRPr>
          </a:p>
          <a:p>
            <a:pPr latinLnBrk="1">
              <a:spcBef>
                <a:spcPts val="12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09600" y="1219200"/>
            <a:ext cx="7239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en-US" altLang="en-US" b="1" i="1" u="sng" kern="0" dirty="0" smtClean="0"/>
              <a:t>Example - continued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604763"/>
              </p:ext>
            </p:extLst>
          </p:nvPr>
        </p:nvGraphicFramePr>
        <p:xfrm>
          <a:off x="940723" y="2273321"/>
          <a:ext cx="3300153" cy="32918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233353"/>
                <a:gridCol w="1066800"/>
              </a:tblGrid>
              <a:tr h="1619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  </a:t>
                      </a:r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Income Statement</a:t>
                      </a:r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9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Sales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$350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Operating costs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321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Depreciation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EBIT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$25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Interest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Pretax income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$24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Tax at 50%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Net income</a:t>
                      </a:r>
                      <a:endParaRPr lang="en-US" sz="1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$12</a:t>
                      </a:r>
                      <a:endParaRPr lang="en-US" sz="1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59644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Changes in Cash &amp; W.C.</a:t>
            </a:r>
          </a:p>
        </p:txBody>
      </p:sp>
      <p:sp>
        <p:nvSpPr>
          <p:cNvPr id="92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3657600" cy="16764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i="1" u="sng" dirty="0" smtClean="0"/>
              <a:t> </a:t>
            </a:r>
            <a:r>
              <a:rPr lang="en-US" altLang="en-US" b="1" i="1" u="sng" dirty="0" smtClean="0"/>
              <a:t>- continued</a:t>
            </a:r>
            <a:endParaRPr lang="en-US" altLang="en-US" b="1" i="1" u="sng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b="1" i="1" dirty="0" smtClean="0"/>
              <a:t>Statement of Cash Flows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49085"/>
              </p:ext>
            </p:extLst>
          </p:nvPr>
        </p:nvGraphicFramePr>
        <p:xfrm>
          <a:off x="3962400" y="1337945"/>
          <a:ext cx="5029200" cy="4901184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4114800"/>
                <a:gridCol w="914400"/>
              </a:tblGrid>
              <a:tr h="198120">
                <a:tc gridSpan="2"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en-US" sz="1600" b="1" dirty="0" smtClean="0">
                          <a:latin typeface="Calibri" panose="020F0502020204030204" pitchFamily="34" charset="0"/>
                        </a:rPr>
                        <a:t>Cash flows</a:t>
                      </a:r>
                      <a:r>
                        <a:rPr lang="en-US" sz="1600" b="1" baseline="0" dirty="0" smtClean="0">
                          <a:latin typeface="Calibri" panose="020F0502020204030204" pitchFamily="34" charset="0"/>
                        </a:rPr>
                        <a:t> from operating activities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Net income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$12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Depreciation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Decrease (increase) </a:t>
                      </a:r>
                      <a:r>
                        <a:rPr lang="en-US" sz="1600" baseline="0" dirty="0" smtClean="0">
                          <a:latin typeface="Calibri" panose="020F0502020204030204" pitchFamily="34" charset="0"/>
                        </a:rPr>
                        <a:t>in accts. receivable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-5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Decrease (increase) in inventories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Decrease (increase) in accts. payable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Net cash flow from operations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$19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b="1" dirty="0" smtClean="0">
                          <a:latin typeface="Calibri" panose="020F0502020204030204" pitchFamily="34" charset="0"/>
                        </a:rPr>
                        <a:t>Cash flow from investing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Investment in fixed assets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-$14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b="1" dirty="0" smtClean="0">
                          <a:latin typeface="Calibri" panose="020F0502020204030204" pitchFamily="34" charset="0"/>
                        </a:rPr>
                        <a:t>Cash flows from</a:t>
                      </a:r>
                      <a:r>
                        <a:rPr lang="en-US" sz="1600" b="1" baseline="0" dirty="0" smtClean="0">
                          <a:latin typeface="Calibri" panose="020F0502020204030204" pitchFamily="34" charset="0"/>
                        </a:rPr>
                        <a:t> financing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Dividends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-$1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1219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Sale (purchase) of</a:t>
                      </a:r>
                      <a:r>
                        <a:rPr lang="en-US" sz="1600" baseline="0" dirty="0" smtClean="0">
                          <a:latin typeface="Calibri" panose="020F0502020204030204" pitchFamily="34" charset="0"/>
                        </a:rPr>
                        <a:t> securities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-5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Increase (decrease) in long-term debt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Increase (decrease) in bank loans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-5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Net cash flows from financing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-$4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600" b="1" dirty="0" smtClean="0">
                          <a:latin typeface="Calibri" panose="020F0502020204030204" pitchFamily="34" charset="0"/>
                        </a:rPr>
                        <a:t>Increase in</a:t>
                      </a:r>
                      <a:r>
                        <a:rPr lang="en-US" sz="1600" b="1" baseline="0" dirty="0" smtClean="0">
                          <a:latin typeface="Calibri" panose="020F0502020204030204" pitchFamily="34" charset="0"/>
                        </a:rPr>
                        <a:t> cash balance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b="1" dirty="0" smtClean="0">
                          <a:latin typeface="Calibri" panose="020F0502020204030204" pitchFamily="34" charset="0"/>
                        </a:rPr>
                        <a:t>$1</a:t>
                      </a:r>
                      <a:endParaRPr lang="en-US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00993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914400" indent="-914400">
              <a:buNone/>
            </a:pPr>
            <a:r>
              <a:rPr lang="en-US" altLang="en-US" sz="3000" dirty="0" smtClean="0"/>
              <a:t>19.1	Links Between Long-Term and Short-Term Financing</a:t>
            </a:r>
          </a:p>
          <a:p>
            <a:pPr marL="914400" indent="-914400">
              <a:buNone/>
            </a:pPr>
            <a:r>
              <a:rPr lang="en-US" altLang="en-US" sz="3000" dirty="0" smtClean="0"/>
              <a:t>19.2	Working Capital</a:t>
            </a:r>
          </a:p>
          <a:p>
            <a:pPr marL="914400" indent="-914400">
              <a:buNone/>
            </a:pPr>
            <a:r>
              <a:rPr lang="en-US" altLang="en-US" sz="3000" dirty="0" smtClean="0"/>
              <a:t>19.3	Tracing Changes in Cash and Working Capital</a:t>
            </a:r>
          </a:p>
          <a:p>
            <a:pPr marL="914400" indent="-914400">
              <a:buNone/>
            </a:pPr>
            <a:r>
              <a:rPr lang="en-US" altLang="en-US" sz="3000" dirty="0" smtClean="0"/>
              <a:t>19.4	Cash Budgeting</a:t>
            </a:r>
          </a:p>
          <a:p>
            <a:pPr marL="914400" indent="-914400">
              <a:buNone/>
            </a:pPr>
            <a:r>
              <a:rPr lang="en-US" altLang="en-US" sz="3000" dirty="0" smtClean="0"/>
              <a:t>19.5	A Short-Term Financing Plan</a:t>
            </a:r>
          </a:p>
          <a:p>
            <a:pPr marL="914400" indent="-914400">
              <a:buNone/>
            </a:pPr>
            <a:r>
              <a:rPr lang="en-US" altLang="en-US" sz="3000" dirty="0" smtClean="0"/>
              <a:t>19.6	Sources of Short-Term Financing</a:t>
            </a:r>
          </a:p>
        </p:txBody>
      </p:sp>
    </p:spTree>
    <p:extLst>
      <p:ext uri="{BB962C8B-B14F-4D97-AF65-F5344CB8AC3E}">
        <p14:creationId xmlns:p14="http://schemas.microsoft.com/office/powerpoint/2010/main" val="30443379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Changes in Cash &amp; W.C.</a:t>
            </a:r>
          </a:p>
        </p:txBody>
      </p:sp>
      <p:sp>
        <p:nvSpPr>
          <p:cNvPr id="92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181600" y="1371600"/>
            <a:ext cx="3276600" cy="1409700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b="1" i="1" dirty="0" smtClean="0"/>
              <a:t>Dynamic Mattress Company</a:t>
            </a:r>
            <a:r>
              <a:rPr lang="en-US" altLang="en-US" sz="2800" b="1" i="1" dirty="0"/>
              <a:t> </a:t>
            </a:r>
            <a:r>
              <a:rPr lang="en-US" altLang="en-US" sz="2800" b="1" i="1" dirty="0" smtClean="0"/>
              <a:t>Sources </a:t>
            </a:r>
            <a:r>
              <a:rPr lang="en-US" altLang="en-US" sz="2800" b="1" i="1" dirty="0" smtClean="0"/>
              <a:t>and Uses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09600" y="1219200"/>
            <a:ext cx="7239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en-US" altLang="en-US" b="1" i="1" u="sng" kern="0" dirty="0" smtClean="0"/>
              <a:t>Example - continued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129542"/>
              </p:ext>
            </p:extLst>
          </p:nvPr>
        </p:nvGraphicFramePr>
        <p:xfrm>
          <a:off x="304800" y="2022728"/>
          <a:ext cx="4114800" cy="4535424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3276600"/>
                <a:gridCol w="838200"/>
              </a:tblGrid>
              <a:tr h="0">
                <a:tc gridSpan="2"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en-US" sz="1400" b="1" dirty="0" smtClean="0">
                          <a:latin typeface="Calibri" panose="020F0502020204030204" pitchFamily="34" charset="0"/>
                        </a:rPr>
                        <a:t>Sources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60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Issued long-term debt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$7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Reduced inventories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Increased accounts payable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Cash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from operations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60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Net income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12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Depreciation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Total sour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ces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$31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b="1" dirty="0" smtClean="0">
                          <a:latin typeface="Calibri" panose="020F0502020204030204" pitchFamily="34" charset="0"/>
                        </a:rPr>
                        <a:t>Uses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Repaid short-term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bank loan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Invested in fixed assets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14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Purchased marketable securities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Increased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accounts receivable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Dividend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Total uses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$30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b="1" dirty="0" smtClean="0">
                          <a:latin typeface="Calibri" panose="020F0502020204030204" pitchFamily="34" charset="0"/>
                        </a:rPr>
                        <a:t>Increase in</a:t>
                      </a:r>
                      <a:r>
                        <a:rPr lang="en-US" sz="1400" b="1" baseline="0" dirty="0" smtClean="0">
                          <a:latin typeface="Calibri" panose="020F0502020204030204" pitchFamily="34" charset="0"/>
                        </a:rPr>
                        <a:t> cash balance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600" b="1" dirty="0" smtClean="0">
                          <a:latin typeface="Calibri" panose="020F0502020204030204" pitchFamily="34" charset="0"/>
                        </a:rPr>
                        <a:t>$1</a:t>
                      </a:r>
                      <a:endParaRPr lang="en-US" sz="16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529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Changes in Cash &amp; W.C.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40386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u="sng" dirty="0" smtClean="0"/>
              <a:t> </a:t>
            </a:r>
            <a:r>
              <a:rPr lang="en-US" altLang="en-US" b="1" i="1" u="sng" dirty="0" smtClean="0"/>
              <a:t>- </a:t>
            </a:r>
            <a:r>
              <a:rPr lang="en-US" altLang="en-US" b="1" i="1" u="sng" dirty="0" smtClean="0"/>
              <a:t>continued</a:t>
            </a:r>
            <a:endParaRPr lang="en-US" altLang="en-US" b="1" i="1" u="sng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Dynamic generated cash as </a:t>
            </a:r>
            <a:r>
              <a:rPr lang="en-US" altLang="en-US" sz="2800" dirty="0" smtClean="0"/>
              <a:t>follows:</a:t>
            </a:r>
            <a:endParaRPr lang="en-US" altLang="en-US" sz="28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/>
              <a:t>Bet income was $12 mil, with $4 mil depreciation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/>
              <a:t>Reduced inventory by $ 1 mil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/>
              <a:t>Increased accounts payable by $7 mil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/>
              <a:t>Issued $7 mil of LT debt</a:t>
            </a:r>
          </a:p>
        </p:txBody>
      </p:sp>
    </p:spTree>
    <p:extLst>
      <p:ext uri="{BB962C8B-B14F-4D97-AF65-F5344CB8AC3E}">
        <p14:creationId xmlns:p14="http://schemas.microsoft.com/office/powerpoint/2010/main" val="374186089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Changes in Cash &amp; W.C.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40386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i="1" u="sng" dirty="0" smtClean="0"/>
              <a:t> </a:t>
            </a:r>
            <a:r>
              <a:rPr lang="en-US" altLang="en-US" b="1" i="1" u="sng" dirty="0" smtClean="0"/>
              <a:t>- </a:t>
            </a:r>
            <a:r>
              <a:rPr lang="en-US" altLang="en-US" b="1" i="1" u="sng" dirty="0" smtClean="0"/>
              <a:t>continued</a:t>
            </a:r>
            <a:endParaRPr lang="en-US" altLang="en-US" b="1" i="1" u="sng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Dynamic used cash as </a:t>
            </a:r>
            <a:r>
              <a:rPr lang="en-US" altLang="en-US" sz="2800" dirty="0" smtClean="0"/>
              <a:t>follows:</a:t>
            </a:r>
            <a:endParaRPr lang="en-US" altLang="en-US" sz="28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Accounts receivable expanded by $5 mil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Invested $14 </a:t>
            </a:r>
            <a:r>
              <a:rPr lang="en-US" altLang="en-US" sz="2800" dirty="0" smtClean="0"/>
              <a:t>mil in fixed assets</a:t>
            </a:r>
            <a:endParaRPr lang="en-US" altLang="en-US" sz="28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/>
              <a:t>Paid $1 mil dividend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/>
              <a:t>Purchased $5 mil of marketable securities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800" dirty="0" smtClean="0"/>
              <a:t>Repaid $5 mil short term bank loans</a:t>
            </a:r>
          </a:p>
        </p:txBody>
      </p:sp>
    </p:spTree>
    <p:extLst>
      <p:ext uri="{BB962C8B-B14F-4D97-AF65-F5344CB8AC3E}">
        <p14:creationId xmlns:p14="http://schemas.microsoft.com/office/powerpoint/2010/main" val="25673587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Cash Budgeting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Steps to preparing a cash </a:t>
            </a:r>
            <a:r>
              <a:rPr lang="en-US" altLang="en-US" dirty="0" smtClean="0"/>
              <a:t>budget:</a:t>
            </a:r>
            <a:endParaRPr lang="en-US" alt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Step 1 - Forecast the sources of </a:t>
            </a:r>
            <a:r>
              <a:rPr lang="en-US" altLang="en-US" dirty="0" smtClean="0"/>
              <a:t>cash</a:t>
            </a:r>
            <a:endParaRPr lang="en-US" alt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Step 2 - Forecast uses of </a:t>
            </a:r>
            <a:r>
              <a:rPr lang="en-US" altLang="en-US" dirty="0" smtClean="0"/>
              <a:t>cash</a:t>
            </a:r>
            <a:endParaRPr lang="en-US" alt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Step 3 - Calculate whether the firm is facing a cash shortage or </a:t>
            </a:r>
            <a:r>
              <a:rPr lang="en-US" altLang="en-US" dirty="0" smtClean="0"/>
              <a:t>surplus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744604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Cash Budgeting</a:t>
            </a:r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40386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i="1" u="sng" dirty="0" smtClean="0"/>
              <a:t> </a:t>
            </a:r>
            <a:r>
              <a:rPr lang="en-US" altLang="en-US" b="1" i="1" u="sng" dirty="0" smtClean="0"/>
              <a:t>- Dynamic Mattress Company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Dynamic forecasted sources of cash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AR ending balance = AR beginning balance + sales - 			    collections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29275"/>
              </p:ext>
            </p:extLst>
          </p:nvPr>
        </p:nvGraphicFramePr>
        <p:xfrm>
          <a:off x="762000" y="3124200"/>
          <a:ext cx="7620000" cy="7924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124200"/>
                <a:gridCol w="1123950"/>
                <a:gridCol w="1123950"/>
                <a:gridCol w="1123950"/>
                <a:gridCol w="112395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Quarter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1st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2nd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3rd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4th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Sales, $ millions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$87.50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$78.50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$116.00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$131.00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60776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Cash Budgeting</a:t>
            </a:r>
          </a:p>
        </p:txBody>
      </p:sp>
      <p:sp>
        <p:nvSpPr>
          <p:cNvPr id="1127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14478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i="1" u="sng" dirty="0" smtClean="0"/>
              <a:t> </a:t>
            </a:r>
            <a:r>
              <a:rPr lang="en-US" altLang="en-US" b="1" i="1" u="sng" dirty="0" smtClean="0"/>
              <a:t>- </a:t>
            </a:r>
            <a:r>
              <a:rPr lang="en-US" altLang="en-US" b="1" i="1" u="sng" dirty="0"/>
              <a:t>continued</a:t>
            </a:r>
            <a:endParaRPr lang="en-US" altLang="en-US" sz="1050" b="1" i="1" u="sng" dirty="0" smtClean="0"/>
          </a:p>
          <a:p>
            <a:pPr>
              <a:buFont typeface="Wingdings" pitchFamily="2" charset="2"/>
              <a:buNone/>
            </a:pPr>
            <a:endParaRPr lang="en-US" altLang="en-US" sz="10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i="1" dirty="0" smtClean="0"/>
              <a:t>Dynamic collections on 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374162"/>
              </p:ext>
            </p:extLst>
          </p:nvPr>
        </p:nvGraphicFramePr>
        <p:xfrm>
          <a:off x="762000" y="2819400"/>
          <a:ext cx="7620000" cy="34747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124200"/>
                <a:gridCol w="1123950"/>
                <a:gridCol w="1123950"/>
                <a:gridCol w="1123950"/>
                <a:gridCol w="112395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Quarter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1st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2nd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3rd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4th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1. Beginning receivables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$30.0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$32.5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$30.7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$38.2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2. Sales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87.5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78.5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116.0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131.0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3. Collections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     Sales in current Q (80%)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70.0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62.8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92.8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104.8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     Sales in previous Q (20%)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15.0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17.5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15.7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23.2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     Total collections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85.0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80.3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108.5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128.0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4. Receivables at end of period (4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= 1 + 2 – 3)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$32.5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$30.7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$38.2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$41.2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0963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Cash Budgeting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40386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sz="2800" b="1" i="1" u="sng" dirty="0"/>
              <a:t>Example</a:t>
            </a:r>
            <a:r>
              <a:rPr lang="en-US" altLang="en-US" sz="2800" i="1" u="sng" dirty="0"/>
              <a:t> </a:t>
            </a:r>
            <a:r>
              <a:rPr lang="en-US" altLang="en-US" sz="2800" b="1" i="1" u="sng" dirty="0"/>
              <a:t>- continued</a:t>
            </a:r>
            <a:endParaRPr lang="en-US" altLang="en-US" sz="1000" b="1" i="1" u="sng" dirty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Dynamic forecasted uses of cash</a:t>
            </a:r>
          </a:p>
          <a:p>
            <a:r>
              <a:rPr lang="en-US" altLang="en-US" sz="2800" dirty="0" smtClean="0"/>
              <a:t>Payment of accounts payable</a:t>
            </a:r>
          </a:p>
          <a:p>
            <a:r>
              <a:rPr lang="en-US" altLang="en-US" sz="2800" dirty="0" smtClean="0"/>
              <a:t>Labor, administration, and other expenses</a:t>
            </a:r>
          </a:p>
          <a:p>
            <a:r>
              <a:rPr lang="en-US" altLang="en-US" sz="2800" dirty="0" smtClean="0"/>
              <a:t>Capital expenditures</a:t>
            </a:r>
          </a:p>
          <a:p>
            <a:r>
              <a:rPr lang="en-US" altLang="en-US" sz="2800" dirty="0" smtClean="0"/>
              <a:t>Taxes, interest, and dividend payments</a:t>
            </a:r>
          </a:p>
        </p:txBody>
      </p:sp>
    </p:spTree>
    <p:extLst>
      <p:ext uri="{BB962C8B-B14F-4D97-AF65-F5344CB8AC3E}">
        <p14:creationId xmlns:p14="http://schemas.microsoft.com/office/powerpoint/2010/main" val="50668964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Cash Budgeting</a:t>
            </a:r>
          </a:p>
        </p:txBody>
      </p:sp>
      <p:sp>
        <p:nvSpPr>
          <p:cNvPr id="122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153400" cy="40386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/>
              <a:t>Example</a:t>
            </a:r>
            <a:r>
              <a:rPr lang="en-US" altLang="en-US" i="1" u="sng" dirty="0"/>
              <a:t> </a:t>
            </a:r>
            <a:r>
              <a:rPr lang="en-US" altLang="en-US" b="1" i="1" u="sng" dirty="0"/>
              <a:t>- continued</a:t>
            </a:r>
            <a:endParaRPr lang="en-US" altLang="en-US" sz="1050" b="1" i="1" u="sng" dirty="0"/>
          </a:p>
          <a:p>
            <a:pPr>
              <a:buFont typeface="Wingdings" pitchFamily="2" charset="2"/>
              <a:buNone/>
            </a:pPr>
            <a:endParaRPr lang="en-US" altLang="en-US" sz="10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i="1" dirty="0" smtClean="0"/>
              <a:t>Dynamic </a:t>
            </a:r>
          </a:p>
          <a:p>
            <a:pPr>
              <a:buFont typeface="Wingdings" pitchFamily="2" charset="2"/>
              <a:buNone/>
            </a:pPr>
            <a:r>
              <a:rPr lang="en-US" altLang="en-US" sz="2800" b="1" i="1" dirty="0" smtClean="0"/>
              <a:t>cash </a:t>
            </a:r>
            <a:endParaRPr lang="en-US" altLang="en-US" sz="2800" b="1" i="1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i="1" dirty="0" smtClean="0"/>
              <a:t>budget</a:t>
            </a:r>
            <a:endParaRPr lang="en-US" altLang="en-US" sz="2800" b="1" i="1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340632"/>
              </p:ext>
            </p:extLst>
          </p:nvPr>
        </p:nvGraphicFramePr>
        <p:xfrm>
          <a:off x="2514599" y="1798320"/>
          <a:ext cx="6477000" cy="44500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895600"/>
                <a:gridCol w="895350"/>
                <a:gridCol w="895350"/>
                <a:gridCol w="895350"/>
                <a:gridCol w="89535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Quarter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1st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2nd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3rd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4th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Sources of cash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Collections on AR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$85.0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$80.3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$108.5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$128.0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Other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1.5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0.0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12.5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0.0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Total sources of cash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$86.5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$80.3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$121.0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$128.0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Uses of cash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Payment of AP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$65.0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$60.0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$55.0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$50.0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Labor and admin expenses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30.0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30.0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30.0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30.0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Capital expenditures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32.5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1.3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5.5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8.0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     Taxes, interest, and dividends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4.5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Total uses of cash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$131.5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$95.3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$95.0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$93.0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Net cash inflow (sources – uses) 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-$45.0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-$15.0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$26.0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$35.0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17741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Cash Budgeting</a:t>
            </a:r>
          </a:p>
        </p:txBody>
      </p:sp>
      <p:sp>
        <p:nvSpPr>
          <p:cNvPr id="133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40386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/>
              <a:t>Example</a:t>
            </a:r>
            <a:r>
              <a:rPr lang="en-US" altLang="en-US" i="1" u="sng" dirty="0"/>
              <a:t> </a:t>
            </a:r>
            <a:r>
              <a:rPr lang="en-US" altLang="en-US" b="1" i="1" u="sng" dirty="0"/>
              <a:t>- continued</a:t>
            </a:r>
            <a:endParaRPr lang="en-US" altLang="en-US" sz="1050" b="1" i="1" u="sng" dirty="0"/>
          </a:p>
          <a:p>
            <a:pPr>
              <a:buFont typeface="Wingdings" pitchFamily="2" charset="2"/>
              <a:buNone/>
            </a:pPr>
            <a:endParaRPr lang="en-US" altLang="en-US" sz="10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i="1" dirty="0" smtClean="0"/>
              <a:t>Dynamic short term financing requirements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98902"/>
              </p:ext>
            </p:extLst>
          </p:nvPr>
        </p:nvGraphicFramePr>
        <p:xfrm>
          <a:off x="914400" y="2971800"/>
          <a:ext cx="7315200" cy="24333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733800"/>
                <a:gridCol w="895350"/>
                <a:gridCol w="895350"/>
                <a:gridCol w="895350"/>
                <a:gridCol w="89535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Quarter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1st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2nd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3rd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4th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Cash at start of period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-$40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-$55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-$29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+ Net cash flow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-45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-15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+26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+35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= Cash at end of period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-$40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-$55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-$29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+$6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Minimum operating balance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Cumulative short-term financing required (min op. balance – cash at end</a:t>
                      </a:r>
                      <a:r>
                        <a:rPr lang="en-US" sz="1600" baseline="0" dirty="0" smtClean="0">
                          <a:latin typeface="Calibri" panose="020F0502020204030204" pitchFamily="34" charset="0"/>
                        </a:rPr>
                        <a:t> of period)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$45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$60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$34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$1</a:t>
                      </a:r>
                      <a:endParaRPr lang="en-US" sz="16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53873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Cash Budgeting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Forecast </a:t>
            </a:r>
            <a:r>
              <a:rPr lang="en-US" dirty="0" smtClean="0"/>
              <a:t>uses </a:t>
            </a:r>
            <a:r>
              <a:rPr lang="en-US" dirty="0" smtClean="0"/>
              <a:t>of </a:t>
            </a:r>
            <a:r>
              <a:rPr lang="en-US" dirty="0"/>
              <a:t>c</a:t>
            </a:r>
            <a:r>
              <a:rPr lang="en-US" dirty="0" smtClean="0"/>
              <a:t>ash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 smtClean="0"/>
              <a:t>Payments of accounts </a:t>
            </a:r>
            <a:r>
              <a:rPr lang="en-US" i="1" dirty="0" smtClean="0"/>
              <a:t>payable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 smtClean="0"/>
              <a:t>Labor, administrative, and other </a:t>
            </a:r>
            <a:r>
              <a:rPr lang="en-US" i="1" dirty="0" smtClean="0"/>
              <a:t>expenses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 smtClean="0"/>
              <a:t>Capital </a:t>
            </a:r>
            <a:r>
              <a:rPr lang="en-US" i="1" dirty="0" smtClean="0"/>
              <a:t>expenditures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 smtClean="0"/>
              <a:t>Taxes, interest, and dividend </a:t>
            </a:r>
            <a:r>
              <a:rPr lang="en-US" i="1" dirty="0" smtClean="0"/>
              <a:t>payments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6376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/>
          <a:lstStyle/>
          <a:p>
            <a:r>
              <a:rPr lang="en-US" altLang="en-US" sz="3600" dirty="0" smtClean="0"/>
              <a:t>Firm’s Cumulative Capital Requirement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61" y="2458848"/>
            <a:ext cx="7615237" cy="4037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7661" y="1260073"/>
            <a:ext cx="8224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The firm’s </a:t>
            </a:r>
            <a:r>
              <a:rPr lang="en-US" dirty="0" smtClean="0">
                <a:latin typeface="Calibri" panose="020F0502020204030204" pitchFamily="34" charset="0"/>
              </a:rPr>
              <a:t>total capital </a:t>
            </a:r>
            <a:r>
              <a:rPr lang="en-US" dirty="0">
                <a:latin typeface="Calibri" panose="020F0502020204030204" pitchFamily="34" charset="0"/>
              </a:rPr>
              <a:t>requirement </a:t>
            </a:r>
            <a:r>
              <a:rPr lang="en-US" dirty="0" smtClean="0">
                <a:latin typeface="Calibri" panose="020F0502020204030204" pitchFamily="34" charset="0"/>
              </a:rPr>
              <a:t>grows over </a:t>
            </a:r>
            <a:r>
              <a:rPr lang="en-US" dirty="0">
                <a:latin typeface="Calibri" panose="020F0502020204030204" pitchFamily="34" charset="0"/>
              </a:rPr>
              <a:t>time. It also </a:t>
            </a:r>
            <a:r>
              <a:rPr lang="en-US" dirty="0" smtClean="0">
                <a:latin typeface="Calibri" panose="020F0502020204030204" pitchFamily="34" charset="0"/>
              </a:rPr>
              <a:t> exhibits seasonal </a:t>
            </a:r>
            <a:r>
              <a:rPr lang="en-US" dirty="0">
                <a:latin typeface="Calibri" panose="020F0502020204030204" pitchFamily="34" charset="0"/>
              </a:rPr>
              <a:t>variation </a:t>
            </a:r>
            <a:r>
              <a:rPr lang="en-US" dirty="0" smtClean="0">
                <a:latin typeface="Calibri" panose="020F0502020204030204" pitchFamily="34" charset="0"/>
              </a:rPr>
              <a:t>around the </a:t>
            </a:r>
            <a:r>
              <a:rPr lang="en-US" dirty="0">
                <a:latin typeface="Calibri" panose="020F0502020204030204" pitchFamily="34" charset="0"/>
              </a:rPr>
              <a:t>trend.</a:t>
            </a:r>
          </a:p>
        </p:txBody>
      </p:sp>
    </p:spTree>
    <p:extLst>
      <p:ext uri="{BB962C8B-B14F-4D97-AF65-F5344CB8AC3E}">
        <p14:creationId xmlns:p14="http://schemas.microsoft.com/office/powerpoint/2010/main" val="134289778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 </a:t>
            </a:r>
            <a:r>
              <a:rPr lang="en-US" altLang="en-US" dirty="0" smtClean="0"/>
              <a:t>Short-Term </a:t>
            </a:r>
            <a:r>
              <a:rPr lang="en-US" altLang="en-US" dirty="0" smtClean="0"/>
              <a:t>Financing Plan</a:t>
            </a:r>
          </a:p>
        </p:txBody>
      </p:sp>
      <p:sp>
        <p:nvSpPr>
          <p:cNvPr id="1434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40386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/>
              <a:t>Example</a:t>
            </a:r>
            <a:r>
              <a:rPr lang="en-US" altLang="en-US" i="1" u="sng" dirty="0"/>
              <a:t> </a:t>
            </a:r>
            <a:r>
              <a:rPr lang="en-US" altLang="en-US" b="1" i="1" u="sng" dirty="0"/>
              <a:t>- continued</a:t>
            </a:r>
            <a:endParaRPr lang="en-US" altLang="en-US" sz="1050" b="1" i="1" u="sng" dirty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b="1" i="1" dirty="0" smtClean="0"/>
              <a:t>Dynamic forecasted deferrable expenses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39981"/>
              </p:ext>
            </p:extLst>
          </p:nvPr>
        </p:nvGraphicFramePr>
        <p:xfrm>
          <a:off x="685798" y="3398520"/>
          <a:ext cx="7848602" cy="7924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29002"/>
                <a:gridCol w="1104900"/>
                <a:gridCol w="1104900"/>
                <a:gridCol w="1104900"/>
                <a:gridCol w="11049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Quarter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1st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2nd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3rd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4th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Amount deferrable, $ millions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$52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$48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$44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$40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14955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A </a:t>
            </a:r>
            <a:r>
              <a:rPr lang="en-US" altLang="en-US" dirty="0" smtClean="0"/>
              <a:t>Short-Term </a:t>
            </a:r>
            <a:r>
              <a:rPr lang="en-US" altLang="en-US" dirty="0" smtClean="0"/>
              <a:t>Financing Plan</a:t>
            </a:r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2133600" cy="4038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en-US" sz="2800" b="1" i="1" u="sng" dirty="0"/>
              <a:t>Example</a:t>
            </a:r>
            <a:r>
              <a:rPr lang="en-US" altLang="en-US" sz="2800" i="1" u="sng" dirty="0"/>
              <a:t> </a:t>
            </a:r>
            <a:r>
              <a:rPr lang="en-US" altLang="en-US" sz="2800" b="1" i="1" u="sng" dirty="0"/>
              <a:t>- continued</a:t>
            </a:r>
            <a:endParaRPr lang="en-US" altLang="en-US" sz="1000" b="1" i="1" u="sng" dirty="0"/>
          </a:p>
          <a:p>
            <a:pPr indent="-1588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b="1" i="1" dirty="0" smtClean="0"/>
              <a:t>Dynamic’s </a:t>
            </a:r>
            <a:endParaRPr lang="en-US" sz="2800" b="1" i="1" dirty="0"/>
          </a:p>
          <a:p>
            <a:pPr indent="-1588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b="1" i="1" dirty="0"/>
              <a:t>Financing Plan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005804"/>
              </p:ext>
            </p:extLst>
          </p:nvPr>
        </p:nvGraphicFramePr>
        <p:xfrm>
          <a:off x="2590800" y="1415723"/>
          <a:ext cx="6477000" cy="5061277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895600"/>
                <a:gridCol w="895350"/>
                <a:gridCol w="895350"/>
                <a:gridCol w="895350"/>
                <a:gridCol w="895350"/>
              </a:tblGrid>
              <a:tr h="158106"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Quarter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1st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2nd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3rd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4th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Cash requirements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124777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1. Cash for operations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45.00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15.00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-26.00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-35.00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 Interest on bank loan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.80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.80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.63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411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3. Interest on stretched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payables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.79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4. Total cash required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45.00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15.80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-24.41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-34.37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04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Cash raised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5. Bank loan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679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6. Stretched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payables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15.80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17145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 Securities sold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5.00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13">
                <a:tc>
                  <a:txBody>
                    <a:bodyPr/>
                    <a:lstStyle/>
                    <a:p>
                      <a:pPr marL="0" indent="17145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8. Total cash raised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45.00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15.80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Repayments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47">
                <a:tc>
                  <a:txBody>
                    <a:bodyPr/>
                    <a:lstStyle/>
                    <a:p>
                      <a:pPr marL="0" indent="17145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 Of stretched payables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15.80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17145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 Of line of credit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8.61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31.39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81"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Increase in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cash balances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17145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 Addition to cash balances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2.98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15"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Line of credit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17145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 Beginning of quarter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31.39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49">
                <a:tc>
                  <a:txBody>
                    <a:bodyPr/>
                    <a:lstStyle/>
                    <a:p>
                      <a:pPr marL="0" indent="17145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 End of quarter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40.00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31.39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458B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15135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914400"/>
          </a:xfrm>
          <a:noFill/>
        </p:spPr>
        <p:txBody>
          <a:bodyPr/>
          <a:lstStyle/>
          <a:p>
            <a:r>
              <a:rPr lang="en-US" altLang="en-US" dirty="0" smtClean="0"/>
              <a:t>Sources of </a:t>
            </a:r>
            <a:r>
              <a:rPr lang="en-US" altLang="en-US" dirty="0" smtClean="0"/>
              <a:t>Short-Term </a:t>
            </a:r>
            <a:r>
              <a:rPr lang="en-US" altLang="en-US" dirty="0" smtClean="0"/>
              <a:t>Financing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086600" cy="4876800"/>
          </a:xfrm>
          <a:noFill/>
        </p:spPr>
        <p:txBody>
          <a:bodyPr/>
          <a:lstStyle/>
          <a:p>
            <a:r>
              <a:rPr lang="en-US" altLang="en-US" dirty="0" smtClean="0"/>
              <a:t>Line of Credit</a:t>
            </a:r>
          </a:p>
          <a:p>
            <a:pPr lvl="1"/>
            <a:r>
              <a:rPr lang="en-US" altLang="en-US" dirty="0" smtClean="0"/>
              <a:t>Agreement by a bank that a company may borrow at any time up to an established </a:t>
            </a:r>
            <a:r>
              <a:rPr lang="en-US" altLang="en-US" dirty="0" smtClean="0"/>
              <a:t>limit</a:t>
            </a:r>
            <a:endParaRPr lang="en-US" altLang="en-US" dirty="0" smtClean="0"/>
          </a:p>
          <a:p>
            <a:r>
              <a:rPr lang="en-US" altLang="en-US" dirty="0" smtClean="0"/>
              <a:t>Bank loans</a:t>
            </a:r>
          </a:p>
          <a:p>
            <a:r>
              <a:rPr lang="en-US" altLang="en-US" dirty="0" smtClean="0"/>
              <a:t>Secured loans</a:t>
            </a:r>
          </a:p>
          <a:p>
            <a:r>
              <a:rPr lang="en-US" altLang="en-US" dirty="0" smtClean="0"/>
              <a:t>Inventory financing</a:t>
            </a:r>
          </a:p>
          <a:p>
            <a:r>
              <a:rPr lang="en-US" altLang="en-US" dirty="0" smtClean="0"/>
              <a:t>Commercial paper</a:t>
            </a:r>
          </a:p>
        </p:txBody>
      </p:sp>
    </p:spTree>
    <p:extLst>
      <p:ext uri="{BB962C8B-B14F-4D97-AF65-F5344CB8AC3E}">
        <p14:creationId xmlns:p14="http://schemas.microsoft.com/office/powerpoint/2010/main" val="23548929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914400"/>
          </a:xfrm>
          <a:noFill/>
        </p:spPr>
        <p:txBody>
          <a:bodyPr/>
          <a:lstStyle/>
          <a:p>
            <a:r>
              <a:rPr lang="en-US" altLang="en-US" dirty="0" smtClean="0"/>
              <a:t>Short-Term </a:t>
            </a:r>
            <a:r>
              <a:rPr lang="en-US" altLang="en-US" dirty="0" smtClean="0"/>
              <a:t>Financing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153400" cy="14478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Interest </a:t>
            </a:r>
            <a:r>
              <a:rPr lang="en-US" sz="2400" dirty="0" smtClean="0"/>
              <a:t>rates on </a:t>
            </a:r>
            <a:r>
              <a:rPr lang="en-US" sz="2400" dirty="0"/>
              <a:t>3-month Treasury bills </a:t>
            </a:r>
            <a:r>
              <a:rPr lang="en-US" sz="2400" dirty="0" smtClean="0"/>
              <a:t>and LIBOR</a:t>
            </a:r>
            <a:r>
              <a:rPr lang="en-US" sz="2400" dirty="0"/>
              <a:t>. The orange line </a:t>
            </a:r>
            <a:r>
              <a:rPr lang="en-US" sz="2400" dirty="0" smtClean="0"/>
              <a:t>shows how </a:t>
            </a:r>
            <a:r>
              <a:rPr lang="en-US" sz="2400" dirty="0"/>
              <a:t>the spread between </a:t>
            </a:r>
            <a:r>
              <a:rPr lang="en-US" sz="2400" dirty="0" smtClean="0"/>
              <a:t>the two </a:t>
            </a:r>
            <a:r>
              <a:rPr lang="en-US" sz="2400" dirty="0"/>
              <a:t>rates (the TED </a:t>
            </a:r>
            <a:r>
              <a:rPr lang="en-US" sz="2400" dirty="0" smtClean="0"/>
              <a:t>spread) leapt </a:t>
            </a:r>
            <a:r>
              <a:rPr lang="en-US" sz="2400" dirty="0"/>
              <a:t>up during the </a:t>
            </a:r>
            <a:r>
              <a:rPr lang="en-US" sz="2400" dirty="0" smtClean="0"/>
              <a:t>banking crisis</a:t>
            </a:r>
            <a:r>
              <a:rPr lang="en-US" sz="2400" dirty="0"/>
              <a:t>.</a:t>
            </a:r>
            <a:endParaRPr lang="en-US" altLang="en-US" sz="2400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66975"/>
            <a:ext cx="7953375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01004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/>
          <a:lstStyle/>
          <a:p>
            <a:r>
              <a:rPr lang="en-US" altLang="en-US" sz="3600" smtClean="0"/>
              <a:t>Firm’s Cumulative Capital Requirement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57200" y="4800600"/>
            <a:ext cx="8305800" cy="193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Lines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A, B, and C show alternative amounts of long-term </a:t>
            </a: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finance</a:t>
            </a:r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Strategy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A:  A permanent cash surplus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Strategy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B:  Short-term lender for part of  year and borrower for </a:t>
            </a: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remainder</a:t>
            </a:r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Strategy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C:  A permanent short-term borrower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1544638" y="1371600"/>
            <a:ext cx="6380163" cy="3151188"/>
            <a:chOff x="985" y="864"/>
            <a:chExt cx="4019" cy="1985"/>
          </a:xfrm>
        </p:grpSpPr>
        <p:sp>
          <p:nvSpPr>
            <p:cNvPr id="27653" name="Freeform 5"/>
            <p:cNvSpPr>
              <a:spLocks/>
            </p:cNvSpPr>
            <p:nvPr/>
          </p:nvSpPr>
          <p:spPr bwMode="auto">
            <a:xfrm>
              <a:off x="1393" y="1113"/>
              <a:ext cx="2637" cy="1494"/>
            </a:xfrm>
            <a:custGeom>
              <a:avLst/>
              <a:gdLst>
                <a:gd name="T0" fmla="*/ 0 w 2637"/>
                <a:gd name="T1" fmla="*/ 0 h 1494"/>
                <a:gd name="T2" fmla="*/ 0 w 2637"/>
                <a:gd name="T3" fmla="*/ 1493 h 1494"/>
                <a:gd name="T4" fmla="*/ 2636 w 2637"/>
                <a:gd name="T5" fmla="*/ 1493 h 1494"/>
                <a:gd name="T6" fmla="*/ 0 60000 65536"/>
                <a:gd name="T7" fmla="*/ 0 60000 65536"/>
                <a:gd name="T8" fmla="*/ 0 60000 65536"/>
                <a:gd name="T9" fmla="*/ 0 w 2637"/>
                <a:gd name="T10" fmla="*/ 0 h 1494"/>
                <a:gd name="T11" fmla="*/ 2637 w 2637"/>
                <a:gd name="T12" fmla="*/ 1494 h 14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37" h="1494">
                  <a:moveTo>
                    <a:pt x="0" y="0"/>
                  </a:moveTo>
                  <a:lnTo>
                    <a:pt x="0" y="1493"/>
                  </a:lnTo>
                  <a:lnTo>
                    <a:pt x="2636" y="149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7654" name="Freeform 6"/>
            <p:cNvSpPr>
              <a:spLocks/>
            </p:cNvSpPr>
            <p:nvPr/>
          </p:nvSpPr>
          <p:spPr bwMode="auto">
            <a:xfrm>
              <a:off x="1404" y="1104"/>
              <a:ext cx="2637" cy="595"/>
            </a:xfrm>
            <a:custGeom>
              <a:avLst/>
              <a:gdLst>
                <a:gd name="T0" fmla="*/ 0 w 2637"/>
                <a:gd name="T1" fmla="*/ 594 h 595"/>
                <a:gd name="T2" fmla="*/ 2636 w 2637"/>
                <a:gd name="T3" fmla="*/ 0 h 595"/>
                <a:gd name="T4" fmla="*/ 0 60000 65536"/>
                <a:gd name="T5" fmla="*/ 0 60000 65536"/>
                <a:gd name="T6" fmla="*/ 0 w 2637"/>
                <a:gd name="T7" fmla="*/ 0 h 595"/>
                <a:gd name="T8" fmla="*/ 2637 w 2637"/>
                <a:gd name="T9" fmla="*/ 595 h 59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37" h="595">
                  <a:moveTo>
                    <a:pt x="0" y="594"/>
                  </a:moveTo>
                  <a:lnTo>
                    <a:pt x="26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7655" name="Freeform 7"/>
            <p:cNvSpPr>
              <a:spLocks/>
            </p:cNvSpPr>
            <p:nvPr/>
          </p:nvSpPr>
          <p:spPr bwMode="auto">
            <a:xfrm>
              <a:off x="1393" y="1355"/>
              <a:ext cx="2637" cy="588"/>
            </a:xfrm>
            <a:custGeom>
              <a:avLst/>
              <a:gdLst>
                <a:gd name="T0" fmla="*/ 0 w 2637"/>
                <a:gd name="T1" fmla="*/ 587 h 588"/>
                <a:gd name="T2" fmla="*/ 2636 w 2637"/>
                <a:gd name="T3" fmla="*/ 0 h 588"/>
                <a:gd name="T4" fmla="*/ 0 60000 65536"/>
                <a:gd name="T5" fmla="*/ 0 60000 65536"/>
                <a:gd name="T6" fmla="*/ 0 w 2637"/>
                <a:gd name="T7" fmla="*/ 0 h 588"/>
                <a:gd name="T8" fmla="*/ 2637 w 2637"/>
                <a:gd name="T9" fmla="*/ 588 h 5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37" h="588">
                  <a:moveTo>
                    <a:pt x="0" y="587"/>
                  </a:moveTo>
                  <a:lnTo>
                    <a:pt x="26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7656" name="Freeform 8"/>
            <p:cNvSpPr>
              <a:spLocks/>
            </p:cNvSpPr>
            <p:nvPr/>
          </p:nvSpPr>
          <p:spPr bwMode="auto">
            <a:xfrm>
              <a:off x="1393" y="1611"/>
              <a:ext cx="2637" cy="602"/>
            </a:xfrm>
            <a:custGeom>
              <a:avLst/>
              <a:gdLst>
                <a:gd name="T0" fmla="*/ 0 w 2637"/>
                <a:gd name="T1" fmla="*/ 601 h 602"/>
                <a:gd name="T2" fmla="*/ 2636 w 2637"/>
                <a:gd name="T3" fmla="*/ 0 h 602"/>
                <a:gd name="T4" fmla="*/ 0 60000 65536"/>
                <a:gd name="T5" fmla="*/ 0 60000 65536"/>
                <a:gd name="T6" fmla="*/ 0 w 2637"/>
                <a:gd name="T7" fmla="*/ 0 h 602"/>
                <a:gd name="T8" fmla="*/ 2637 w 2637"/>
                <a:gd name="T9" fmla="*/ 602 h 6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37" h="602">
                  <a:moveTo>
                    <a:pt x="0" y="601"/>
                  </a:moveTo>
                  <a:lnTo>
                    <a:pt x="26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7657" name="Freeform 9"/>
            <p:cNvSpPr>
              <a:spLocks/>
            </p:cNvSpPr>
            <p:nvPr/>
          </p:nvSpPr>
          <p:spPr bwMode="auto">
            <a:xfrm>
              <a:off x="1392" y="1237"/>
              <a:ext cx="2645" cy="841"/>
            </a:xfrm>
            <a:custGeom>
              <a:avLst/>
              <a:gdLst>
                <a:gd name="T0" fmla="*/ 15 w 2645"/>
                <a:gd name="T1" fmla="*/ 462 h 841"/>
                <a:gd name="T2" fmla="*/ 71 w 2645"/>
                <a:gd name="T3" fmla="*/ 481 h 841"/>
                <a:gd name="T4" fmla="*/ 137 w 2645"/>
                <a:gd name="T5" fmla="*/ 510 h 841"/>
                <a:gd name="T6" fmla="*/ 191 w 2645"/>
                <a:gd name="T7" fmla="*/ 550 h 841"/>
                <a:gd name="T8" fmla="*/ 232 w 2645"/>
                <a:gd name="T9" fmla="*/ 590 h 841"/>
                <a:gd name="T10" fmla="*/ 250 w 2645"/>
                <a:gd name="T11" fmla="*/ 619 h 841"/>
                <a:gd name="T12" fmla="*/ 268 w 2645"/>
                <a:gd name="T13" fmla="*/ 649 h 841"/>
                <a:gd name="T14" fmla="*/ 303 w 2645"/>
                <a:gd name="T15" fmla="*/ 696 h 841"/>
                <a:gd name="T16" fmla="*/ 346 w 2645"/>
                <a:gd name="T17" fmla="*/ 745 h 841"/>
                <a:gd name="T18" fmla="*/ 388 w 2645"/>
                <a:gd name="T19" fmla="*/ 789 h 841"/>
                <a:gd name="T20" fmla="*/ 431 w 2645"/>
                <a:gd name="T21" fmla="*/ 823 h 841"/>
                <a:gd name="T22" fmla="*/ 476 w 2645"/>
                <a:gd name="T23" fmla="*/ 837 h 841"/>
                <a:gd name="T24" fmla="*/ 524 w 2645"/>
                <a:gd name="T25" fmla="*/ 837 h 841"/>
                <a:gd name="T26" fmla="*/ 578 w 2645"/>
                <a:gd name="T27" fmla="*/ 816 h 841"/>
                <a:gd name="T28" fmla="*/ 628 w 2645"/>
                <a:gd name="T29" fmla="*/ 785 h 841"/>
                <a:gd name="T30" fmla="*/ 663 w 2645"/>
                <a:gd name="T31" fmla="*/ 744 h 841"/>
                <a:gd name="T32" fmla="*/ 696 w 2645"/>
                <a:gd name="T33" fmla="*/ 690 h 841"/>
                <a:gd name="T34" fmla="*/ 744 w 2645"/>
                <a:gd name="T35" fmla="*/ 613 h 841"/>
                <a:gd name="T36" fmla="*/ 798 w 2645"/>
                <a:gd name="T37" fmla="*/ 526 h 841"/>
                <a:gd name="T38" fmla="*/ 856 w 2645"/>
                <a:gd name="T39" fmla="*/ 440 h 841"/>
                <a:gd name="T40" fmla="*/ 912 w 2645"/>
                <a:gd name="T41" fmla="*/ 361 h 841"/>
                <a:gd name="T42" fmla="*/ 955 w 2645"/>
                <a:gd name="T43" fmla="*/ 304 h 841"/>
                <a:gd name="T44" fmla="*/ 992 w 2645"/>
                <a:gd name="T45" fmla="*/ 265 h 841"/>
                <a:gd name="T46" fmla="*/ 1022 w 2645"/>
                <a:gd name="T47" fmla="*/ 250 h 841"/>
                <a:gd name="T48" fmla="*/ 1056 w 2645"/>
                <a:gd name="T49" fmla="*/ 246 h 841"/>
                <a:gd name="T50" fmla="*/ 1103 w 2645"/>
                <a:gd name="T51" fmla="*/ 250 h 841"/>
                <a:gd name="T52" fmla="*/ 1154 w 2645"/>
                <a:gd name="T53" fmla="*/ 262 h 841"/>
                <a:gd name="T54" fmla="*/ 1202 w 2645"/>
                <a:gd name="T55" fmla="*/ 291 h 841"/>
                <a:gd name="T56" fmla="*/ 1246 w 2645"/>
                <a:gd name="T57" fmla="*/ 326 h 841"/>
                <a:gd name="T58" fmla="*/ 1283 w 2645"/>
                <a:gd name="T59" fmla="*/ 364 h 841"/>
                <a:gd name="T60" fmla="*/ 1320 w 2645"/>
                <a:gd name="T61" fmla="*/ 406 h 841"/>
                <a:gd name="T62" fmla="*/ 1364 w 2645"/>
                <a:gd name="T63" fmla="*/ 460 h 841"/>
                <a:gd name="T64" fmla="*/ 1410 w 2645"/>
                <a:gd name="T65" fmla="*/ 511 h 841"/>
                <a:gd name="T66" fmla="*/ 1456 w 2645"/>
                <a:gd name="T67" fmla="*/ 540 h 841"/>
                <a:gd name="T68" fmla="*/ 1500 w 2645"/>
                <a:gd name="T69" fmla="*/ 562 h 841"/>
                <a:gd name="T70" fmla="*/ 1540 w 2645"/>
                <a:gd name="T71" fmla="*/ 586 h 841"/>
                <a:gd name="T72" fmla="*/ 1581 w 2645"/>
                <a:gd name="T73" fmla="*/ 598 h 841"/>
                <a:gd name="T74" fmla="*/ 1628 w 2645"/>
                <a:gd name="T75" fmla="*/ 582 h 841"/>
                <a:gd name="T76" fmla="*/ 1672 w 2645"/>
                <a:gd name="T77" fmla="*/ 552 h 841"/>
                <a:gd name="T78" fmla="*/ 1702 w 2645"/>
                <a:gd name="T79" fmla="*/ 519 h 841"/>
                <a:gd name="T80" fmla="*/ 1730 w 2645"/>
                <a:gd name="T81" fmla="*/ 482 h 841"/>
                <a:gd name="T82" fmla="*/ 1766 w 2645"/>
                <a:gd name="T83" fmla="*/ 436 h 841"/>
                <a:gd name="T84" fmla="*/ 1801 w 2645"/>
                <a:gd name="T85" fmla="*/ 387 h 841"/>
                <a:gd name="T86" fmla="*/ 1826 w 2645"/>
                <a:gd name="T87" fmla="*/ 336 h 841"/>
                <a:gd name="T88" fmla="*/ 1854 w 2645"/>
                <a:gd name="T89" fmla="*/ 279 h 841"/>
                <a:gd name="T90" fmla="*/ 1903 w 2645"/>
                <a:gd name="T91" fmla="*/ 208 h 841"/>
                <a:gd name="T92" fmla="*/ 1955 w 2645"/>
                <a:gd name="T93" fmla="*/ 138 h 841"/>
                <a:gd name="T94" fmla="*/ 1995 w 2645"/>
                <a:gd name="T95" fmla="*/ 84 h 841"/>
                <a:gd name="T96" fmla="*/ 2030 w 2645"/>
                <a:gd name="T97" fmla="*/ 41 h 841"/>
                <a:gd name="T98" fmla="*/ 2069 w 2645"/>
                <a:gd name="T99" fmla="*/ 15 h 841"/>
                <a:gd name="T100" fmla="*/ 2110 w 2645"/>
                <a:gd name="T101" fmla="*/ 1 h 841"/>
                <a:gd name="T102" fmla="*/ 2160 w 2645"/>
                <a:gd name="T103" fmla="*/ 4 h 841"/>
                <a:gd name="T104" fmla="*/ 2210 w 2645"/>
                <a:gd name="T105" fmla="*/ 19 h 841"/>
                <a:gd name="T106" fmla="*/ 2248 w 2645"/>
                <a:gd name="T107" fmla="*/ 46 h 841"/>
                <a:gd name="T108" fmla="*/ 2286 w 2645"/>
                <a:gd name="T109" fmla="*/ 80 h 841"/>
                <a:gd name="T110" fmla="*/ 2330 w 2645"/>
                <a:gd name="T111" fmla="*/ 122 h 841"/>
                <a:gd name="T112" fmla="*/ 2377 w 2645"/>
                <a:gd name="T113" fmla="*/ 169 h 841"/>
                <a:gd name="T114" fmla="*/ 2428 w 2645"/>
                <a:gd name="T115" fmla="*/ 222 h 841"/>
                <a:gd name="T116" fmla="*/ 2478 w 2645"/>
                <a:gd name="T117" fmla="*/ 273 h 841"/>
                <a:gd name="T118" fmla="*/ 2523 w 2645"/>
                <a:gd name="T119" fmla="*/ 312 h 841"/>
                <a:gd name="T120" fmla="*/ 2565 w 2645"/>
                <a:gd name="T121" fmla="*/ 340 h 841"/>
                <a:gd name="T122" fmla="*/ 2604 w 2645"/>
                <a:gd name="T123" fmla="*/ 354 h 841"/>
                <a:gd name="T124" fmla="*/ 2635 w 2645"/>
                <a:gd name="T125" fmla="*/ 359 h 84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45"/>
                <a:gd name="T190" fmla="*/ 0 h 841"/>
                <a:gd name="T191" fmla="*/ 2645 w 2645"/>
                <a:gd name="T192" fmla="*/ 841 h 84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45" h="841">
                  <a:moveTo>
                    <a:pt x="0" y="457"/>
                  </a:moveTo>
                  <a:lnTo>
                    <a:pt x="2" y="458"/>
                  </a:lnTo>
                  <a:lnTo>
                    <a:pt x="8" y="460"/>
                  </a:lnTo>
                  <a:lnTo>
                    <a:pt x="15" y="462"/>
                  </a:lnTo>
                  <a:lnTo>
                    <a:pt x="25" y="466"/>
                  </a:lnTo>
                  <a:lnTo>
                    <a:pt x="38" y="470"/>
                  </a:lnTo>
                  <a:lnTo>
                    <a:pt x="53" y="475"/>
                  </a:lnTo>
                  <a:lnTo>
                    <a:pt x="71" y="481"/>
                  </a:lnTo>
                  <a:lnTo>
                    <a:pt x="88" y="487"/>
                  </a:lnTo>
                  <a:lnTo>
                    <a:pt x="105" y="494"/>
                  </a:lnTo>
                  <a:lnTo>
                    <a:pt x="121" y="502"/>
                  </a:lnTo>
                  <a:lnTo>
                    <a:pt x="137" y="510"/>
                  </a:lnTo>
                  <a:lnTo>
                    <a:pt x="152" y="519"/>
                  </a:lnTo>
                  <a:lnTo>
                    <a:pt x="166" y="528"/>
                  </a:lnTo>
                  <a:lnTo>
                    <a:pt x="179" y="539"/>
                  </a:lnTo>
                  <a:lnTo>
                    <a:pt x="191" y="550"/>
                  </a:lnTo>
                  <a:lnTo>
                    <a:pt x="203" y="562"/>
                  </a:lnTo>
                  <a:lnTo>
                    <a:pt x="214" y="572"/>
                  </a:lnTo>
                  <a:lnTo>
                    <a:pt x="224" y="582"/>
                  </a:lnTo>
                  <a:lnTo>
                    <a:pt x="232" y="590"/>
                  </a:lnTo>
                  <a:lnTo>
                    <a:pt x="238" y="599"/>
                  </a:lnTo>
                  <a:lnTo>
                    <a:pt x="244" y="606"/>
                  </a:lnTo>
                  <a:lnTo>
                    <a:pt x="248" y="613"/>
                  </a:lnTo>
                  <a:lnTo>
                    <a:pt x="250" y="619"/>
                  </a:lnTo>
                  <a:lnTo>
                    <a:pt x="253" y="625"/>
                  </a:lnTo>
                  <a:lnTo>
                    <a:pt x="257" y="632"/>
                  </a:lnTo>
                  <a:lnTo>
                    <a:pt x="262" y="640"/>
                  </a:lnTo>
                  <a:lnTo>
                    <a:pt x="268" y="649"/>
                  </a:lnTo>
                  <a:lnTo>
                    <a:pt x="275" y="660"/>
                  </a:lnTo>
                  <a:lnTo>
                    <a:pt x="283" y="670"/>
                  </a:lnTo>
                  <a:lnTo>
                    <a:pt x="293" y="683"/>
                  </a:lnTo>
                  <a:lnTo>
                    <a:pt x="303" y="696"/>
                  </a:lnTo>
                  <a:lnTo>
                    <a:pt x="314" y="708"/>
                  </a:lnTo>
                  <a:lnTo>
                    <a:pt x="324" y="721"/>
                  </a:lnTo>
                  <a:lnTo>
                    <a:pt x="335" y="733"/>
                  </a:lnTo>
                  <a:lnTo>
                    <a:pt x="346" y="745"/>
                  </a:lnTo>
                  <a:lnTo>
                    <a:pt x="356" y="757"/>
                  </a:lnTo>
                  <a:lnTo>
                    <a:pt x="367" y="768"/>
                  </a:lnTo>
                  <a:lnTo>
                    <a:pt x="377" y="778"/>
                  </a:lnTo>
                  <a:lnTo>
                    <a:pt x="388" y="789"/>
                  </a:lnTo>
                  <a:lnTo>
                    <a:pt x="398" y="799"/>
                  </a:lnTo>
                  <a:lnTo>
                    <a:pt x="409" y="808"/>
                  </a:lnTo>
                  <a:lnTo>
                    <a:pt x="420" y="816"/>
                  </a:lnTo>
                  <a:lnTo>
                    <a:pt x="431" y="823"/>
                  </a:lnTo>
                  <a:lnTo>
                    <a:pt x="442" y="828"/>
                  </a:lnTo>
                  <a:lnTo>
                    <a:pt x="453" y="832"/>
                  </a:lnTo>
                  <a:lnTo>
                    <a:pt x="464" y="836"/>
                  </a:lnTo>
                  <a:lnTo>
                    <a:pt x="476" y="837"/>
                  </a:lnTo>
                  <a:lnTo>
                    <a:pt x="488" y="839"/>
                  </a:lnTo>
                  <a:lnTo>
                    <a:pt x="499" y="840"/>
                  </a:lnTo>
                  <a:lnTo>
                    <a:pt x="512" y="839"/>
                  </a:lnTo>
                  <a:lnTo>
                    <a:pt x="524" y="837"/>
                  </a:lnTo>
                  <a:lnTo>
                    <a:pt x="537" y="834"/>
                  </a:lnTo>
                  <a:lnTo>
                    <a:pt x="550" y="829"/>
                  </a:lnTo>
                  <a:lnTo>
                    <a:pt x="564" y="824"/>
                  </a:lnTo>
                  <a:lnTo>
                    <a:pt x="578" y="816"/>
                  </a:lnTo>
                  <a:lnTo>
                    <a:pt x="592" y="810"/>
                  </a:lnTo>
                  <a:lnTo>
                    <a:pt x="605" y="802"/>
                  </a:lnTo>
                  <a:lnTo>
                    <a:pt x="617" y="794"/>
                  </a:lnTo>
                  <a:lnTo>
                    <a:pt x="628" y="785"/>
                  </a:lnTo>
                  <a:lnTo>
                    <a:pt x="638" y="776"/>
                  </a:lnTo>
                  <a:lnTo>
                    <a:pt x="648" y="766"/>
                  </a:lnTo>
                  <a:lnTo>
                    <a:pt x="656" y="755"/>
                  </a:lnTo>
                  <a:lnTo>
                    <a:pt x="663" y="744"/>
                  </a:lnTo>
                  <a:lnTo>
                    <a:pt x="670" y="733"/>
                  </a:lnTo>
                  <a:lnTo>
                    <a:pt x="678" y="720"/>
                  </a:lnTo>
                  <a:lnTo>
                    <a:pt x="686" y="706"/>
                  </a:lnTo>
                  <a:lnTo>
                    <a:pt x="696" y="690"/>
                  </a:lnTo>
                  <a:lnTo>
                    <a:pt x="707" y="673"/>
                  </a:lnTo>
                  <a:lnTo>
                    <a:pt x="718" y="654"/>
                  </a:lnTo>
                  <a:lnTo>
                    <a:pt x="730" y="634"/>
                  </a:lnTo>
                  <a:lnTo>
                    <a:pt x="744" y="613"/>
                  </a:lnTo>
                  <a:lnTo>
                    <a:pt x="757" y="591"/>
                  </a:lnTo>
                  <a:lnTo>
                    <a:pt x="771" y="570"/>
                  </a:lnTo>
                  <a:lnTo>
                    <a:pt x="784" y="548"/>
                  </a:lnTo>
                  <a:lnTo>
                    <a:pt x="798" y="526"/>
                  </a:lnTo>
                  <a:lnTo>
                    <a:pt x="812" y="505"/>
                  </a:lnTo>
                  <a:lnTo>
                    <a:pt x="827" y="483"/>
                  </a:lnTo>
                  <a:lnTo>
                    <a:pt x="842" y="462"/>
                  </a:lnTo>
                  <a:lnTo>
                    <a:pt x="856" y="440"/>
                  </a:lnTo>
                  <a:lnTo>
                    <a:pt x="872" y="418"/>
                  </a:lnTo>
                  <a:lnTo>
                    <a:pt x="886" y="398"/>
                  </a:lnTo>
                  <a:lnTo>
                    <a:pt x="899" y="379"/>
                  </a:lnTo>
                  <a:lnTo>
                    <a:pt x="912" y="361"/>
                  </a:lnTo>
                  <a:lnTo>
                    <a:pt x="924" y="345"/>
                  </a:lnTo>
                  <a:lnTo>
                    <a:pt x="935" y="330"/>
                  </a:lnTo>
                  <a:lnTo>
                    <a:pt x="946" y="316"/>
                  </a:lnTo>
                  <a:lnTo>
                    <a:pt x="955" y="304"/>
                  </a:lnTo>
                  <a:lnTo>
                    <a:pt x="965" y="292"/>
                  </a:lnTo>
                  <a:lnTo>
                    <a:pt x="974" y="282"/>
                  </a:lnTo>
                  <a:lnTo>
                    <a:pt x="983" y="273"/>
                  </a:lnTo>
                  <a:lnTo>
                    <a:pt x="992" y="265"/>
                  </a:lnTo>
                  <a:lnTo>
                    <a:pt x="1000" y="259"/>
                  </a:lnTo>
                  <a:lnTo>
                    <a:pt x="1008" y="254"/>
                  </a:lnTo>
                  <a:lnTo>
                    <a:pt x="1015" y="252"/>
                  </a:lnTo>
                  <a:lnTo>
                    <a:pt x="1022" y="250"/>
                  </a:lnTo>
                  <a:lnTo>
                    <a:pt x="1029" y="248"/>
                  </a:lnTo>
                  <a:lnTo>
                    <a:pt x="1037" y="247"/>
                  </a:lnTo>
                  <a:lnTo>
                    <a:pt x="1046" y="246"/>
                  </a:lnTo>
                  <a:lnTo>
                    <a:pt x="1056" y="246"/>
                  </a:lnTo>
                  <a:lnTo>
                    <a:pt x="1066" y="246"/>
                  </a:lnTo>
                  <a:lnTo>
                    <a:pt x="1078" y="247"/>
                  </a:lnTo>
                  <a:lnTo>
                    <a:pt x="1090" y="248"/>
                  </a:lnTo>
                  <a:lnTo>
                    <a:pt x="1103" y="250"/>
                  </a:lnTo>
                  <a:lnTo>
                    <a:pt x="1116" y="252"/>
                  </a:lnTo>
                  <a:lnTo>
                    <a:pt x="1129" y="254"/>
                  </a:lnTo>
                  <a:lnTo>
                    <a:pt x="1142" y="258"/>
                  </a:lnTo>
                  <a:lnTo>
                    <a:pt x="1154" y="262"/>
                  </a:lnTo>
                  <a:lnTo>
                    <a:pt x="1167" y="268"/>
                  </a:lnTo>
                  <a:lnTo>
                    <a:pt x="1178" y="275"/>
                  </a:lnTo>
                  <a:lnTo>
                    <a:pt x="1190" y="282"/>
                  </a:lnTo>
                  <a:lnTo>
                    <a:pt x="1202" y="291"/>
                  </a:lnTo>
                  <a:lnTo>
                    <a:pt x="1213" y="300"/>
                  </a:lnTo>
                  <a:lnTo>
                    <a:pt x="1224" y="308"/>
                  </a:lnTo>
                  <a:lnTo>
                    <a:pt x="1235" y="317"/>
                  </a:lnTo>
                  <a:lnTo>
                    <a:pt x="1246" y="326"/>
                  </a:lnTo>
                  <a:lnTo>
                    <a:pt x="1255" y="336"/>
                  </a:lnTo>
                  <a:lnTo>
                    <a:pt x="1265" y="345"/>
                  </a:lnTo>
                  <a:lnTo>
                    <a:pt x="1274" y="354"/>
                  </a:lnTo>
                  <a:lnTo>
                    <a:pt x="1283" y="364"/>
                  </a:lnTo>
                  <a:lnTo>
                    <a:pt x="1292" y="373"/>
                  </a:lnTo>
                  <a:lnTo>
                    <a:pt x="1301" y="384"/>
                  </a:lnTo>
                  <a:lnTo>
                    <a:pt x="1310" y="394"/>
                  </a:lnTo>
                  <a:lnTo>
                    <a:pt x="1320" y="406"/>
                  </a:lnTo>
                  <a:lnTo>
                    <a:pt x="1331" y="419"/>
                  </a:lnTo>
                  <a:lnTo>
                    <a:pt x="1341" y="432"/>
                  </a:lnTo>
                  <a:lnTo>
                    <a:pt x="1352" y="446"/>
                  </a:lnTo>
                  <a:lnTo>
                    <a:pt x="1364" y="460"/>
                  </a:lnTo>
                  <a:lnTo>
                    <a:pt x="1376" y="475"/>
                  </a:lnTo>
                  <a:lnTo>
                    <a:pt x="1387" y="489"/>
                  </a:lnTo>
                  <a:lnTo>
                    <a:pt x="1398" y="500"/>
                  </a:lnTo>
                  <a:lnTo>
                    <a:pt x="1410" y="511"/>
                  </a:lnTo>
                  <a:lnTo>
                    <a:pt x="1421" y="520"/>
                  </a:lnTo>
                  <a:lnTo>
                    <a:pt x="1433" y="528"/>
                  </a:lnTo>
                  <a:lnTo>
                    <a:pt x="1444" y="535"/>
                  </a:lnTo>
                  <a:lnTo>
                    <a:pt x="1456" y="540"/>
                  </a:lnTo>
                  <a:lnTo>
                    <a:pt x="1467" y="545"/>
                  </a:lnTo>
                  <a:lnTo>
                    <a:pt x="1478" y="551"/>
                  </a:lnTo>
                  <a:lnTo>
                    <a:pt x="1489" y="556"/>
                  </a:lnTo>
                  <a:lnTo>
                    <a:pt x="1500" y="562"/>
                  </a:lnTo>
                  <a:lnTo>
                    <a:pt x="1510" y="568"/>
                  </a:lnTo>
                  <a:lnTo>
                    <a:pt x="1520" y="574"/>
                  </a:lnTo>
                  <a:lnTo>
                    <a:pt x="1530" y="580"/>
                  </a:lnTo>
                  <a:lnTo>
                    <a:pt x="1540" y="586"/>
                  </a:lnTo>
                  <a:lnTo>
                    <a:pt x="1550" y="592"/>
                  </a:lnTo>
                  <a:lnTo>
                    <a:pt x="1560" y="596"/>
                  </a:lnTo>
                  <a:lnTo>
                    <a:pt x="1570" y="598"/>
                  </a:lnTo>
                  <a:lnTo>
                    <a:pt x="1581" y="598"/>
                  </a:lnTo>
                  <a:lnTo>
                    <a:pt x="1592" y="597"/>
                  </a:lnTo>
                  <a:lnTo>
                    <a:pt x="1604" y="594"/>
                  </a:lnTo>
                  <a:lnTo>
                    <a:pt x="1616" y="588"/>
                  </a:lnTo>
                  <a:lnTo>
                    <a:pt x="1628" y="582"/>
                  </a:lnTo>
                  <a:lnTo>
                    <a:pt x="1640" y="575"/>
                  </a:lnTo>
                  <a:lnTo>
                    <a:pt x="1652" y="568"/>
                  </a:lnTo>
                  <a:lnTo>
                    <a:pt x="1662" y="560"/>
                  </a:lnTo>
                  <a:lnTo>
                    <a:pt x="1672" y="552"/>
                  </a:lnTo>
                  <a:lnTo>
                    <a:pt x="1681" y="544"/>
                  </a:lnTo>
                  <a:lnTo>
                    <a:pt x="1688" y="536"/>
                  </a:lnTo>
                  <a:lnTo>
                    <a:pt x="1696" y="528"/>
                  </a:lnTo>
                  <a:lnTo>
                    <a:pt x="1702" y="519"/>
                  </a:lnTo>
                  <a:lnTo>
                    <a:pt x="1708" y="511"/>
                  </a:lnTo>
                  <a:lnTo>
                    <a:pt x="1715" y="501"/>
                  </a:lnTo>
                  <a:lnTo>
                    <a:pt x="1722" y="492"/>
                  </a:lnTo>
                  <a:lnTo>
                    <a:pt x="1730" y="482"/>
                  </a:lnTo>
                  <a:lnTo>
                    <a:pt x="1738" y="471"/>
                  </a:lnTo>
                  <a:lnTo>
                    <a:pt x="1747" y="460"/>
                  </a:lnTo>
                  <a:lnTo>
                    <a:pt x="1756" y="448"/>
                  </a:lnTo>
                  <a:lnTo>
                    <a:pt x="1766" y="436"/>
                  </a:lnTo>
                  <a:lnTo>
                    <a:pt x="1775" y="424"/>
                  </a:lnTo>
                  <a:lnTo>
                    <a:pt x="1784" y="412"/>
                  </a:lnTo>
                  <a:lnTo>
                    <a:pt x="1793" y="400"/>
                  </a:lnTo>
                  <a:lnTo>
                    <a:pt x="1801" y="387"/>
                  </a:lnTo>
                  <a:lnTo>
                    <a:pt x="1808" y="374"/>
                  </a:lnTo>
                  <a:lnTo>
                    <a:pt x="1814" y="362"/>
                  </a:lnTo>
                  <a:lnTo>
                    <a:pt x="1820" y="349"/>
                  </a:lnTo>
                  <a:lnTo>
                    <a:pt x="1826" y="336"/>
                  </a:lnTo>
                  <a:lnTo>
                    <a:pt x="1831" y="323"/>
                  </a:lnTo>
                  <a:lnTo>
                    <a:pt x="1838" y="309"/>
                  </a:lnTo>
                  <a:lnTo>
                    <a:pt x="1845" y="295"/>
                  </a:lnTo>
                  <a:lnTo>
                    <a:pt x="1854" y="279"/>
                  </a:lnTo>
                  <a:lnTo>
                    <a:pt x="1864" y="263"/>
                  </a:lnTo>
                  <a:lnTo>
                    <a:pt x="1876" y="246"/>
                  </a:lnTo>
                  <a:lnTo>
                    <a:pt x="1889" y="227"/>
                  </a:lnTo>
                  <a:lnTo>
                    <a:pt x="1903" y="208"/>
                  </a:lnTo>
                  <a:lnTo>
                    <a:pt x="1917" y="189"/>
                  </a:lnTo>
                  <a:lnTo>
                    <a:pt x="1931" y="171"/>
                  </a:lnTo>
                  <a:lnTo>
                    <a:pt x="1943" y="154"/>
                  </a:lnTo>
                  <a:lnTo>
                    <a:pt x="1955" y="138"/>
                  </a:lnTo>
                  <a:lnTo>
                    <a:pt x="1966" y="123"/>
                  </a:lnTo>
                  <a:lnTo>
                    <a:pt x="1976" y="109"/>
                  </a:lnTo>
                  <a:lnTo>
                    <a:pt x="1986" y="96"/>
                  </a:lnTo>
                  <a:lnTo>
                    <a:pt x="1995" y="84"/>
                  </a:lnTo>
                  <a:lnTo>
                    <a:pt x="2004" y="72"/>
                  </a:lnTo>
                  <a:lnTo>
                    <a:pt x="2012" y="60"/>
                  </a:lnTo>
                  <a:lnTo>
                    <a:pt x="2021" y="50"/>
                  </a:lnTo>
                  <a:lnTo>
                    <a:pt x="2030" y="41"/>
                  </a:lnTo>
                  <a:lnTo>
                    <a:pt x="2040" y="33"/>
                  </a:lnTo>
                  <a:lnTo>
                    <a:pt x="2049" y="26"/>
                  </a:lnTo>
                  <a:lnTo>
                    <a:pt x="2059" y="20"/>
                  </a:lnTo>
                  <a:lnTo>
                    <a:pt x="2069" y="15"/>
                  </a:lnTo>
                  <a:lnTo>
                    <a:pt x="2078" y="10"/>
                  </a:lnTo>
                  <a:lnTo>
                    <a:pt x="2089" y="6"/>
                  </a:lnTo>
                  <a:lnTo>
                    <a:pt x="2099" y="2"/>
                  </a:lnTo>
                  <a:lnTo>
                    <a:pt x="2110" y="1"/>
                  </a:lnTo>
                  <a:lnTo>
                    <a:pt x="2122" y="0"/>
                  </a:lnTo>
                  <a:lnTo>
                    <a:pt x="2134" y="0"/>
                  </a:lnTo>
                  <a:lnTo>
                    <a:pt x="2147" y="2"/>
                  </a:lnTo>
                  <a:lnTo>
                    <a:pt x="2160" y="4"/>
                  </a:lnTo>
                  <a:lnTo>
                    <a:pt x="2174" y="7"/>
                  </a:lnTo>
                  <a:lnTo>
                    <a:pt x="2186" y="10"/>
                  </a:lnTo>
                  <a:lnTo>
                    <a:pt x="2198" y="14"/>
                  </a:lnTo>
                  <a:lnTo>
                    <a:pt x="2210" y="19"/>
                  </a:lnTo>
                  <a:lnTo>
                    <a:pt x="2220" y="25"/>
                  </a:lnTo>
                  <a:lnTo>
                    <a:pt x="2230" y="31"/>
                  </a:lnTo>
                  <a:lnTo>
                    <a:pt x="2240" y="38"/>
                  </a:lnTo>
                  <a:lnTo>
                    <a:pt x="2248" y="46"/>
                  </a:lnTo>
                  <a:lnTo>
                    <a:pt x="2257" y="54"/>
                  </a:lnTo>
                  <a:lnTo>
                    <a:pt x="2266" y="62"/>
                  </a:lnTo>
                  <a:lnTo>
                    <a:pt x="2276" y="70"/>
                  </a:lnTo>
                  <a:lnTo>
                    <a:pt x="2286" y="80"/>
                  </a:lnTo>
                  <a:lnTo>
                    <a:pt x="2296" y="90"/>
                  </a:lnTo>
                  <a:lnTo>
                    <a:pt x="2307" y="100"/>
                  </a:lnTo>
                  <a:lnTo>
                    <a:pt x="2318" y="111"/>
                  </a:lnTo>
                  <a:lnTo>
                    <a:pt x="2330" y="122"/>
                  </a:lnTo>
                  <a:lnTo>
                    <a:pt x="2341" y="133"/>
                  </a:lnTo>
                  <a:lnTo>
                    <a:pt x="2352" y="145"/>
                  </a:lnTo>
                  <a:lnTo>
                    <a:pt x="2364" y="157"/>
                  </a:lnTo>
                  <a:lnTo>
                    <a:pt x="2377" y="169"/>
                  </a:lnTo>
                  <a:lnTo>
                    <a:pt x="2389" y="182"/>
                  </a:lnTo>
                  <a:lnTo>
                    <a:pt x="2402" y="195"/>
                  </a:lnTo>
                  <a:lnTo>
                    <a:pt x="2415" y="208"/>
                  </a:lnTo>
                  <a:lnTo>
                    <a:pt x="2428" y="222"/>
                  </a:lnTo>
                  <a:lnTo>
                    <a:pt x="2441" y="236"/>
                  </a:lnTo>
                  <a:lnTo>
                    <a:pt x="2454" y="249"/>
                  </a:lnTo>
                  <a:lnTo>
                    <a:pt x="2466" y="262"/>
                  </a:lnTo>
                  <a:lnTo>
                    <a:pt x="2478" y="273"/>
                  </a:lnTo>
                  <a:lnTo>
                    <a:pt x="2490" y="284"/>
                  </a:lnTo>
                  <a:lnTo>
                    <a:pt x="2502" y="294"/>
                  </a:lnTo>
                  <a:lnTo>
                    <a:pt x="2513" y="303"/>
                  </a:lnTo>
                  <a:lnTo>
                    <a:pt x="2523" y="312"/>
                  </a:lnTo>
                  <a:lnTo>
                    <a:pt x="2534" y="320"/>
                  </a:lnTo>
                  <a:lnTo>
                    <a:pt x="2544" y="328"/>
                  </a:lnTo>
                  <a:lnTo>
                    <a:pt x="2555" y="335"/>
                  </a:lnTo>
                  <a:lnTo>
                    <a:pt x="2565" y="340"/>
                  </a:lnTo>
                  <a:lnTo>
                    <a:pt x="2575" y="345"/>
                  </a:lnTo>
                  <a:lnTo>
                    <a:pt x="2585" y="349"/>
                  </a:lnTo>
                  <a:lnTo>
                    <a:pt x="2595" y="352"/>
                  </a:lnTo>
                  <a:lnTo>
                    <a:pt x="2604" y="354"/>
                  </a:lnTo>
                  <a:lnTo>
                    <a:pt x="2614" y="355"/>
                  </a:lnTo>
                  <a:lnTo>
                    <a:pt x="2622" y="357"/>
                  </a:lnTo>
                  <a:lnTo>
                    <a:pt x="2630" y="358"/>
                  </a:lnTo>
                  <a:lnTo>
                    <a:pt x="2635" y="359"/>
                  </a:lnTo>
                  <a:lnTo>
                    <a:pt x="2639" y="360"/>
                  </a:lnTo>
                  <a:lnTo>
                    <a:pt x="2642" y="360"/>
                  </a:lnTo>
                  <a:lnTo>
                    <a:pt x="2644" y="360"/>
                  </a:lnTo>
                </a:path>
              </a:pathLst>
            </a:custGeom>
            <a:noFill/>
            <a:ln w="50800" cap="rnd">
              <a:solidFill>
                <a:schemeClr val="accent2">
                  <a:lumMod val="60000"/>
                  <a:lumOff val="40000"/>
                </a:scheme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7658" name="Freeform 10"/>
            <p:cNvSpPr>
              <a:spLocks/>
            </p:cNvSpPr>
            <p:nvPr/>
          </p:nvSpPr>
          <p:spPr bwMode="auto">
            <a:xfrm>
              <a:off x="2450" y="1099"/>
              <a:ext cx="1" cy="1501"/>
            </a:xfrm>
            <a:custGeom>
              <a:avLst/>
              <a:gdLst>
                <a:gd name="T0" fmla="*/ 0 w 1"/>
                <a:gd name="T1" fmla="*/ 1500 h 1501"/>
                <a:gd name="T2" fmla="*/ 0 w 1"/>
                <a:gd name="T3" fmla="*/ 0 h 1501"/>
                <a:gd name="T4" fmla="*/ 0 60000 65536"/>
                <a:gd name="T5" fmla="*/ 0 60000 65536"/>
                <a:gd name="T6" fmla="*/ 0 w 1"/>
                <a:gd name="T7" fmla="*/ 0 h 1501"/>
                <a:gd name="T8" fmla="*/ 1 w 1"/>
                <a:gd name="T9" fmla="*/ 1501 h 15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501">
                  <a:moveTo>
                    <a:pt x="0" y="1500"/>
                  </a:move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7659" name="Freeform 11"/>
            <p:cNvSpPr>
              <a:spLocks/>
            </p:cNvSpPr>
            <p:nvPr/>
          </p:nvSpPr>
          <p:spPr bwMode="auto">
            <a:xfrm flipH="1">
              <a:off x="3456" y="960"/>
              <a:ext cx="47" cy="1647"/>
            </a:xfrm>
            <a:custGeom>
              <a:avLst/>
              <a:gdLst>
                <a:gd name="T0" fmla="*/ 0 w 1"/>
                <a:gd name="T1" fmla="*/ 2001 h 1494"/>
                <a:gd name="T2" fmla="*/ 0 w 1"/>
                <a:gd name="T3" fmla="*/ 0 h 1494"/>
                <a:gd name="T4" fmla="*/ 0 60000 65536"/>
                <a:gd name="T5" fmla="*/ 0 60000 65536"/>
                <a:gd name="T6" fmla="*/ 0 w 1"/>
                <a:gd name="T7" fmla="*/ 0 h 1494"/>
                <a:gd name="T8" fmla="*/ 1 w 1"/>
                <a:gd name="T9" fmla="*/ 1494 h 14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94">
                  <a:moveTo>
                    <a:pt x="0" y="1493"/>
                  </a:move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4093" y="919"/>
              <a:ext cx="21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b="1">
                  <a:solidFill>
                    <a:srgbClr val="000000"/>
                  </a:solidFill>
                  <a:latin typeface="Calibri" panose="020F0502020204030204" pitchFamily="34" charset="0"/>
                </a:rPr>
                <a:t>A</a:t>
              </a: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4096" y="1182"/>
              <a:ext cx="20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b="1">
                  <a:solidFill>
                    <a:srgbClr val="000000"/>
                  </a:solidFill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4099" y="1445"/>
              <a:ext cx="198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b="1">
                  <a:solidFill>
                    <a:srgbClr val="000000"/>
                  </a:solidFill>
                  <a:latin typeface="Calibri" panose="020F0502020204030204" pitchFamily="34" charset="0"/>
                </a:rPr>
                <a:t>C</a:t>
              </a:r>
            </a:p>
          </p:txBody>
        </p:sp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2761" y="2606"/>
              <a:ext cx="505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>
                  <a:solidFill>
                    <a:srgbClr val="000000"/>
                  </a:solidFill>
                  <a:latin typeface="Calibri" panose="020F0502020204030204" pitchFamily="34" charset="0"/>
                </a:rPr>
                <a:t>Year 2</a:t>
              </a:r>
            </a:p>
          </p:txBody>
        </p:sp>
        <p:sp>
          <p:nvSpPr>
            <p:cNvPr id="27664" name="Rectangle 16"/>
            <p:cNvSpPr>
              <a:spLocks noChangeArrowheads="1"/>
            </p:cNvSpPr>
            <p:nvPr/>
          </p:nvSpPr>
          <p:spPr bwMode="auto">
            <a:xfrm>
              <a:off x="1690" y="2606"/>
              <a:ext cx="505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>
                  <a:solidFill>
                    <a:srgbClr val="000000"/>
                  </a:solidFill>
                  <a:latin typeface="Calibri" panose="020F0502020204030204" pitchFamily="34" charset="0"/>
                </a:rPr>
                <a:t>Year 1</a:t>
              </a: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985" y="864"/>
              <a:ext cx="56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>
                  <a:solidFill>
                    <a:srgbClr val="000000"/>
                  </a:solidFill>
                  <a:latin typeface="Calibri" panose="020F0502020204030204" pitchFamily="34" charset="0"/>
                </a:rPr>
                <a:t>Dollars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3637" y="1831"/>
              <a:ext cx="84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Cumulative</a:t>
              </a:r>
            </a:p>
          </p:txBody>
        </p:sp>
        <p:sp>
          <p:nvSpPr>
            <p:cNvPr id="27667" name="Rectangle 19"/>
            <p:cNvSpPr>
              <a:spLocks noChangeArrowheads="1"/>
            </p:cNvSpPr>
            <p:nvPr/>
          </p:nvSpPr>
          <p:spPr bwMode="auto">
            <a:xfrm>
              <a:off x="3626" y="2011"/>
              <a:ext cx="1378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capital requirement</a:t>
              </a:r>
            </a:p>
          </p:txBody>
        </p:sp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>
              <a:off x="3953" y="2606"/>
              <a:ext cx="43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Time</a:t>
              </a:r>
            </a:p>
          </p:txBody>
        </p:sp>
        <p:sp>
          <p:nvSpPr>
            <p:cNvPr id="27669" name="Freeform 21"/>
            <p:cNvSpPr>
              <a:spLocks/>
            </p:cNvSpPr>
            <p:nvPr/>
          </p:nvSpPr>
          <p:spPr bwMode="auto">
            <a:xfrm>
              <a:off x="3268" y="1603"/>
              <a:ext cx="569" cy="242"/>
            </a:xfrm>
            <a:custGeom>
              <a:avLst/>
              <a:gdLst>
                <a:gd name="T0" fmla="*/ 0 w 569"/>
                <a:gd name="T1" fmla="*/ 8 h 242"/>
                <a:gd name="T2" fmla="*/ 91 w 569"/>
                <a:gd name="T3" fmla="*/ 0 h 242"/>
                <a:gd name="T4" fmla="*/ 81 w 569"/>
                <a:gd name="T5" fmla="*/ 25 h 242"/>
                <a:gd name="T6" fmla="*/ 568 w 569"/>
                <a:gd name="T7" fmla="*/ 216 h 242"/>
                <a:gd name="T8" fmla="*/ 558 w 569"/>
                <a:gd name="T9" fmla="*/ 241 h 242"/>
                <a:gd name="T10" fmla="*/ 71 w 569"/>
                <a:gd name="T11" fmla="*/ 50 h 242"/>
                <a:gd name="T12" fmla="*/ 61 w 569"/>
                <a:gd name="T13" fmla="*/ 75 h 242"/>
                <a:gd name="T14" fmla="*/ 0 w 569"/>
                <a:gd name="T15" fmla="*/ 8 h 2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9"/>
                <a:gd name="T25" fmla="*/ 0 h 242"/>
                <a:gd name="T26" fmla="*/ 569 w 569"/>
                <a:gd name="T27" fmla="*/ 242 h 2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9" h="242">
                  <a:moveTo>
                    <a:pt x="0" y="8"/>
                  </a:moveTo>
                  <a:lnTo>
                    <a:pt x="91" y="0"/>
                  </a:lnTo>
                  <a:lnTo>
                    <a:pt x="81" y="25"/>
                  </a:lnTo>
                  <a:lnTo>
                    <a:pt x="568" y="216"/>
                  </a:lnTo>
                  <a:lnTo>
                    <a:pt x="558" y="241"/>
                  </a:lnTo>
                  <a:lnTo>
                    <a:pt x="71" y="50"/>
                  </a:lnTo>
                  <a:lnTo>
                    <a:pt x="61" y="75"/>
                  </a:lnTo>
                  <a:lnTo>
                    <a:pt x="0" y="8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175673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Factors in establishing working capital levels: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Matching maturities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Permanent working capital requirements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The advantages of liquidity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70324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assets </a:t>
            </a:r>
            <a:r>
              <a:rPr lang="en-US" dirty="0"/>
              <a:t>and liabilities, </a:t>
            </a:r>
            <a:r>
              <a:rPr lang="en-US" dirty="0" smtClean="0"/>
              <a:t>U.S. manufacturing corporations, second </a:t>
            </a:r>
            <a:r>
              <a:rPr lang="en-US" dirty="0"/>
              <a:t>quarter 2013 (</a:t>
            </a:r>
            <a:r>
              <a:rPr lang="en-US" dirty="0" smtClean="0"/>
              <a:t>figures in </a:t>
            </a:r>
            <a:r>
              <a:rPr lang="en-US" dirty="0"/>
              <a:t>$ billions)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429000"/>
            <a:ext cx="8420100" cy="210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54270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smtClean="0"/>
              <a:t>assets as </a:t>
            </a:r>
            <a:r>
              <a:rPr lang="en-US" dirty="0"/>
              <a:t>a percentage of </a:t>
            </a:r>
            <a:r>
              <a:rPr lang="en-US" dirty="0" smtClean="0"/>
              <a:t>total assets </a:t>
            </a:r>
            <a:r>
              <a:rPr lang="en-US" dirty="0"/>
              <a:t>in different industries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4600"/>
            <a:ext cx="6096000" cy="424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44255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924800" cy="4572000"/>
          </a:xfrm>
          <a:noFill/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800" b="1" u="sng" dirty="0" smtClean="0"/>
              <a:t>Net Working Capital</a:t>
            </a:r>
            <a:r>
              <a:rPr lang="en-US" altLang="en-US" sz="2800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Current assets minus current liabilities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Often called working capital</a:t>
            </a:r>
          </a:p>
          <a:p>
            <a:pPr>
              <a:spcBef>
                <a:spcPts val="0"/>
              </a:spcBef>
            </a:pPr>
            <a:r>
              <a:rPr lang="en-US" altLang="en-US" sz="2800" b="1" u="sng" dirty="0" smtClean="0"/>
              <a:t>Cash Conversion Cycle</a:t>
            </a:r>
            <a:r>
              <a:rPr lang="en-US" altLang="en-US" sz="2800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Period between firm’s payment for materials and collection on its sales</a:t>
            </a:r>
          </a:p>
          <a:p>
            <a:pPr>
              <a:spcBef>
                <a:spcPts val="0"/>
              </a:spcBef>
            </a:pPr>
            <a:r>
              <a:rPr lang="en-US" altLang="en-US" sz="2800" b="1" u="sng" dirty="0" smtClean="0"/>
              <a:t>Carrying Costs</a:t>
            </a:r>
            <a:r>
              <a:rPr lang="en-US" altLang="en-US" sz="2800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Costs of maintaining current assets, including opportunity cost of capital </a:t>
            </a:r>
          </a:p>
          <a:p>
            <a:pPr>
              <a:spcBef>
                <a:spcPts val="0"/>
              </a:spcBef>
            </a:pPr>
            <a:r>
              <a:rPr lang="en-US" altLang="en-US" sz="2800" b="1" u="sng" dirty="0" smtClean="0"/>
              <a:t>Shortage Costs</a:t>
            </a:r>
            <a:r>
              <a:rPr lang="en-US" altLang="en-US" sz="2800" dirty="0" smtClean="0"/>
              <a:t> </a:t>
            </a:r>
            <a:endParaRPr lang="en-US" altLang="en-US" sz="3200" dirty="0" smtClean="0"/>
          </a:p>
          <a:p>
            <a:pPr lvl="1">
              <a:spcBef>
                <a:spcPts val="0"/>
              </a:spcBef>
            </a:pPr>
            <a:r>
              <a:rPr lang="en-US" altLang="en-US" sz="2800" dirty="0" smtClean="0"/>
              <a:t>Costs incurred from shortages in current assets</a:t>
            </a:r>
          </a:p>
        </p:txBody>
      </p:sp>
    </p:spTree>
    <p:extLst>
      <p:ext uri="{BB962C8B-B14F-4D97-AF65-F5344CB8AC3E}">
        <p14:creationId xmlns:p14="http://schemas.microsoft.com/office/powerpoint/2010/main" val="390571200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05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05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05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05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Working Capital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609600"/>
          </a:xfrm>
          <a:noFill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dirty="0" smtClean="0"/>
              <a:t>Simple Cycle of Operations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511550" y="2520950"/>
            <a:ext cx="2120900" cy="901700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Cash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3587750" y="5340350"/>
            <a:ext cx="2120900" cy="977900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Finished goods</a:t>
            </a: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inventory</a:t>
            </a:r>
          </a:p>
        </p:txBody>
      </p: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615950" y="3816350"/>
            <a:ext cx="2120900" cy="901700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Receivables</a:t>
            </a:r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6407150" y="3740150"/>
            <a:ext cx="2120900" cy="977900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Raw materials</a:t>
            </a: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inventory</a:t>
            </a:r>
          </a:p>
        </p:txBody>
      </p:sp>
      <p:sp>
        <p:nvSpPr>
          <p:cNvPr id="112650" name="Arc 10"/>
          <p:cNvSpPr>
            <a:spLocks/>
          </p:cNvSpPr>
          <p:nvPr/>
        </p:nvSpPr>
        <p:spPr bwMode="auto">
          <a:xfrm>
            <a:off x="5562600" y="4724400"/>
            <a:ext cx="1974850" cy="1136650"/>
          </a:xfrm>
          <a:custGeom>
            <a:avLst/>
            <a:gdLst>
              <a:gd name="T0" fmla="*/ 2147483647 w 21600"/>
              <a:gd name="T1" fmla="*/ 0 h 21541"/>
              <a:gd name="T2" fmla="*/ 2147483647 w 21600"/>
              <a:gd name="T3" fmla="*/ 2147483647 h 21541"/>
              <a:gd name="T4" fmla="*/ 0 w 21600"/>
              <a:gd name="T5" fmla="*/ 0 h 21541"/>
              <a:gd name="T6" fmla="*/ 0 60000 65536"/>
              <a:gd name="T7" fmla="*/ 0 60000 65536"/>
              <a:gd name="T8" fmla="*/ 0 60000 65536"/>
              <a:gd name="T9" fmla="*/ 0 w 21600"/>
              <a:gd name="T10" fmla="*/ 0 h 21541"/>
              <a:gd name="T11" fmla="*/ 21600 w 21600"/>
              <a:gd name="T12" fmla="*/ 21541 h 215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41" fill="none" extrusionOk="0">
                <a:moveTo>
                  <a:pt x="21600" y="0"/>
                </a:moveTo>
                <a:cubicBezTo>
                  <a:pt x="21600" y="11309"/>
                  <a:pt x="12876" y="20704"/>
                  <a:pt x="1597" y="21540"/>
                </a:cubicBezTo>
              </a:path>
              <a:path w="21600" h="21541" stroke="0" extrusionOk="0">
                <a:moveTo>
                  <a:pt x="21600" y="0"/>
                </a:moveTo>
                <a:cubicBezTo>
                  <a:pt x="21600" y="11309"/>
                  <a:pt x="12876" y="20704"/>
                  <a:pt x="1597" y="2154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51" name="Arc 11"/>
          <p:cNvSpPr>
            <a:spLocks/>
          </p:cNvSpPr>
          <p:nvPr/>
        </p:nvSpPr>
        <p:spPr bwMode="auto">
          <a:xfrm rot="-10380000">
            <a:off x="1600200" y="2819400"/>
            <a:ext cx="1974850" cy="1136650"/>
          </a:xfrm>
          <a:custGeom>
            <a:avLst/>
            <a:gdLst>
              <a:gd name="T0" fmla="*/ 2147483647 w 21600"/>
              <a:gd name="T1" fmla="*/ 0 h 21541"/>
              <a:gd name="T2" fmla="*/ 2147483647 w 21600"/>
              <a:gd name="T3" fmla="*/ 2147483647 h 21541"/>
              <a:gd name="T4" fmla="*/ 0 w 21600"/>
              <a:gd name="T5" fmla="*/ 0 h 21541"/>
              <a:gd name="T6" fmla="*/ 0 60000 65536"/>
              <a:gd name="T7" fmla="*/ 0 60000 65536"/>
              <a:gd name="T8" fmla="*/ 0 60000 65536"/>
              <a:gd name="T9" fmla="*/ 0 w 21600"/>
              <a:gd name="T10" fmla="*/ 0 h 21541"/>
              <a:gd name="T11" fmla="*/ 21600 w 21600"/>
              <a:gd name="T12" fmla="*/ 21541 h 215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41" fill="none" extrusionOk="0">
                <a:moveTo>
                  <a:pt x="21600" y="0"/>
                </a:moveTo>
                <a:cubicBezTo>
                  <a:pt x="21600" y="11309"/>
                  <a:pt x="12876" y="20704"/>
                  <a:pt x="1597" y="21540"/>
                </a:cubicBezTo>
              </a:path>
              <a:path w="21600" h="21541" stroke="0" extrusionOk="0">
                <a:moveTo>
                  <a:pt x="21600" y="0"/>
                </a:moveTo>
                <a:cubicBezTo>
                  <a:pt x="21600" y="11309"/>
                  <a:pt x="12876" y="20704"/>
                  <a:pt x="1597" y="2154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52" name="Arc 12"/>
          <p:cNvSpPr>
            <a:spLocks/>
          </p:cNvSpPr>
          <p:nvPr/>
        </p:nvSpPr>
        <p:spPr bwMode="auto">
          <a:xfrm rot="-5580000">
            <a:off x="1975644" y="4193381"/>
            <a:ext cx="1277938" cy="2244725"/>
          </a:xfrm>
          <a:custGeom>
            <a:avLst/>
            <a:gdLst>
              <a:gd name="T0" fmla="*/ 0 w 21533"/>
              <a:gd name="T1" fmla="*/ 2147483647 h 21600"/>
              <a:gd name="T2" fmla="*/ 2147483647 w 21533"/>
              <a:gd name="T3" fmla="*/ 0 h 21600"/>
              <a:gd name="T4" fmla="*/ 2147483647 w 21533"/>
              <a:gd name="T5" fmla="*/ 2147483647 h 21600"/>
              <a:gd name="T6" fmla="*/ 0 60000 65536"/>
              <a:gd name="T7" fmla="*/ 0 60000 65536"/>
              <a:gd name="T8" fmla="*/ 0 60000 65536"/>
              <a:gd name="T9" fmla="*/ 0 w 21533"/>
              <a:gd name="T10" fmla="*/ 0 h 21600"/>
              <a:gd name="T11" fmla="*/ 21533 w 2153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33" h="21600" fill="none" extrusionOk="0">
                <a:moveTo>
                  <a:pt x="-1" y="19904"/>
                </a:moveTo>
                <a:cubicBezTo>
                  <a:pt x="883" y="8678"/>
                  <a:pt x="10244" y="14"/>
                  <a:pt x="21506" y="0"/>
                </a:cubicBezTo>
              </a:path>
              <a:path w="21533" h="21600" stroke="0" extrusionOk="0">
                <a:moveTo>
                  <a:pt x="-1" y="19904"/>
                </a:moveTo>
                <a:cubicBezTo>
                  <a:pt x="883" y="8678"/>
                  <a:pt x="10244" y="14"/>
                  <a:pt x="21506" y="0"/>
                </a:cubicBezTo>
                <a:lnTo>
                  <a:pt x="2153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53" name="Arc 13"/>
          <p:cNvSpPr>
            <a:spLocks/>
          </p:cNvSpPr>
          <p:nvPr/>
        </p:nvSpPr>
        <p:spPr bwMode="auto">
          <a:xfrm rot="5280000">
            <a:off x="5842795" y="2389981"/>
            <a:ext cx="1300162" cy="2073275"/>
          </a:xfrm>
          <a:custGeom>
            <a:avLst/>
            <a:gdLst>
              <a:gd name="T0" fmla="*/ 0 w 21532"/>
              <a:gd name="T1" fmla="*/ 2147483647 h 20978"/>
              <a:gd name="T2" fmla="*/ 2147483647 w 21532"/>
              <a:gd name="T3" fmla="*/ 0 h 20978"/>
              <a:gd name="T4" fmla="*/ 2147483647 w 21532"/>
              <a:gd name="T5" fmla="*/ 2147483647 h 20978"/>
              <a:gd name="T6" fmla="*/ 0 60000 65536"/>
              <a:gd name="T7" fmla="*/ 0 60000 65536"/>
              <a:gd name="T8" fmla="*/ 0 60000 65536"/>
              <a:gd name="T9" fmla="*/ 0 w 21532"/>
              <a:gd name="T10" fmla="*/ 0 h 20978"/>
              <a:gd name="T11" fmla="*/ 21532 w 21532"/>
              <a:gd name="T12" fmla="*/ 20978 h 209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32" h="20978" fill="none" extrusionOk="0">
                <a:moveTo>
                  <a:pt x="0" y="19261"/>
                </a:moveTo>
                <a:cubicBezTo>
                  <a:pt x="740" y="9980"/>
                  <a:pt x="7343" y="2218"/>
                  <a:pt x="16385" y="0"/>
                </a:cubicBezTo>
              </a:path>
              <a:path w="21532" h="20978" stroke="0" extrusionOk="0">
                <a:moveTo>
                  <a:pt x="0" y="19261"/>
                </a:moveTo>
                <a:cubicBezTo>
                  <a:pt x="740" y="9980"/>
                  <a:pt x="7343" y="2218"/>
                  <a:pt x="16385" y="0"/>
                </a:cubicBezTo>
                <a:lnTo>
                  <a:pt x="21532" y="20978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17550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7" grpId="0" animBg="1" autoUpdateAnimBg="0"/>
      <p:bldP spid="112648" grpId="0" animBg="1" autoUpdateAnimBg="0"/>
      <p:bldP spid="112649" grpId="0" animBg="1" autoUpdateAnimBg="0"/>
      <p:bldP spid="112650" grpId="0" animBg="1"/>
      <p:bldP spid="112651" grpId="0" animBg="1"/>
      <p:bldP spid="112652" grpId="0" animBg="1"/>
      <p:bldP spid="112653" grpId="0" animBg="1"/>
    </p:bld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635</TotalTime>
  <Pages>8923980</Pages>
  <Words>1480</Words>
  <Application>Microsoft Office PowerPoint</Application>
  <PresentationFormat>On-screen Show (4:3)</PresentationFormat>
  <Paragraphs>551</Paragraphs>
  <Slides>33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BMM4e</vt:lpstr>
      <vt:lpstr>Equation</vt:lpstr>
      <vt:lpstr>PowerPoint Presentation</vt:lpstr>
      <vt:lpstr>Topics Covered</vt:lpstr>
      <vt:lpstr>Firm’s Cumulative Capital Requirement</vt:lpstr>
      <vt:lpstr>Firm’s Cumulative Capital Requirement</vt:lpstr>
      <vt:lpstr>Working Capital</vt:lpstr>
      <vt:lpstr>Working Capital</vt:lpstr>
      <vt:lpstr>Working Capital</vt:lpstr>
      <vt:lpstr>Working Capital</vt:lpstr>
      <vt:lpstr>Working Capital</vt:lpstr>
      <vt:lpstr>Working Capital</vt:lpstr>
      <vt:lpstr>Working Capital</vt:lpstr>
      <vt:lpstr>Working Capital</vt:lpstr>
      <vt:lpstr>Working Capital</vt:lpstr>
      <vt:lpstr>Working Capital</vt:lpstr>
      <vt:lpstr>Working Capital</vt:lpstr>
      <vt:lpstr>Working Capital</vt:lpstr>
      <vt:lpstr>Changes in Cash &amp; W.C.</vt:lpstr>
      <vt:lpstr>Changes in Cash &amp; W.C.</vt:lpstr>
      <vt:lpstr>Changes in Cash &amp; W.C.</vt:lpstr>
      <vt:lpstr>Changes in Cash &amp; W.C.</vt:lpstr>
      <vt:lpstr>Changes in Cash &amp; W.C.</vt:lpstr>
      <vt:lpstr>Changes in Cash &amp; W.C.</vt:lpstr>
      <vt:lpstr>Cash Budgeting</vt:lpstr>
      <vt:lpstr>Cash Budgeting</vt:lpstr>
      <vt:lpstr>Cash Budgeting</vt:lpstr>
      <vt:lpstr>Cash Budgeting</vt:lpstr>
      <vt:lpstr>Cash Budgeting</vt:lpstr>
      <vt:lpstr>Cash Budgeting</vt:lpstr>
      <vt:lpstr>Cash Budgeting</vt:lpstr>
      <vt:lpstr>A Short-Term Financing Plan</vt:lpstr>
      <vt:lpstr>A Short-Term Financing Plan</vt:lpstr>
      <vt:lpstr>Sources of Short-Term Financing</vt:lpstr>
      <vt:lpstr>Short-Term Financing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Bathurst, Noelle</cp:lastModifiedBy>
  <cp:revision>208</cp:revision>
  <dcterms:created xsi:type="dcterms:W3CDTF">1997-10-06T19:15:22Z</dcterms:created>
  <dcterms:modified xsi:type="dcterms:W3CDTF">2014-09-08T14:23:46Z</dcterms:modified>
</cp:coreProperties>
</file>