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4"/>
  </p:notesMasterIdLst>
  <p:sldIdLst>
    <p:sldId id="256" r:id="rId2"/>
    <p:sldId id="291" r:id="rId3"/>
    <p:sldId id="257" r:id="rId4"/>
    <p:sldId id="258" r:id="rId5"/>
    <p:sldId id="284" r:id="rId6"/>
    <p:sldId id="292" r:id="rId7"/>
    <p:sldId id="293" r:id="rId8"/>
    <p:sldId id="283" r:id="rId9"/>
    <p:sldId id="287" r:id="rId10"/>
    <p:sldId id="274" r:id="rId11"/>
    <p:sldId id="275" r:id="rId12"/>
    <p:sldId id="28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E3756D-25D4-48D5-9E17-7ACA098949AF}" type="datetimeFigureOut">
              <a:rPr lang="en-US" smtClean="0"/>
              <a:pPr/>
              <a:t>4/16/2019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DD48CA-C7AF-4449-A07A-C3E7E7C8F5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F27B8F-3823-449F-8268-A7D0F64EA4B4}" type="slidenum">
              <a:rPr lang="en-US"/>
              <a:pPr/>
              <a:t>10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EEDD78-9F94-41FF-ABF9-4F3E8E624A81}" type="slidenum">
              <a:rPr lang="en-US"/>
              <a:pPr/>
              <a:t>11</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4/16/2019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GB"/>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GB"/>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6BE11543-851C-4583-8C7B-D6A4C1DE53D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4/16/2019</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4/16/2019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4/16/2019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hyperlink" Target="http://www.sciencemuseum.org.uk/antenna/ivory/"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Plant conservation</a:t>
            </a:r>
            <a:endParaRPr lang="en-US" dirty="0"/>
          </a:p>
        </p:txBody>
      </p:sp>
      <p:sp>
        <p:nvSpPr>
          <p:cNvPr id="8" name="Subtitle 4"/>
          <p:cNvSpPr>
            <a:spLocks noGrp="1"/>
          </p:cNvSpPr>
          <p:nvPr>
            <p:ph type="subTitle" idx="1"/>
          </p:nvPr>
        </p:nvSpPr>
        <p:spPr>
          <a:xfrm>
            <a:off x="4419600" y="4343400"/>
            <a:ext cx="4495800" cy="2209800"/>
          </a:xfrm>
        </p:spPr>
        <p:txBody>
          <a:bodyPr>
            <a:normAutofit/>
          </a:bodyPr>
          <a:lstStyle/>
          <a:p>
            <a:r>
              <a:rPr lang="en-US" dirty="0" smtClean="0"/>
              <a:t>Conservation strategies; </a:t>
            </a:r>
          </a:p>
          <a:p>
            <a:pPr>
              <a:buFont typeface="Arial" pitchFamily="34" charset="0"/>
              <a:buChar char="•"/>
            </a:pPr>
            <a:r>
              <a:rPr lang="en-US" i="1" dirty="0" smtClean="0"/>
              <a:t>In-situ</a:t>
            </a:r>
            <a:r>
              <a:rPr lang="en-US" dirty="0" smtClean="0"/>
              <a:t> Conservation</a:t>
            </a:r>
          </a:p>
          <a:p>
            <a:pPr>
              <a:buFont typeface="Arial" pitchFamily="34" charset="0"/>
              <a:buChar char="•"/>
            </a:pPr>
            <a:r>
              <a:rPr lang="en-US" i="1" dirty="0" smtClean="0"/>
              <a:t>Ex-situ </a:t>
            </a:r>
            <a:r>
              <a:rPr lang="en-US" dirty="0" smtClean="0"/>
              <a:t>conservation</a:t>
            </a:r>
          </a:p>
          <a:p>
            <a:pPr>
              <a:buFont typeface="Arial" pitchFamily="34" charset="0"/>
              <a:buChar char="•"/>
            </a:pPr>
            <a:r>
              <a:rPr lang="en-US" i="1" dirty="0" smtClean="0"/>
              <a:t>In vitro</a:t>
            </a:r>
            <a:r>
              <a:rPr lang="en-US" dirty="0" smtClean="0"/>
              <a:t> Conservation</a:t>
            </a:r>
          </a:p>
          <a:p>
            <a:r>
              <a:rPr lang="en-US" dirty="0" smtClean="0"/>
              <a:t>Conservation </a:t>
            </a:r>
            <a:r>
              <a:rPr lang="en-US" i="1" dirty="0" err="1" smtClean="0"/>
              <a:t>vs</a:t>
            </a:r>
            <a:r>
              <a:rPr lang="en-US" i="1" dirty="0" smtClean="0"/>
              <a:t> </a:t>
            </a:r>
            <a:r>
              <a:rPr lang="en-US" dirty="0" smtClean="0"/>
              <a:t>Preservation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GB" sz="3600" b="1"/>
              <a:t>The advantages of </a:t>
            </a:r>
            <a:r>
              <a:rPr lang="en-GB" sz="3600" b="1" i="1"/>
              <a:t>in situ</a:t>
            </a:r>
            <a:r>
              <a:rPr lang="en-GB" sz="3600" b="1"/>
              <a:t> conservation</a:t>
            </a:r>
            <a:endParaRPr lang="en-GB" sz="3600"/>
          </a:p>
        </p:txBody>
      </p:sp>
      <p:sp>
        <p:nvSpPr>
          <p:cNvPr id="7171" name="Rectangle 3"/>
          <p:cNvSpPr>
            <a:spLocks noGrp="1" noChangeArrowheads="1"/>
          </p:cNvSpPr>
          <p:nvPr>
            <p:ph type="body" sz="half" idx="1"/>
          </p:nvPr>
        </p:nvSpPr>
        <p:spPr>
          <a:xfrm>
            <a:off x="457200" y="1600200"/>
            <a:ext cx="4267200" cy="4876800"/>
          </a:xfrm>
        </p:spPr>
        <p:txBody>
          <a:bodyPr/>
          <a:lstStyle/>
          <a:p>
            <a:pPr>
              <a:lnSpc>
                <a:spcPct val="90000"/>
              </a:lnSpc>
            </a:pPr>
            <a:r>
              <a:rPr lang="en-GB" sz="2400" dirty="0"/>
              <a:t>The species will have all the </a:t>
            </a:r>
            <a:r>
              <a:rPr lang="en-GB" sz="2400" dirty="0">
                <a:solidFill>
                  <a:srgbClr val="FF0000"/>
                </a:solidFill>
              </a:rPr>
              <a:t>resources</a:t>
            </a:r>
            <a:r>
              <a:rPr lang="en-GB" sz="2400" dirty="0"/>
              <a:t> that it is adapted too</a:t>
            </a:r>
            <a:endParaRPr lang="en-GB" sz="2400" i="1" dirty="0"/>
          </a:p>
          <a:p>
            <a:pPr>
              <a:lnSpc>
                <a:spcPct val="90000"/>
              </a:lnSpc>
            </a:pPr>
            <a:r>
              <a:rPr lang="en-GB" sz="2400" dirty="0"/>
              <a:t>The species will continue to </a:t>
            </a:r>
            <a:r>
              <a:rPr lang="en-GB" sz="2400" dirty="0">
                <a:solidFill>
                  <a:srgbClr val="FF0000"/>
                </a:solidFill>
              </a:rPr>
              <a:t>evolve in their environment</a:t>
            </a:r>
            <a:endParaRPr lang="en-GB" sz="2400" i="1" dirty="0">
              <a:solidFill>
                <a:srgbClr val="FF0000"/>
              </a:solidFill>
            </a:endParaRPr>
          </a:p>
          <a:p>
            <a:pPr>
              <a:lnSpc>
                <a:spcPct val="90000"/>
              </a:lnSpc>
            </a:pPr>
            <a:r>
              <a:rPr lang="en-GB" sz="2400" dirty="0"/>
              <a:t>The species have more </a:t>
            </a:r>
            <a:r>
              <a:rPr lang="en-GB" sz="2400" dirty="0">
                <a:solidFill>
                  <a:srgbClr val="FF0000"/>
                </a:solidFill>
              </a:rPr>
              <a:t>space</a:t>
            </a:r>
          </a:p>
          <a:p>
            <a:pPr>
              <a:lnSpc>
                <a:spcPct val="90000"/>
              </a:lnSpc>
            </a:pPr>
            <a:r>
              <a:rPr lang="en-GB" sz="2400" dirty="0">
                <a:solidFill>
                  <a:srgbClr val="FF0000"/>
                </a:solidFill>
              </a:rPr>
              <a:t>Bigger breeding populations</a:t>
            </a:r>
            <a:r>
              <a:rPr lang="en-GB" sz="2400" dirty="0"/>
              <a:t> can be kept</a:t>
            </a:r>
          </a:p>
          <a:p>
            <a:pPr>
              <a:lnSpc>
                <a:spcPct val="90000"/>
              </a:lnSpc>
            </a:pPr>
            <a:r>
              <a:rPr lang="en-GB" sz="2400" dirty="0"/>
              <a:t>It is </a:t>
            </a:r>
            <a:r>
              <a:rPr lang="en-GB" sz="2400" dirty="0">
                <a:solidFill>
                  <a:srgbClr val="FF0000"/>
                </a:solidFill>
              </a:rPr>
              <a:t>cheaper to keep</a:t>
            </a:r>
            <a:r>
              <a:rPr lang="en-GB" sz="2400" dirty="0"/>
              <a:t> an organism in its natural habitat</a:t>
            </a:r>
            <a:endParaRPr lang="en-GB" sz="2400" i="1" dirty="0"/>
          </a:p>
        </p:txBody>
      </p:sp>
      <p:sp>
        <p:nvSpPr>
          <p:cNvPr id="7178" name="Text Box 10"/>
          <p:cNvSpPr txBox="1">
            <a:spLocks noChangeArrowheads="1"/>
          </p:cNvSpPr>
          <p:nvPr/>
        </p:nvSpPr>
        <p:spPr bwMode="auto">
          <a:xfrm>
            <a:off x="179388" y="6381750"/>
            <a:ext cx="2171700" cy="274638"/>
          </a:xfrm>
          <a:prstGeom prst="rect">
            <a:avLst/>
          </a:prstGeom>
          <a:noFill/>
          <a:ln w="9525">
            <a:noFill/>
            <a:miter lim="800000"/>
            <a:headEnd/>
            <a:tailEnd/>
          </a:ln>
          <a:effectLst/>
        </p:spPr>
        <p:txBody>
          <a:bodyPr>
            <a:spAutoFit/>
          </a:bodyPr>
          <a:lstStyle/>
          <a:p>
            <a:r>
              <a:rPr lang="en-US" sz="1200" dirty="0" smtClean="0">
                <a:latin typeface="Arial" charset="0"/>
              </a:rPr>
              <a:t>© 2016 Asma </a:t>
            </a:r>
            <a:r>
              <a:rPr lang="en-US" sz="1200" dirty="0" err="1" smtClean="0">
                <a:latin typeface="Arial" charset="0"/>
              </a:rPr>
              <a:t>Ashfaq</a:t>
            </a:r>
            <a:endParaRPr lang="en-US" dirty="0"/>
          </a:p>
        </p:txBody>
      </p:sp>
      <p:pic>
        <p:nvPicPr>
          <p:cNvPr id="1026" name="Picture 2" descr="C:\Users\Asma\Pictures\picsss\11033923_113835865648813_1300705528577793675_n.jpg"/>
          <p:cNvPicPr>
            <a:picLocks noChangeAspect="1" noChangeArrowheads="1"/>
          </p:cNvPicPr>
          <p:nvPr/>
        </p:nvPicPr>
        <p:blipFill>
          <a:blip r:embed="rId3"/>
          <a:srcRect/>
          <a:stretch>
            <a:fillRect/>
          </a:stretch>
        </p:blipFill>
        <p:spPr bwMode="auto">
          <a:xfrm>
            <a:off x="4876800" y="1295400"/>
            <a:ext cx="4267200" cy="5181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97168" presetClass="entr" presetSubtype="36174544" fill="hold" grpId="0" nodeType="clickEffect">
                                  <p:stCondLst>
                                    <p:cond delay="0"/>
                                  </p:stCondLst>
                                  <p:childTnLst>
                                    <p:set>
                                      <p:cBhvr>
                                        <p:cTn id="6" dur="1" fill="hold">
                                          <p:stCondLst>
                                            <p:cond delay="499"/>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97168" presetClass="entr" presetSubtype="36174544" fill="hold" grpId="0" nodeType="clickEffect">
                                  <p:stCondLst>
                                    <p:cond delay="0"/>
                                  </p:stCondLst>
                                  <p:childTnLst>
                                    <p:set>
                                      <p:cBhvr>
                                        <p:cTn id="10" dur="1" fill="hold">
                                          <p:stCondLst>
                                            <p:cond delay="499"/>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297168" presetClass="entr" presetSubtype="36174544" fill="hold" grpId="0" nodeType="clickEffect">
                                  <p:stCondLst>
                                    <p:cond delay="0"/>
                                  </p:stCondLst>
                                  <p:childTnLst>
                                    <p:set>
                                      <p:cBhvr>
                                        <p:cTn id="14" dur="1" fill="hold">
                                          <p:stCondLst>
                                            <p:cond delay="499"/>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297168" presetClass="entr" presetSubtype="36174544" fill="hold" grpId="0" nodeType="clickEffect">
                                  <p:stCondLst>
                                    <p:cond delay="0"/>
                                  </p:stCondLst>
                                  <p:childTnLst>
                                    <p:set>
                                      <p:cBhvr>
                                        <p:cTn id="18" dur="1" fill="hold">
                                          <p:stCondLst>
                                            <p:cond delay="499"/>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297168" presetClass="entr" presetSubtype="36174544" fill="hold" grpId="0" nodeType="clickEffect">
                                  <p:stCondLst>
                                    <p:cond delay="0"/>
                                  </p:stCondLst>
                                  <p:childTnLst>
                                    <p:set>
                                      <p:cBhvr>
                                        <p:cTn id="22" dur="1" fill="hold">
                                          <p:stCondLst>
                                            <p:cond delay="499"/>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b="1"/>
              <a:t>However there are problems</a:t>
            </a:r>
          </a:p>
        </p:txBody>
      </p:sp>
      <p:sp>
        <p:nvSpPr>
          <p:cNvPr id="8195" name="Rectangle 3"/>
          <p:cNvSpPr>
            <a:spLocks noGrp="1" noChangeArrowheads="1"/>
          </p:cNvSpPr>
          <p:nvPr>
            <p:ph type="body" sz="half" idx="1"/>
          </p:nvPr>
        </p:nvSpPr>
        <p:spPr/>
        <p:txBody>
          <a:bodyPr>
            <a:normAutofit fontScale="92500"/>
          </a:bodyPr>
          <a:lstStyle/>
          <a:p>
            <a:r>
              <a:rPr lang="en-US" sz="2400" i="1" dirty="0" smtClean="0">
                <a:solidFill>
                  <a:srgbClr val="FF0000"/>
                </a:solidFill>
              </a:rPr>
              <a:t>Environmental uncertainty</a:t>
            </a:r>
            <a:r>
              <a:rPr lang="en-US" sz="2400" dirty="0" smtClean="0"/>
              <a:t> due to random, or at least unpredictable, changes in</a:t>
            </a:r>
            <a:r>
              <a:rPr lang="en-US" sz="2400" dirty="0" smtClean="0">
                <a:solidFill>
                  <a:srgbClr val="FF0000"/>
                </a:solidFill>
              </a:rPr>
              <a:t> weather, food supply, and the populations </a:t>
            </a:r>
            <a:r>
              <a:rPr lang="en-US" sz="2400" dirty="0" smtClean="0"/>
              <a:t>of competitors, predators, parasites, etc.</a:t>
            </a:r>
          </a:p>
          <a:p>
            <a:r>
              <a:rPr lang="en-US" sz="2400" i="1" dirty="0" smtClean="0"/>
              <a:t>Natural catastrophes</a:t>
            </a:r>
            <a:r>
              <a:rPr lang="en-US" sz="2400" dirty="0" smtClean="0"/>
              <a:t> such as </a:t>
            </a:r>
            <a:r>
              <a:rPr lang="en-US" sz="2400" dirty="0" smtClean="0">
                <a:solidFill>
                  <a:srgbClr val="FF0000"/>
                </a:solidFill>
              </a:rPr>
              <a:t>floods, fires, or droughts</a:t>
            </a:r>
            <a:r>
              <a:rPr lang="en-US" sz="2400" dirty="0" smtClean="0"/>
              <a:t>, which may occur at random intervals.</a:t>
            </a:r>
          </a:p>
          <a:p>
            <a:r>
              <a:rPr lang="en-GB" sz="2400" dirty="0" smtClean="0">
                <a:solidFill>
                  <a:srgbClr val="FF0000"/>
                </a:solidFill>
              </a:rPr>
              <a:t>Alien </a:t>
            </a:r>
            <a:r>
              <a:rPr lang="en-GB" sz="2400" dirty="0">
                <a:solidFill>
                  <a:srgbClr val="FF0000"/>
                </a:solidFill>
              </a:rPr>
              <a:t>species</a:t>
            </a:r>
            <a:r>
              <a:rPr lang="en-GB" sz="2400" dirty="0"/>
              <a:t> are difficult to control</a:t>
            </a:r>
            <a:r>
              <a:rPr lang="fr-FR" sz="2400" dirty="0"/>
              <a:t> </a:t>
            </a:r>
            <a:endParaRPr lang="en-GB" sz="2400" dirty="0"/>
          </a:p>
        </p:txBody>
      </p:sp>
      <p:grpSp>
        <p:nvGrpSpPr>
          <p:cNvPr id="2" name="Group 7"/>
          <p:cNvGrpSpPr>
            <a:grpSpLocks/>
          </p:cNvGrpSpPr>
          <p:nvPr/>
        </p:nvGrpSpPr>
        <p:grpSpPr bwMode="auto">
          <a:xfrm>
            <a:off x="4787900" y="1700213"/>
            <a:ext cx="3671888" cy="4700587"/>
            <a:chOff x="3016" y="1071"/>
            <a:chExt cx="2313" cy="2242"/>
          </a:xfrm>
        </p:grpSpPr>
        <p:pic>
          <p:nvPicPr>
            <p:cNvPr id="8197" name="Picture 5" descr="seized-ivory[1]"/>
            <p:cNvPicPr>
              <a:picLocks noChangeAspect="1" noChangeArrowheads="1"/>
            </p:cNvPicPr>
            <p:nvPr/>
          </p:nvPicPr>
          <p:blipFill>
            <a:blip r:embed="rId3"/>
            <a:srcRect/>
            <a:stretch>
              <a:fillRect/>
            </a:stretch>
          </p:blipFill>
          <p:spPr bwMode="auto">
            <a:xfrm>
              <a:off x="3016" y="1071"/>
              <a:ext cx="2313" cy="1994"/>
            </a:xfrm>
            <a:prstGeom prst="rect">
              <a:avLst/>
            </a:prstGeom>
            <a:noFill/>
            <a:ln/>
            <a:effectLst/>
          </p:spPr>
        </p:pic>
        <p:sp>
          <p:nvSpPr>
            <p:cNvPr id="8198" name="Text Box 6"/>
            <p:cNvSpPr txBox="1">
              <a:spLocks noChangeArrowheads="1"/>
            </p:cNvSpPr>
            <p:nvPr/>
          </p:nvSpPr>
          <p:spPr bwMode="auto">
            <a:xfrm>
              <a:off x="4286" y="3158"/>
              <a:ext cx="1043" cy="155"/>
            </a:xfrm>
            <a:prstGeom prst="rect">
              <a:avLst/>
            </a:prstGeom>
            <a:noFill/>
            <a:ln w="9525">
              <a:noFill/>
              <a:miter lim="800000"/>
              <a:headEnd/>
              <a:tailEnd/>
            </a:ln>
            <a:effectLst/>
          </p:spPr>
          <p:txBody>
            <a:bodyPr>
              <a:spAutoFit/>
            </a:bodyPr>
            <a:lstStyle/>
            <a:p>
              <a:pPr>
                <a:spcBef>
                  <a:spcPct val="50000"/>
                </a:spcBef>
              </a:pPr>
              <a:r>
                <a:rPr lang="en-GB" sz="1000">
                  <a:hlinkClick r:id="rId4"/>
                </a:rPr>
                <a:t>Sciencemuseum.org</a:t>
              </a:r>
              <a:endParaRPr lang="en-GB" sz="1000"/>
            </a:p>
          </p:txBody>
        </p:sp>
      </p:grpSp>
      <p:sp>
        <p:nvSpPr>
          <p:cNvPr id="8200" name="Text Box 8"/>
          <p:cNvSpPr txBox="1">
            <a:spLocks noChangeArrowheads="1"/>
          </p:cNvSpPr>
          <p:nvPr/>
        </p:nvSpPr>
        <p:spPr bwMode="auto">
          <a:xfrm>
            <a:off x="179388" y="6381750"/>
            <a:ext cx="2171700" cy="274638"/>
          </a:xfrm>
          <a:prstGeom prst="rect">
            <a:avLst/>
          </a:prstGeom>
          <a:noFill/>
          <a:ln w="9525">
            <a:noFill/>
            <a:miter lim="800000"/>
            <a:headEnd/>
            <a:tailEnd/>
          </a:ln>
          <a:effectLst/>
        </p:spPr>
        <p:txBody>
          <a:bodyPr>
            <a:spAutoFit/>
          </a:bodyPr>
          <a:lstStyle/>
          <a:p>
            <a:r>
              <a:rPr lang="en-US" sz="1200" dirty="0" smtClean="0">
                <a:latin typeface="Arial" charset="0"/>
              </a:rPr>
              <a:t>© 2016 Asma </a:t>
            </a:r>
            <a:r>
              <a:rPr lang="en-US" sz="1200" dirty="0" err="1" smtClean="0">
                <a:latin typeface="Arial" charset="0"/>
              </a:rPr>
              <a:t>Ashfaq</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297168" presetClass="entr" presetSubtype="36162336" fill="hold" grpId="0" nodeType="clickEffect">
                                  <p:stCondLst>
                                    <p:cond delay="0"/>
                                  </p:stCondLst>
                                  <p:childTnLst>
                                    <p:set>
                                      <p:cBhvr>
                                        <p:cTn id="13" dur="1" fill="hold">
                                          <p:stCondLst>
                                            <p:cond delay="499"/>
                                          </p:stCondLst>
                                        </p:cTn>
                                        <p:tgtEl>
                                          <p:spTgt spid="8195">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297168" presetClass="entr" presetSubtype="36162336" fill="hold" grpId="0" nodeType="clickEffect">
                                  <p:stCondLst>
                                    <p:cond delay="0"/>
                                  </p:stCondLst>
                                  <p:childTnLst>
                                    <p:set>
                                      <p:cBhvr>
                                        <p:cTn id="17" dur="1" fill="hold">
                                          <p:stCondLst>
                                            <p:cond delay="499"/>
                                          </p:stCondLst>
                                        </p:cTn>
                                        <p:tgtEl>
                                          <p:spTgt spid="8195">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297168" presetClass="entr" presetSubtype="36162336" fill="hold" grpId="0" nodeType="clickEffect">
                                  <p:stCondLst>
                                    <p:cond delay="0"/>
                                  </p:stCondLst>
                                  <p:childTnLst>
                                    <p:set>
                                      <p:cBhvr>
                                        <p:cTn id="21"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 situ conservation</a:t>
            </a:r>
            <a:endParaRPr lang="en-US" dirty="0"/>
          </a:p>
        </p:txBody>
      </p:sp>
      <p:sp>
        <p:nvSpPr>
          <p:cNvPr id="3" name="Content Placeholder 2"/>
          <p:cNvSpPr>
            <a:spLocks noGrp="1"/>
          </p:cNvSpPr>
          <p:nvPr>
            <p:ph idx="1"/>
          </p:nvPr>
        </p:nvSpPr>
        <p:spPr/>
        <p:txBody>
          <a:bodyPr>
            <a:normAutofit/>
          </a:bodyPr>
          <a:lstStyle/>
          <a:p>
            <a:r>
              <a:rPr lang="en-US" dirty="0" smtClean="0"/>
              <a:t>This involves</a:t>
            </a:r>
          </a:p>
          <a:p>
            <a:r>
              <a:rPr lang="en-US" dirty="0" smtClean="0">
                <a:solidFill>
                  <a:srgbClr val="FF0000"/>
                </a:solidFill>
              </a:rPr>
              <a:t>Gene banks, e.g. seed banks, field banks</a:t>
            </a:r>
          </a:p>
          <a:p>
            <a:r>
              <a:rPr lang="en-US" dirty="0" smtClean="0"/>
              <a:t> The </a:t>
            </a:r>
            <a:r>
              <a:rPr lang="en-US" dirty="0" smtClean="0">
                <a:solidFill>
                  <a:srgbClr val="FF0000"/>
                </a:solidFill>
              </a:rPr>
              <a:t>Kew Seed Bank </a:t>
            </a:r>
            <a:r>
              <a:rPr lang="en-US" dirty="0" smtClean="0"/>
              <a:t>in England has </a:t>
            </a:r>
            <a:r>
              <a:rPr lang="en-US" dirty="0" smtClean="0">
                <a:solidFill>
                  <a:srgbClr val="FF0000"/>
                </a:solidFill>
              </a:rPr>
              <a:t>1.5 per cent of the world's flora</a:t>
            </a:r>
            <a:r>
              <a:rPr lang="en-US" dirty="0" smtClean="0"/>
              <a:t> - about </a:t>
            </a:r>
            <a:r>
              <a:rPr lang="en-US" dirty="0" smtClean="0">
                <a:solidFill>
                  <a:srgbClr val="FF0000"/>
                </a:solidFill>
              </a:rPr>
              <a:t>4,000 species</a:t>
            </a:r>
            <a:r>
              <a:rPr lang="en-US" dirty="0" smtClean="0"/>
              <a:t> - on deposit.</a:t>
            </a:r>
          </a:p>
          <a:p>
            <a:r>
              <a:rPr lang="en-US" dirty="0" smtClean="0"/>
              <a:t>Collecting living organisms for </a:t>
            </a:r>
            <a:r>
              <a:rPr lang="en-US" dirty="0" smtClean="0">
                <a:solidFill>
                  <a:srgbClr val="FF0000"/>
                </a:solidFill>
              </a:rPr>
              <a:t>botanic gardens </a:t>
            </a:r>
            <a:r>
              <a:rPr lang="en-US" dirty="0" smtClean="0"/>
              <a:t>for research and public awareness</a:t>
            </a:r>
            <a:endParaRPr lang="en-GB" dirty="0" smtClean="0"/>
          </a:p>
          <a:p>
            <a:endParaRPr lang="en-US" dirty="0"/>
          </a:p>
        </p:txBody>
      </p:sp>
      <p:sp>
        <p:nvSpPr>
          <p:cNvPr id="4" name="Rectangle 3"/>
          <p:cNvSpPr/>
          <p:nvPr/>
        </p:nvSpPr>
        <p:spPr>
          <a:xfrm>
            <a:off x="0" y="6488668"/>
            <a:ext cx="1390124" cy="246221"/>
          </a:xfrm>
          <a:prstGeom prst="rect">
            <a:avLst/>
          </a:prstGeom>
        </p:spPr>
        <p:txBody>
          <a:bodyPr wrap="none">
            <a:spAutoFit/>
          </a:bodyPr>
          <a:lstStyle/>
          <a:p>
            <a:r>
              <a:rPr lang="en-US" sz="1000" dirty="0" smtClean="0">
                <a:latin typeface="Arial" charset="0"/>
              </a:rPr>
              <a:t>© 2016 Asma </a:t>
            </a:r>
            <a:r>
              <a:rPr lang="en-US" sz="1000" dirty="0" err="1" smtClean="0">
                <a:latin typeface="Arial" charset="0"/>
              </a:rPr>
              <a:t>Ashfaq</a:t>
            </a:r>
            <a:endParaRPr lang="en-US" sz="1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Conservation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Conservation is the </a:t>
            </a:r>
            <a:r>
              <a:rPr lang="en-US" dirty="0" smtClean="0">
                <a:solidFill>
                  <a:srgbClr val="FF0000"/>
                </a:solidFill>
              </a:rPr>
              <a:t>sustainable use and management of natural resources</a:t>
            </a:r>
            <a:r>
              <a:rPr lang="en-US" dirty="0" smtClean="0"/>
              <a:t> including </a:t>
            </a:r>
            <a:r>
              <a:rPr lang="en-US" dirty="0" smtClean="0">
                <a:solidFill>
                  <a:srgbClr val="92D050"/>
                </a:solidFill>
              </a:rPr>
              <a:t>life, water, air, and earth deposits</a:t>
            </a:r>
            <a:r>
              <a:rPr lang="en-US" dirty="0" smtClean="0"/>
              <a:t>. Natural resources may be </a:t>
            </a:r>
            <a:r>
              <a:rPr lang="en-US" dirty="0" smtClean="0">
                <a:solidFill>
                  <a:srgbClr val="00B050"/>
                </a:solidFill>
              </a:rPr>
              <a:t>renewable or non-renewable</a:t>
            </a:r>
            <a:r>
              <a:rPr lang="en-US" dirty="0" smtClean="0"/>
              <a:t>. The conservation of renewable resources like trees involves ensuring that </a:t>
            </a:r>
            <a:r>
              <a:rPr lang="en-US" dirty="0" smtClean="0">
                <a:solidFill>
                  <a:srgbClr val="00B050"/>
                </a:solidFill>
              </a:rPr>
              <a:t>they are not consumed faster than they can be replaced</a:t>
            </a:r>
            <a:r>
              <a:rPr lang="en-US" dirty="0" smtClean="0"/>
              <a:t>. </a:t>
            </a:r>
          </a:p>
          <a:p>
            <a:pPr algn="just"/>
            <a:endParaRPr lang="en-US" dirty="0" smtClean="0"/>
          </a:p>
          <a:p>
            <a:pPr algn="just"/>
            <a:r>
              <a:rPr lang="en-US" dirty="0" smtClean="0"/>
              <a:t> The conservation of non-renewable resources like </a:t>
            </a:r>
            <a:r>
              <a:rPr lang="en-US" dirty="0" smtClean="0">
                <a:solidFill>
                  <a:srgbClr val="FF0000"/>
                </a:solidFill>
              </a:rPr>
              <a:t>fossil fuels</a:t>
            </a:r>
            <a:r>
              <a:rPr lang="en-US" dirty="0" smtClean="0"/>
              <a:t> involves ensuring that </a:t>
            </a:r>
            <a:r>
              <a:rPr lang="en-US" dirty="0" smtClean="0">
                <a:solidFill>
                  <a:srgbClr val="00B050"/>
                </a:solidFill>
              </a:rPr>
              <a:t>sufficient quantities are maintained for future generations to utilize</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Plant conservation</a:t>
            </a:r>
            <a:endParaRPr lang="en-US" dirty="0"/>
          </a:p>
        </p:txBody>
      </p:sp>
      <p:sp>
        <p:nvSpPr>
          <p:cNvPr id="3" name="Content Placeholder 2"/>
          <p:cNvSpPr>
            <a:spLocks noGrp="1"/>
          </p:cNvSpPr>
          <p:nvPr>
            <p:ph idx="1"/>
          </p:nvPr>
        </p:nvSpPr>
        <p:spPr/>
        <p:txBody>
          <a:bodyPr/>
          <a:lstStyle/>
          <a:p>
            <a:r>
              <a:rPr lang="en-US" dirty="0" smtClean="0"/>
              <a:t>Plant conservation includes the </a:t>
            </a:r>
            <a:r>
              <a:rPr lang="en-US" dirty="0" smtClean="0">
                <a:solidFill>
                  <a:srgbClr val="FF0000"/>
                </a:solidFill>
              </a:rPr>
              <a:t>study of plant decline and its causes</a:t>
            </a:r>
            <a:r>
              <a:rPr lang="en-US" dirty="0" smtClean="0"/>
              <a:t>,</a:t>
            </a:r>
          </a:p>
          <a:p>
            <a:r>
              <a:rPr lang="en-US" dirty="0" smtClean="0"/>
              <a:t> and </a:t>
            </a:r>
            <a:r>
              <a:rPr lang="en-US" dirty="0" smtClean="0">
                <a:solidFill>
                  <a:srgbClr val="FF0000"/>
                </a:solidFill>
              </a:rPr>
              <a:t>techniques to conserve endangered plants</a:t>
            </a:r>
            <a:r>
              <a:rPr lang="en-US" dirty="0" smtClean="0"/>
              <a:t>.</a:t>
            </a:r>
          </a:p>
          <a:p>
            <a:r>
              <a:rPr lang="en-US" dirty="0" smtClean="0"/>
              <a:t> Plant conservation can be considered a part of </a:t>
            </a:r>
            <a:r>
              <a:rPr lang="en-US" dirty="0" smtClean="0">
                <a:solidFill>
                  <a:srgbClr val="FF0000"/>
                </a:solidFill>
              </a:rPr>
              <a:t>conservation biology</a:t>
            </a:r>
            <a:r>
              <a:rPr lang="en-US" dirty="0" smtClean="0"/>
              <a:t>, that emphasizes the conservation of biodiversity and whole ecosystems</a:t>
            </a:r>
            <a:endParaRPr lang="en-US" dirty="0"/>
          </a:p>
        </p:txBody>
      </p:sp>
      <p:sp>
        <p:nvSpPr>
          <p:cNvPr id="5" name="Rectangle 4"/>
          <p:cNvSpPr/>
          <p:nvPr/>
        </p:nvSpPr>
        <p:spPr>
          <a:xfrm>
            <a:off x="0" y="6488668"/>
            <a:ext cx="2342436" cy="369332"/>
          </a:xfrm>
          <a:prstGeom prst="rect">
            <a:avLst/>
          </a:prstGeom>
        </p:spPr>
        <p:txBody>
          <a:bodyPr wrap="none">
            <a:spAutoFit/>
          </a:bodyPr>
          <a:lstStyle/>
          <a:p>
            <a:r>
              <a:rPr lang="en-US" dirty="0" smtClean="0">
                <a:latin typeface="Arial" charset="0"/>
              </a:rPr>
              <a:t>© 2016 Asma </a:t>
            </a:r>
            <a:r>
              <a:rPr lang="en-US" dirty="0" err="1" smtClean="0">
                <a:latin typeface="Arial" charset="0"/>
              </a:rPr>
              <a:t>Ashfaq</a:t>
            </a:r>
            <a:endParaRPr lang="en-US" dirty="0"/>
          </a:p>
        </p:txBody>
      </p:sp>
      <p:pic>
        <p:nvPicPr>
          <p:cNvPr id="6" name="Picture 4" descr="C:\Users\Asma Ashfaq\Pictures\images (1).jpg"/>
          <p:cNvPicPr>
            <a:picLocks noChangeAspect="1" noChangeArrowheads="1"/>
          </p:cNvPicPr>
          <p:nvPr/>
        </p:nvPicPr>
        <p:blipFill>
          <a:blip r:embed="rId2"/>
          <a:srcRect/>
          <a:stretch>
            <a:fillRect/>
          </a:stretch>
        </p:blipFill>
        <p:spPr bwMode="auto">
          <a:xfrm>
            <a:off x="0" y="5791200"/>
            <a:ext cx="9144000" cy="1066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Within plant conservation can be found many subfields/emphases. These include</a:t>
            </a:r>
            <a:r>
              <a:rPr lang="en-US" dirty="0" smtClean="0"/>
              <a:t>:</a:t>
            </a:r>
            <a:br>
              <a:rPr lang="en-US" dirty="0" smtClean="0"/>
            </a:br>
            <a:endParaRPr lang="en-US" dirty="0"/>
          </a:p>
        </p:txBody>
      </p:sp>
      <p:sp>
        <p:nvSpPr>
          <p:cNvPr id="3" name="Content Placeholder 2"/>
          <p:cNvSpPr>
            <a:spLocks noGrp="1"/>
          </p:cNvSpPr>
          <p:nvPr>
            <p:ph idx="1"/>
          </p:nvPr>
        </p:nvSpPr>
        <p:spPr>
          <a:xfrm>
            <a:off x="228600" y="2133600"/>
            <a:ext cx="8229600" cy="4525963"/>
          </a:xfrm>
        </p:spPr>
        <p:txBody>
          <a:bodyPr>
            <a:normAutofit fontScale="77500" lnSpcReduction="20000"/>
          </a:bodyPr>
          <a:lstStyle/>
          <a:p>
            <a:r>
              <a:rPr lang="en-US" b="1" i="1" dirty="0" smtClean="0"/>
              <a:t>Forest conservation</a:t>
            </a:r>
            <a:r>
              <a:rPr lang="en-US" i="1" dirty="0" smtClean="0"/>
              <a:t>:</a:t>
            </a:r>
            <a:r>
              <a:rPr lang="en-US" dirty="0" smtClean="0"/>
              <a:t> Conservation studies and practices involving whole forests, as opposed to specific species</a:t>
            </a:r>
            <a:endParaRPr lang="en-US" sz="2800" dirty="0" smtClean="0"/>
          </a:p>
          <a:p>
            <a:pPr lvl="0"/>
            <a:r>
              <a:rPr lang="en-US" b="1" i="1" dirty="0" smtClean="0"/>
              <a:t>Indigenous Plant conservation</a:t>
            </a:r>
            <a:r>
              <a:rPr lang="en-US" i="1" dirty="0" smtClean="0"/>
              <a:t>:</a:t>
            </a:r>
            <a:r>
              <a:rPr lang="en-US" dirty="0" smtClean="0"/>
              <a:t> Conservation of plants that are not cultivated by humans for agriculture or other purposes</a:t>
            </a:r>
            <a:endParaRPr lang="en-US" sz="2800" dirty="0" smtClean="0"/>
          </a:p>
          <a:p>
            <a:pPr lvl="0"/>
            <a:r>
              <a:rPr lang="en-US" b="1" i="1" dirty="0" smtClean="0"/>
              <a:t>Invasive species study and control</a:t>
            </a:r>
            <a:r>
              <a:rPr lang="en-US" i="1" dirty="0" smtClean="0"/>
              <a:t>: </a:t>
            </a:r>
            <a:r>
              <a:rPr lang="en-US" dirty="0" smtClean="0"/>
              <a:t>The study and control of species that have spread beyond their native area. Such species pose a significant threat for the conservation of native plants.</a:t>
            </a:r>
            <a:endParaRPr lang="en-US" sz="2800" dirty="0" smtClean="0"/>
          </a:p>
          <a:p>
            <a:pPr lvl="0"/>
            <a:r>
              <a:rPr lang="en-US" b="1" i="1" dirty="0" smtClean="0"/>
              <a:t>Medicinal plant conservation</a:t>
            </a:r>
            <a:r>
              <a:rPr lang="en-US" i="1" dirty="0" smtClean="0"/>
              <a:t>:</a:t>
            </a:r>
            <a:r>
              <a:rPr lang="en-US" dirty="0" smtClean="0"/>
              <a:t> Study and conservation of plants with medicinal properties</a:t>
            </a:r>
            <a:endParaRPr lang="en-US" sz="2800" dirty="0" smtClean="0"/>
          </a:p>
          <a:p>
            <a:pPr lvl="0"/>
            <a:r>
              <a:rPr lang="en-US" b="1" i="1" dirty="0" smtClean="0"/>
              <a:t>Crop diversity studies:</a:t>
            </a:r>
            <a:r>
              <a:rPr lang="en-US" b="1" dirty="0" smtClean="0"/>
              <a:t> </a:t>
            </a:r>
          </a:p>
          <a:p>
            <a:pPr lvl="0"/>
            <a:r>
              <a:rPr lang="en-US" dirty="0" smtClean="0"/>
              <a:t>Preservation of crop species, especially those of indigenous cultures</a:t>
            </a:r>
          </a:p>
          <a:p>
            <a:endParaRPr lang="en-US" dirty="0"/>
          </a:p>
        </p:txBody>
      </p:sp>
      <p:sp>
        <p:nvSpPr>
          <p:cNvPr id="4" name="Rectangle 3"/>
          <p:cNvSpPr/>
          <p:nvPr/>
        </p:nvSpPr>
        <p:spPr>
          <a:xfrm>
            <a:off x="0" y="6488668"/>
            <a:ext cx="2342436" cy="369332"/>
          </a:xfrm>
          <a:prstGeom prst="rect">
            <a:avLst/>
          </a:prstGeom>
        </p:spPr>
        <p:txBody>
          <a:bodyPr wrap="none">
            <a:spAutoFit/>
          </a:bodyPr>
          <a:lstStyle/>
          <a:p>
            <a:r>
              <a:rPr lang="en-US" dirty="0" smtClean="0">
                <a:latin typeface="Arial" charset="0"/>
              </a:rPr>
              <a:t>© 2016 Asma </a:t>
            </a:r>
            <a:r>
              <a:rPr lang="en-US" dirty="0" err="1" smtClean="0">
                <a:latin typeface="Arial" charset="0"/>
              </a:rPr>
              <a:t>Ashfaq</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Why Conserve Plants?</a:t>
            </a:r>
            <a:endParaRPr lang="en-US" dirty="0"/>
          </a:p>
        </p:txBody>
      </p:sp>
      <p:pic>
        <p:nvPicPr>
          <p:cNvPr id="4" name="Content Placeholder 3" descr="Jade vine"/>
          <p:cNvPicPr>
            <a:picLocks noGrp="1"/>
          </p:cNvPicPr>
          <p:nvPr>
            <p:ph idx="1"/>
          </p:nvPr>
        </p:nvPicPr>
        <p:blipFill>
          <a:blip r:embed="rId2"/>
          <a:srcRect/>
          <a:stretch>
            <a:fillRect/>
          </a:stretch>
        </p:blipFill>
        <p:spPr bwMode="auto">
          <a:xfrm>
            <a:off x="1066800" y="1524000"/>
            <a:ext cx="5943600" cy="3886200"/>
          </a:xfrm>
          <a:prstGeom prst="rect">
            <a:avLst/>
          </a:prstGeom>
          <a:noFill/>
          <a:ln w="9525">
            <a:noFill/>
            <a:miter lim="800000"/>
            <a:headEnd/>
            <a:tailEnd/>
          </a:ln>
        </p:spPr>
      </p:pic>
      <p:sp>
        <p:nvSpPr>
          <p:cNvPr id="7" name="Rectangle 1"/>
          <p:cNvSpPr>
            <a:spLocks noChangeArrowheads="1"/>
          </p:cNvSpPr>
          <p:nvPr/>
        </p:nvSpPr>
        <p:spPr bwMode="auto">
          <a:xfrm>
            <a:off x="0" y="5715000"/>
            <a:ext cx="5781839"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beautiful Jade Vine: Conservation status - vulnerable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0" y="6488668"/>
            <a:ext cx="2342436" cy="369332"/>
          </a:xfrm>
          <a:prstGeom prst="rect">
            <a:avLst/>
          </a:prstGeom>
        </p:spPr>
        <p:txBody>
          <a:bodyPr wrap="none">
            <a:spAutoFit/>
          </a:bodyPr>
          <a:lstStyle/>
          <a:p>
            <a:r>
              <a:rPr lang="en-US" dirty="0" smtClean="0">
                <a:latin typeface="Arial" charset="0"/>
              </a:rPr>
              <a:t>© 2016 Asma </a:t>
            </a:r>
            <a:r>
              <a:rPr lang="en-US" dirty="0" err="1" smtClean="0">
                <a:latin typeface="Arial" charset="0"/>
              </a:rPr>
              <a:t>Ashfaq</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Preservation</a:t>
            </a:r>
            <a:endParaRPr lang="en-US" dirty="0"/>
          </a:p>
        </p:txBody>
      </p:sp>
      <p:sp>
        <p:nvSpPr>
          <p:cNvPr id="3" name="Content Placeholder 2"/>
          <p:cNvSpPr>
            <a:spLocks noGrp="1"/>
          </p:cNvSpPr>
          <p:nvPr>
            <p:ph idx="1"/>
          </p:nvPr>
        </p:nvSpPr>
        <p:spPr/>
        <p:txBody>
          <a:bodyPr>
            <a:normAutofit/>
          </a:bodyPr>
          <a:lstStyle/>
          <a:p>
            <a:pPr algn="just"/>
            <a:r>
              <a:rPr lang="en-US" dirty="0" smtClean="0"/>
              <a:t>Preservation, in contrast to conservation, attempts to </a:t>
            </a:r>
            <a:r>
              <a:rPr lang="en-US" dirty="0" smtClean="0">
                <a:solidFill>
                  <a:srgbClr val="FF0000"/>
                </a:solidFill>
              </a:rPr>
              <a:t>maintain in their present condition areas of the Earth that are so far untouched by humans</a:t>
            </a:r>
            <a:r>
              <a:rPr lang="en-US" dirty="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Preserv</a:t>
            </a:r>
            <a:r>
              <a:rPr lang="en-US" dirty="0" smtClean="0"/>
              <a:t>…</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Like conservationists, some preservationists support the protection of nature for purely </a:t>
            </a:r>
            <a:r>
              <a:rPr lang="en-US" dirty="0" smtClean="0">
                <a:solidFill>
                  <a:srgbClr val="FF0000"/>
                </a:solidFill>
              </a:rPr>
              <a:t>human-</a:t>
            </a:r>
            <a:r>
              <a:rPr lang="en-US" dirty="0" err="1" smtClean="0">
                <a:solidFill>
                  <a:srgbClr val="FF0000"/>
                </a:solidFill>
              </a:rPr>
              <a:t>centred</a:t>
            </a:r>
            <a:r>
              <a:rPr lang="en-US" dirty="0" smtClean="0">
                <a:solidFill>
                  <a:srgbClr val="FF0000"/>
                </a:solidFill>
              </a:rPr>
              <a:t> reasons</a:t>
            </a:r>
            <a:r>
              <a:rPr lang="en-US" dirty="0" smtClean="0"/>
              <a:t>. Stronger advocates of preservation however, adopt a less human-</a:t>
            </a:r>
            <a:r>
              <a:rPr lang="en-US" dirty="0" err="1" smtClean="0"/>
              <a:t>centred</a:t>
            </a:r>
            <a:r>
              <a:rPr lang="en-US" dirty="0" smtClean="0"/>
              <a:t> approach to environmental protection, placing a value on nature that </a:t>
            </a:r>
            <a:r>
              <a:rPr lang="en-US" dirty="0" smtClean="0">
                <a:solidFill>
                  <a:srgbClr val="FF0000"/>
                </a:solidFill>
              </a:rPr>
              <a:t>does not relate to the needs and interests of human beings</a:t>
            </a:r>
            <a:r>
              <a:rPr lang="en-US" dirty="0" smtClean="0"/>
              <a:t>. </a:t>
            </a:r>
          </a:p>
          <a:p>
            <a:pPr algn="just"/>
            <a:r>
              <a:rPr lang="en-US" dirty="0" smtClean="0"/>
              <a:t>Deep green ecology argues that ecosystems and individual species should be preserved whatever the cost, regardless of their usefulness to humans, and even if their continued existence would prove harmful to us. This follows from the belief that every living thing has a </a:t>
            </a:r>
            <a:r>
              <a:rPr lang="en-US" dirty="0" smtClean="0">
                <a:solidFill>
                  <a:srgbClr val="FF0000"/>
                </a:solidFill>
              </a:rPr>
              <a:t>right to exist and should be preserved</a:t>
            </a:r>
            <a:r>
              <a:rPr lang="en-US" dirty="0" smtClean="0"/>
              <a:t>.</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Conservation Strategies</a:t>
            </a:r>
            <a:endParaRPr lang="en-US" dirty="0"/>
          </a:p>
        </p:txBody>
      </p:sp>
      <p:sp>
        <p:nvSpPr>
          <p:cNvPr id="3" name="Content Placeholder 2"/>
          <p:cNvSpPr>
            <a:spLocks noGrp="1"/>
          </p:cNvSpPr>
          <p:nvPr>
            <p:ph idx="1"/>
          </p:nvPr>
        </p:nvSpPr>
        <p:spPr/>
        <p:txBody>
          <a:bodyPr/>
          <a:lstStyle/>
          <a:p>
            <a:pPr lvl="0"/>
            <a:r>
              <a:rPr lang="en-US" sz="2400" dirty="0" smtClean="0"/>
              <a:t>Conservation strategies involved in plant conservation including:</a:t>
            </a:r>
          </a:p>
          <a:p>
            <a:pPr lvl="1">
              <a:buFont typeface="Arial" pitchFamily="34" charset="0"/>
              <a:buChar char="•"/>
            </a:pPr>
            <a:r>
              <a:rPr lang="en-US" sz="2400" b="1" dirty="0" smtClean="0">
                <a:solidFill>
                  <a:srgbClr val="FF0000"/>
                </a:solidFill>
              </a:rPr>
              <a:t>in situ conservation</a:t>
            </a:r>
            <a:r>
              <a:rPr lang="en-US" sz="2400" dirty="0" smtClean="0"/>
              <a:t>, the conservation of endangered species within their natural habitat,  is considered  a good way of conserving biodiversity</a:t>
            </a:r>
          </a:p>
          <a:p>
            <a:pPr marL="342900" lvl="1" indent="-342900">
              <a:buFont typeface="Arial" pitchFamily="34" charset="0"/>
              <a:buChar char="•"/>
            </a:pPr>
            <a:r>
              <a:rPr lang="en-US" sz="2400" b="1" dirty="0" smtClean="0">
                <a:solidFill>
                  <a:srgbClr val="FF0000"/>
                </a:solidFill>
              </a:rPr>
              <a:t>ex situ conservation</a:t>
            </a:r>
            <a:r>
              <a:rPr lang="en-US" sz="2400" dirty="0" smtClean="0"/>
              <a:t>, the propagation of endangered species outside of their native habitat, with hope of reintroducing them;</a:t>
            </a:r>
          </a:p>
          <a:p>
            <a:pPr marL="342900" lvl="1" indent="-342900">
              <a:buFont typeface="Arial" pitchFamily="34" charset="0"/>
              <a:buChar char="•"/>
            </a:pPr>
            <a:r>
              <a:rPr lang="en-US" sz="2400" b="1" i="1" dirty="0" smtClean="0">
                <a:solidFill>
                  <a:srgbClr val="FF0000"/>
                </a:solidFill>
              </a:rPr>
              <a:t>in vitro</a:t>
            </a:r>
            <a:r>
              <a:rPr lang="en-US" sz="2400" b="1" dirty="0" smtClean="0">
                <a:solidFill>
                  <a:srgbClr val="FF0000"/>
                </a:solidFill>
              </a:rPr>
              <a:t> conservation </a:t>
            </a:r>
            <a:r>
              <a:rPr lang="en-US" sz="2400" b="1" dirty="0" smtClean="0"/>
              <a:t>is the conservation of tissues, cells, genomes and genes under controlled environmental conditions.</a:t>
            </a:r>
          </a:p>
          <a:p>
            <a:pPr marL="342900" lvl="1" indent="-342900">
              <a:buFont typeface="Arial" pitchFamily="34" charset="0"/>
              <a:buChar char="•"/>
            </a:pPr>
            <a:endParaRPr lang="en-US" sz="2400" dirty="0" smtClean="0"/>
          </a:p>
          <a:p>
            <a:endParaRPr lang="en-US" dirty="0"/>
          </a:p>
        </p:txBody>
      </p:sp>
      <p:sp>
        <p:nvSpPr>
          <p:cNvPr id="4" name="Rectangle 3"/>
          <p:cNvSpPr/>
          <p:nvPr/>
        </p:nvSpPr>
        <p:spPr>
          <a:xfrm>
            <a:off x="0" y="6488668"/>
            <a:ext cx="2342436" cy="369332"/>
          </a:xfrm>
          <a:prstGeom prst="rect">
            <a:avLst/>
          </a:prstGeom>
        </p:spPr>
        <p:txBody>
          <a:bodyPr wrap="none">
            <a:spAutoFit/>
          </a:bodyPr>
          <a:lstStyle/>
          <a:p>
            <a:r>
              <a:rPr lang="en-US" dirty="0" smtClean="0">
                <a:latin typeface="Arial" charset="0"/>
              </a:rPr>
              <a:t>© 2016 Asma </a:t>
            </a:r>
            <a:r>
              <a:rPr lang="en-US" dirty="0" err="1" smtClean="0">
                <a:latin typeface="Arial" charset="0"/>
              </a:rPr>
              <a:t>Ashfaq</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smtClean="0"/>
              <a:t>In situ</a:t>
            </a:r>
            <a:r>
              <a:rPr lang="en-GB" b="1" dirty="0" smtClean="0"/>
              <a:t> conservation</a:t>
            </a:r>
            <a:r>
              <a:rPr lang="fr-FR" dirty="0" smtClean="0"/>
              <a:t> </a:t>
            </a:r>
            <a:endParaRPr lang="en-US" dirty="0"/>
          </a:p>
        </p:txBody>
      </p:sp>
      <p:sp>
        <p:nvSpPr>
          <p:cNvPr id="3" name="Content Placeholder 2"/>
          <p:cNvSpPr>
            <a:spLocks noGrp="1"/>
          </p:cNvSpPr>
          <p:nvPr>
            <p:ph idx="1"/>
          </p:nvPr>
        </p:nvSpPr>
        <p:spPr/>
        <p:txBody>
          <a:bodyPr>
            <a:normAutofit/>
          </a:bodyPr>
          <a:lstStyle/>
          <a:p>
            <a:r>
              <a:rPr lang="en-US" dirty="0" smtClean="0"/>
              <a:t>is defined as conservation of </a:t>
            </a:r>
            <a:r>
              <a:rPr lang="en-US" dirty="0" smtClean="0">
                <a:solidFill>
                  <a:srgbClr val="FF0000"/>
                </a:solidFill>
              </a:rPr>
              <a:t>ecosystems</a:t>
            </a:r>
            <a:r>
              <a:rPr lang="en-US" dirty="0" smtClean="0"/>
              <a:t> and </a:t>
            </a:r>
            <a:r>
              <a:rPr lang="en-US" dirty="0" smtClean="0">
                <a:solidFill>
                  <a:srgbClr val="FF0000"/>
                </a:solidFill>
              </a:rPr>
              <a:t>natural habitats, the maintenance of viable populations of the species in their natural</a:t>
            </a:r>
            <a:r>
              <a:rPr lang="en-US" dirty="0" smtClean="0"/>
              <a:t> surroundings ,</a:t>
            </a:r>
          </a:p>
          <a:p>
            <a:r>
              <a:rPr lang="en-US" dirty="0" smtClean="0"/>
              <a:t> In situ conservation can be done in </a:t>
            </a:r>
            <a:r>
              <a:rPr lang="en-US" dirty="0" smtClean="0">
                <a:solidFill>
                  <a:srgbClr val="FF0000"/>
                </a:solidFill>
              </a:rPr>
              <a:t>farmers’ fields, nature reserves, national parks, in pasture lands</a:t>
            </a:r>
            <a:r>
              <a:rPr lang="en-US" dirty="0" smtClean="0"/>
              <a:t>, and in </a:t>
            </a:r>
            <a:r>
              <a:rPr lang="en-US" dirty="0" smtClean="0">
                <a:solidFill>
                  <a:srgbClr val="FF0000"/>
                </a:solidFill>
              </a:rPr>
              <a:t>protected areas</a:t>
            </a:r>
            <a:endParaRPr lang="en-US" dirty="0">
              <a:solidFill>
                <a:srgbClr val="FF0000"/>
              </a:solidFill>
            </a:endParaRPr>
          </a:p>
        </p:txBody>
      </p:sp>
      <p:sp>
        <p:nvSpPr>
          <p:cNvPr id="4" name="Rectangle 3"/>
          <p:cNvSpPr/>
          <p:nvPr/>
        </p:nvSpPr>
        <p:spPr>
          <a:xfrm>
            <a:off x="0" y="6488668"/>
            <a:ext cx="2342436" cy="369332"/>
          </a:xfrm>
          <a:prstGeom prst="rect">
            <a:avLst/>
          </a:prstGeom>
        </p:spPr>
        <p:txBody>
          <a:bodyPr wrap="none">
            <a:spAutoFit/>
          </a:bodyPr>
          <a:lstStyle/>
          <a:p>
            <a:r>
              <a:rPr lang="en-US" dirty="0" smtClean="0">
                <a:latin typeface="Arial" charset="0"/>
              </a:rPr>
              <a:t>© 2016 Asma </a:t>
            </a:r>
            <a:r>
              <a:rPr lang="en-US" dirty="0" err="1" smtClean="0">
                <a:latin typeface="Arial" charset="0"/>
              </a:rPr>
              <a:t>Ashfaq</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348</TotalTime>
  <Words>442</Words>
  <Application>Microsoft Office PowerPoint</Application>
  <PresentationFormat>On-screen Show (4:3)</PresentationFormat>
  <Paragraphs>62</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Urban</vt:lpstr>
      <vt:lpstr>Plant conservation</vt:lpstr>
      <vt:lpstr>Conservation</vt:lpstr>
      <vt:lpstr>Plant conservation</vt:lpstr>
      <vt:lpstr>Within plant conservation can be found many subfields/emphases. These include: </vt:lpstr>
      <vt:lpstr>Why Conserve Plants?</vt:lpstr>
      <vt:lpstr>Preservation</vt:lpstr>
      <vt:lpstr>Preserv…</vt:lpstr>
      <vt:lpstr>Conservation Strategies</vt:lpstr>
      <vt:lpstr>In situ conservation </vt:lpstr>
      <vt:lpstr>The advantages of in situ conservation</vt:lpstr>
      <vt:lpstr>However there are problems</vt:lpstr>
      <vt:lpstr>Ex situ conservation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 conservation</dc:title>
  <dc:creator>Asma</dc:creator>
  <cp:lastModifiedBy>Asma</cp:lastModifiedBy>
  <cp:revision>42</cp:revision>
  <dcterms:created xsi:type="dcterms:W3CDTF">2006-08-16T00:00:00Z</dcterms:created>
  <dcterms:modified xsi:type="dcterms:W3CDTF">2019-04-16T05:04:19Z</dcterms:modified>
</cp:coreProperties>
</file>