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0"/>
  </p:notesMasterIdLst>
  <p:sldIdLst>
    <p:sldId id="271" r:id="rId2"/>
    <p:sldId id="272" r:id="rId3"/>
    <p:sldId id="264" r:id="rId4"/>
    <p:sldId id="257" r:id="rId5"/>
    <p:sldId id="259" r:id="rId6"/>
    <p:sldId id="260" r:id="rId7"/>
    <p:sldId id="261" r:id="rId8"/>
    <p:sldId id="262"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3C3E7D9-5B09-45E7-BCB4-8D314C067BEB}" type="datetimeFigureOut">
              <a:rPr lang="en-US" smtClean="0"/>
              <a:t>6/21/2020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9830104-9D58-4029-8F1A-6D9EA51850A4}" type="slidenum">
              <a:rPr lang="en-US" smtClean="0"/>
              <a:t>‹#›</a:t>
            </a:fld>
            <a:endParaRPr lang="en-US"/>
          </a:p>
        </p:txBody>
      </p:sp>
    </p:spTree>
    <p:extLst>
      <p:ext uri="{BB962C8B-B14F-4D97-AF65-F5344CB8AC3E}">
        <p14:creationId xmlns:p14="http://schemas.microsoft.com/office/powerpoint/2010/main" val="333252881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9830104-9D58-4029-8F1A-6D9EA51850A4}" type="slidenum">
              <a:rPr lang="en-US" smtClean="0"/>
              <a:t>4</a:t>
            </a:fld>
            <a:endParaRPr lang="en-US"/>
          </a:p>
        </p:txBody>
      </p:sp>
    </p:spTree>
    <p:extLst>
      <p:ext uri="{BB962C8B-B14F-4D97-AF65-F5344CB8AC3E}">
        <p14:creationId xmlns:p14="http://schemas.microsoft.com/office/powerpoint/2010/main" val="3975293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92537F7A-E032-49FC-823A-07832C20FEC9}" type="datetimeFigureOut">
              <a:rPr lang="en-US" smtClean="0"/>
              <a:pPr/>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37F7A-E032-49FC-823A-07832C20FEC9}" type="datetimeFigureOut">
              <a:rPr lang="en-US" smtClean="0"/>
              <a:pPr/>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37F7A-E032-49FC-823A-07832C20FEC9}" type="datetimeFigureOut">
              <a:rPr lang="en-US" smtClean="0"/>
              <a:pPr/>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2537F7A-E032-49FC-823A-07832C20FEC9}" type="datetimeFigureOut">
              <a:rPr lang="en-US" smtClean="0"/>
              <a:pPr/>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2537F7A-E032-49FC-823A-07832C20FEC9}" type="datetimeFigureOut">
              <a:rPr lang="en-US" smtClean="0"/>
              <a:pPr/>
              <a:t>6/21/2020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2537F7A-E032-49FC-823A-07832C20FEC9}" type="datetimeFigureOut">
              <a:rPr lang="en-US" smtClean="0"/>
              <a:pPr/>
              <a:t>6/21/2020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2537F7A-E032-49FC-823A-07832C20FEC9}" type="datetimeFigureOut">
              <a:rPr lang="en-US" smtClean="0"/>
              <a:pPr/>
              <a:t>6/21/2020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2537F7A-E032-49FC-823A-07832C20FEC9}" type="datetimeFigureOut">
              <a:rPr lang="en-US" smtClean="0"/>
              <a:pPr/>
              <a:t>6/21/2020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537F7A-E032-49FC-823A-07832C20FEC9}" type="datetimeFigureOut">
              <a:rPr lang="en-US" smtClean="0"/>
              <a:pPr/>
              <a:t>6/21/2020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EFF495-E41E-4F09-BD5E-9684687B5C6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2537F7A-E032-49FC-823A-07832C20FEC9}" type="datetimeFigureOut">
              <a:rPr lang="en-US" smtClean="0"/>
              <a:pPr/>
              <a:t>6/21/2020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EFF495-E41E-4F09-BD5E-9684687B5C6C}"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92537F7A-E032-49FC-823A-07832C20FEC9}" type="datetimeFigureOut">
              <a:rPr lang="en-US" smtClean="0"/>
              <a:pPr/>
              <a:t>6/21/2020</a:t>
            </a:fld>
            <a:endParaRPr lang="en-US"/>
          </a:p>
        </p:txBody>
      </p:sp>
      <p:sp>
        <p:nvSpPr>
          <p:cNvPr id="9" name="Slide Number Placeholder 8"/>
          <p:cNvSpPr>
            <a:spLocks noGrp="1"/>
          </p:cNvSpPr>
          <p:nvPr>
            <p:ph type="sldNum" sz="quarter" idx="11"/>
          </p:nvPr>
        </p:nvSpPr>
        <p:spPr/>
        <p:txBody>
          <a:bodyPr/>
          <a:lstStyle/>
          <a:p>
            <a:fld id="{20EFF495-E41E-4F09-BD5E-9684687B5C6C}"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20EFF495-E41E-4F09-BD5E-9684687B5C6C}"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92537F7A-E032-49FC-823A-07832C20FEC9}" type="datetimeFigureOut">
              <a:rPr lang="en-US" smtClean="0"/>
              <a:pPr/>
              <a:t>6/21/2020</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Open Source Library Software: LIMS</a:t>
            </a:r>
            <a:endParaRPr lang="en-US" sz="2800" dirty="0"/>
          </a:p>
        </p:txBody>
      </p:sp>
      <p:sp>
        <p:nvSpPr>
          <p:cNvPr id="3" name="Content Placeholder 2"/>
          <p:cNvSpPr>
            <a:spLocks noGrp="1"/>
          </p:cNvSpPr>
          <p:nvPr>
            <p:ph idx="1"/>
          </p:nvPr>
        </p:nvSpPr>
        <p:spPr>
          <a:xfrm>
            <a:off x="457200" y="1143000"/>
            <a:ext cx="8229600" cy="4983163"/>
          </a:xfrm>
        </p:spPr>
        <p:txBody>
          <a:bodyPr>
            <a:normAutofit/>
          </a:bodyPr>
          <a:lstStyle/>
          <a:p>
            <a:r>
              <a:rPr lang="en-US" dirty="0" smtClean="0">
                <a:latin typeface="Times New Roman" pitchFamily="18" charset="0"/>
                <a:cs typeface="Times New Roman" pitchFamily="18" charset="0"/>
              </a:rPr>
              <a:t>LIMS: Library Information Management Software is an open source library automation software.</a:t>
            </a:r>
          </a:p>
          <a:p>
            <a:pPr>
              <a:buNone/>
            </a:pP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It can be downloaded free of cost and necessary amendments can be made in its metadata and structure of records, fields names, length of characters in each field etc. according to needs.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is developed on national level in Access which fulfills the automation needs of the small and medium sized libraries.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has following modules: Acquisition, Circulation, cataloguing, members record.</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Open Source Library Software: LIMS</a:t>
            </a:r>
            <a:endParaRPr lang="en-US" sz="2800" dirty="0"/>
          </a:p>
        </p:txBody>
      </p:sp>
      <p:sp>
        <p:nvSpPr>
          <p:cNvPr id="3" name="Content Placeholder 2"/>
          <p:cNvSpPr>
            <a:spLocks noGrp="1"/>
          </p:cNvSpPr>
          <p:nvPr>
            <p:ph idx="1"/>
          </p:nvPr>
        </p:nvSpPr>
        <p:spPr>
          <a:xfrm>
            <a:off x="457200" y="1066800"/>
            <a:ext cx="8229600" cy="5059363"/>
          </a:xfrm>
        </p:spPr>
        <p:txBody>
          <a:bodyPr>
            <a:normAutofit fontScale="92500"/>
          </a:bodyPr>
          <a:lstStyle/>
          <a:p>
            <a:r>
              <a:rPr lang="en-US" dirty="0" smtClean="0">
                <a:latin typeface="Times New Roman" pitchFamily="18" charset="0"/>
                <a:cs typeface="Times New Roman" pitchFamily="18" charset="0"/>
              </a:rPr>
              <a:t>This is an integrated library systems software which provides automation support to all the acquisition process, accessioning process, cataloguing, labels generating, issue slips generating etc.</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provides many more searching access points i.e. author, title, subject heading, call no, joint authors, translators, editors, series, searching information resources on its OPAC online and off line public access catalogue.</a:t>
            </a:r>
          </a:p>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can generate reports on daily, weekly, monthly, annually based about required information i.e. acquisition records, circulation records, members issued material, fine, reminders, reservation of information resources etc.</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 can provide the history and  present status of any item of library collection, its acquiring, binding, issuing, missing etc. </a:t>
            </a:r>
          </a:p>
          <a:p>
            <a:endParaRPr lang="en-US"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1"/>
            <a:ext cx="7772400" cy="685800"/>
          </a:xfrm>
        </p:spPr>
        <p:txBody>
          <a:bodyPr>
            <a:normAutofit/>
          </a:bodyPr>
          <a:lstStyle/>
          <a:p>
            <a:r>
              <a:rPr lang="en-US" sz="2800" b="1" dirty="0" smtClean="0">
                <a:latin typeface="Times New Roman" pitchFamily="18" charset="0"/>
                <a:cs typeface="Times New Roman" pitchFamily="18" charset="0"/>
              </a:rPr>
              <a:t>KOHA: An open Source Software for Libraries</a:t>
            </a:r>
            <a:endParaRPr lang="en-US" sz="2800" b="1" dirty="0">
              <a:latin typeface="Times New Roman" pitchFamily="18" charset="0"/>
              <a:cs typeface="Times New Roman" pitchFamily="18" charset="0"/>
            </a:endParaRPr>
          </a:p>
        </p:txBody>
      </p:sp>
      <p:sp>
        <p:nvSpPr>
          <p:cNvPr id="3" name="Subtitle 2"/>
          <p:cNvSpPr>
            <a:spLocks noGrp="1"/>
          </p:cNvSpPr>
          <p:nvPr>
            <p:ph type="subTitle" idx="1"/>
          </p:nvPr>
        </p:nvSpPr>
        <p:spPr>
          <a:xfrm>
            <a:off x="762000" y="1143000"/>
            <a:ext cx="7620000" cy="5105400"/>
          </a:xfrm>
        </p:spPr>
        <p:txBody>
          <a:bodyPr>
            <a:normAutofit/>
          </a:bodyPr>
          <a:lstStyle/>
          <a:p>
            <a:pPr algn="l"/>
            <a:r>
              <a:rPr lang="en-US" dirty="0" err="1">
                <a:solidFill>
                  <a:schemeClr val="tx1"/>
                </a:solidFill>
                <a:latin typeface="Times New Roman" pitchFamily="18" charset="0"/>
                <a:cs typeface="Times New Roman" pitchFamily="18" charset="0"/>
              </a:rPr>
              <a:t>Koha</a:t>
            </a:r>
            <a:r>
              <a:rPr lang="en-US" dirty="0">
                <a:solidFill>
                  <a:schemeClr val="tx1"/>
                </a:solidFill>
                <a:latin typeface="Times New Roman" pitchFamily="18" charset="0"/>
                <a:cs typeface="Times New Roman" pitchFamily="18" charset="0"/>
              </a:rPr>
              <a:t> is the first open source software library automation package. </a:t>
            </a:r>
            <a:endParaRPr lang="en-US" dirty="0" smtClean="0">
              <a:solidFill>
                <a:schemeClr val="tx1"/>
              </a:solidFill>
              <a:latin typeface="Times New Roman" pitchFamily="18" charset="0"/>
              <a:cs typeface="Times New Roman" pitchFamily="18" charset="0"/>
            </a:endParaRP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It </a:t>
            </a:r>
            <a:r>
              <a:rPr lang="en-US" dirty="0">
                <a:solidFill>
                  <a:schemeClr val="tx1"/>
                </a:solidFill>
                <a:latin typeface="Times New Roman" pitchFamily="18" charset="0"/>
                <a:cs typeface="Times New Roman" pitchFamily="18" charset="0"/>
              </a:rPr>
              <a:t>was developed </a:t>
            </a:r>
            <a:r>
              <a:rPr lang="en-US" dirty="0" smtClean="0">
                <a:solidFill>
                  <a:schemeClr val="tx1"/>
                </a:solidFill>
                <a:latin typeface="Times New Roman" pitchFamily="18" charset="0"/>
                <a:cs typeface="Times New Roman" pitchFamily="18" charset="0"/>
              </a:rPr>
              <a:t>in 1999 </a:t>
            </a:r>
            <a:r>
              <a:rPr lang="en-US" dirty="0">
                <a:solidFill>
                  <a:schemeClr val="tx1"/>
                </a:solidFill>
                <a:latin typeface="Times New Roman" pitchFamily="18" charset="0"/>
                <a:cs typeface="Times New Roman" pitchFamily="18" charset="0"/>
              </a:rPr>
              <a:t>by </a:t>
            </a:r>
            <a:r>
              <a:rPr lang="en-US" dirty="0" err="1">
                <a:solidFill>
                  <a:schemeClr val="tx1"/>
                </a:solidFill>
                <a:latin typeface="Times New Roman" pitchFamily="18" charset="0"/>
                <a:cs typeface="Times New Roman" pitchFamily="18" charset="0"/>
              </a:rPr>
              <a:t>Katapo</a:t>
            </a:r>
            <a:r>
              <a:rPr lang="en-US" dirty="0">
                <a:solidFill>
                  <a:schemeClr val="tx1"/>
                </a:solidFill>
                <a:latin typeface="Times New Roman" pitchFamily="18" charset="0"/>
                <a:cs typeface="Times New Roman" pitchFamily="18" charset="0"/>
              </a:rPr>
              <a:t> Communication Ltd in New Zealand for </a:t>
            </a:r>
            <a:r>
              <a:rPr lang="en-US" dirty="0" err="1">
                <a:solidFill>
                  <a:schemeClr val="tx1"/>
                </a:solidFill>
                <a:latin typeface="Times New Roman" pitchFamily="18" charset="0"/>
                <a:cs typeface="Times New Roman" pitchFamily="18" charset="0"/>
              </a:rPr>
              <a:t>Horowhenua</a:t>
            </a:r>
            <a:r>
              <a:rPr lang="en-US" dirty="0">
                <a:solidFill>
                  <a:schemeClr val="tx1"/>
                </a:solidFill>
                <a:latin typeface="Times New Roman" pitchFamily="18" charset="0"/>
                <a:cs typeface="Times New Roman" pitchFamily="18" charset="0"/>
              </a:rPr>
              <a:t> library </a:t>
            </a:r>
            <a:r>
              <a:rPr lang="en-US" dirty="0" smtClean="0">
                <a:solidFill>
                  <a:schemeClr val="tx1"/>
                </a:solidFill>
                <a:latin typeface="Times New Roman" pitchFamily="18" charset="0"/>
                <a:cs typeface="Times New Roman" pitchFamily="18" charset="0"/>
              </a:rPr>
              <a:t>trust.</a:t>
            </a:r>
          </a:p>
          <a:p>
            <a:pPr algn="l"/>
            <a:r>
              <a:rPr lang="en-US" dirty="0" smtClean="0">
                <a:solidFill>
                  <a:schemeClr val="tx1"/>
                </a:solidFill>
                <a:latin typeface="Times New Roman" pitchFamily="18" charset="0"/>
                <a:cs typeface="Times New Roman" pitchFamily="18" charset="0"/>
              </a:rPr>
              <a:t> </a:t>
            </a:r>
          </a:p>
          <a:p>
            <a:pPr algn="l"/>
            <a:r>
              <a:rPr lang="en-US" dirty="0">
                <a:solidFill>
                  <a:schemeClr val="tx1"/>
                </a:solidFill>
                <a:latin typeface="Times New Roman" pitchFamily="18" charset="0"/>
                <a:cs typeface="Times New Roman" pitchFamily="18" charset="0"/>
              </a:rPr>
              <a:t>F</a:t>
            </a:r>
            <a:r>
              <a:rPr lang="en-US" dirty="0" smtClean="0">
                <a:solidFill>
                  <a:schemeClr val="tx1"/>
                </a:solidFill>
                <a:latin typeface="Times New Roman" pitchFamily="18" charset="0"/>
                <a:cs typeface="Times New Roman" pitchFamily="18" charset="0"/>
              </a:rPr>
              <a:t>irst </a:t>
            </a:r>
            <a:r>
              <a:rPr lang="en-US" dirty="0">
                <a:solidFill>
                  <a:schemeClr val="tx1"/>
                </a:solidFill>
                <a:latin typeface="Times New Roman" pitchFamily="18" charset="0"/>
                <a:cs typeface="Times New Roman" pitchFamily="18" charset="0"/>
              </a:rPr>
              <a:t>implemented in January 2000</a:t>
            </a:r>
            <a:r>
              <a:rPr lang="en-US" dirty="0" smtClean="0">
                <a:solidFill>
                  <a:schemeClr val="tx1"/>
                </a:solidFill>
                <a:latin typeface="Times New Roman" pitchFamily="18" charset="0"/>
                <a:cs typeface="Times New Roman" pitchFamily="18" charset="0"/>
              </a:rPr>
              <a:t>.</a:t>
            </a:r>
          </a:p>
          <a:p>
            <a:pPr algn="l"/>
            <a:endParaRPr lang="en-US" dirty="0" smtClean="0">
              <a:solidFill>
                <a:schemeClr val="tx1"/>
              </a:solidFill>
              <a:latin typeface="Times New Roman" pitchFamily="18" charset="0"/>
              <a:cs typeface="Times New Roman" pitchFamily="18" charset="0"/>
            </a:endParaRPr>
          </a:p>
          <a:p>
            <a:pPr algn="l"/>
            <a:r>
              <a:rPr lang="en-US" dirty="0" smtClean="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It is currently maintained by a team of software</a:t>
            </a:r>
          </a:p>
          <a:p>
            <a:pPr algn="l"/>
            <a:r>
              <a:rPr lang="en-US" dirty="0">
                <a:solidFill>
                  <a:schemeClr val="tx1"/>
                </a:solidFill>
                <a:latin typeface="Times New Roman" pitchFamily="18" charset="0"/>
                <a:cs typeface="Times New Roman" pitchFamily="18" charset="0"/>
              </a:rPr>
              <a:t>providers and library technology staffs around the world</a:t>
            </a:r>
            <a:r>
              <a:rPr lang="en-US" dirty="0" smtClean="0">
                <a:solidFill>
                  <a:schemeClr val="tx1"/>
                </a:solidFill>
                <a:latin typeface="Times New Roman" pitchFamily="18" charset="0"/>
                <a:cs typeface="Times New Roman" pitchFamily="18" charset="0"/>
              </a:rPr>
              <a:t>.</a:t>
            </a:r>
          </a:p>
          <a:p>
            <a:pPr algn="l"/>
            <a:r>
              <a:rPr lang="en-US" dirty="0" smtClean="0">
                <a:solidFill>
                  <a:schemeClr val="tx1"/>
                </a:solidFill>
                <a:latin typeface="Times New Roman" pitchFamily="18" charset="0"/>
                <a:cs typeface="Times New Roman" pitchFamily="18" charset="0"/>
              </a:rPr>
              <a:t> </a:t>
            </a:r>
          </a:p>
          <a:p>
            <a:pPr algn="l"/>
            <a:r>
              <a:rPr lang="en-US" dirty="0" smtClean="0">
                <a:solidFill>
                  <a:schemeClr val="tx1"/>
                </a:solidFill>
                <a:latin typeface="Times New Roman" pitchFamily="18" charset="0"/>
                <a:cs typeface="Times New Roman" pitchFamily="18" charset="0"/>
              </a:rPr>
              <a:t>Its development </a:t>
            </a:r>
            <a:r>
              <a:rPr lang="en-US" dirty="0">
                <a:solidFill>
                  <a:schemeClr val="tx1"/>
                </a:solidFill>
                <a:latin typeface="Times New Roman" pitchFamily="18" charset="0"/>
                <a:cs typeface="Times New Roman" pitchFamily="18" charset="0"/>
              </a:rPr>
              <a:t>is steered by a growing community of users collaborating to achieve </a:t>
            </a:r>
            <a:r>
              <a:rPr lang="en-US" dirty="0" smtClean="0">
                <a:solidFill>
                  <a:schemeClr val="tx1"/>
                </a:solidFill>
                <a:latin typeface="Times New Roman" pitchFamily="18" charset="0"/>
                <a:cs typeface="Times New Roman" pitchFamily="18" charset="0"/>
              </a:rPr>
              <a:t>their technology </a:t>
            </a:r>
            <a:r>
              <a:rPr lang="en-US" dirty="0">
                <a:solidFill>
                  <a:schemeClr val="tx1"/>
                </a:solidFill>
                <a:latin typeface="Times New Roman" pitchFamily="18" charset="0"/>
                <a:cs typeface="Times New Roman" pitchFamily="18" charset="0"/>
              </a:rPr>
              <a:t>goals</a:t>
            </a:r>
            <a:r>
              <a:rPr lang="en-US" dirty="0" smtClean="0">
                <a:solidFill>
                  <a:schemeClr val="tx1"/>
                </a:solidFill>
                <a:latin typeface="Times New Roman" pitchFamily="18" charset="0"/>
                <a:cs typeface="Times New Roman" pitchFamily="18" charset="0"/>
              </a:rPr>
              <a:t>.</a:t>
            </a:r>
            <a:endParaRPr lang="en-US" dirty="0">
              <a:solidFill>
                <a:schemeClr val="tx1"/>
              </a:solidFill>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400" b="1" dirty="0" smtClean="0">
                <a:latin typeface="Times New Roman" pitchFamily="18" charset="0"/>
                <a:cs typeface="Times New Roman" pitchFamily="18" charset="0"/>
              </a:rPr>
              <a:t>KOHA: An open Source Software for Libraries</a:t>
            </a:r>
            <a:endParaRPr lang="en-US" sz="2400" dirty="0"/>
          </a:p>
        </p:txBody>
      </p:sp>
      <p:sp>
        <p:nvSpPr>
          <p:cNvPr id="3" name="Content Placeholder 2"/>
          <p:cNvSpPr>
            <a:spLocks noGrp="1"/>
          </p:cNvSpPr>
          <p:nvPr>
            <p:ph idx="1"/>
          </p:nvPr>
        </p:nvSpPr>
        <p:spPr>
          <a:xfrm>
            <a:off x="457200" y="1143000"/>
            <a:ext cx="8229600" cy="4983163"/>
          </a:xfrm>
        </p:spPr>
        <p:txBody>
          <a:bodyPr>
            <a:normAutofit lnSpcReduction="10000"/>
          </a:bodyPr>
          <a:lstStyle/>
          <a:p>
            <a:r>
              <a:rPr lang="en-US" dirty="0" smtClean="0">
                <a:solidFill>
                  <a:schemeClr val="tx1"/>
                </a:solidFill>
                <a:latin typeface="Times New Roman" pitchFamily="18" charset="0"/>
                <a:cs typeface="Times New Roman" pitchFamily="18" charset="0"/>
              </a:rPr>
              <a:t>The </a:t>
            </a:r>
            <a:r>
              <a:rPr lang="en-US" dirty="0" err="1" smtClean="0">
                <a:solidFill>
                  <a:schemeClr val="tx1"/>
                </a:solidFill>
                <a:latin typeface="Times New Roman" pitchFamily="18" charset="0"/>
                <a:cs typeface="Times New Roman" pitchFamily="18" charset="0"/>
              </a:rPr>
              <a:t>Koha</a:t>
            </a:r>
            <a:r>
              <a:rPr lang="en-US" dirty="0" smtClean="0">
                <a:solidFill>
                  <a:schemeClr val="tx1"/>
                </a:solidFill>
                <a:latin typeface="Times New Roman" pitchFamily="18" charset="0"/>
                <a:cs typeface="Times New Roman" pitchFamily="18" charset="0"/>
              </a:rPr>
              <a:t> ILS includes catalogue, OPAC, circulation, member management, and acquisitions package. </a:t>
            </a:r>
          </a:p>
          <a:p>
            <a:pPr>
              <a:buNone/>
            </a:pPr>
            <a:endParaRPr lang="en-US" dirty="0" smtClean="0">
              <a:solidFill>
                <a:schemeClr val="tx1"/>
              </a:solidFill>
              <a:latin typeface="Times New Roman" pitchFamily="18" charset="0"/>
              <a:cs typeface="Times New Roman" pitchFamily="18" charset="0"/>
            </a:endParaRPr>
          </a:p>
          <a:p>
            <a:r>
              <a:rPr lang="en-US" dirty="0" err="1" smtClean="0">
                <a:solidFill>
                  <a:schemeClr val="tx1"/>
                </a:solidFill>
                <a:latin typeface="Times New Roman" pitchFamily="18" charset="0"/>
                <a:cs typeface="Times New Roman" pitchFamily="18" charset="0"/>
              </a:rPr>
              <a:t>Koha</a:t>
            </a:r>
            <a:r>
              <a:rPr lang="en-US" dirty="0" smtClean="0">
                <a:solidFill>
                  <a:schemeClr val="tx1"/>
                </a:solidFill>
                <a:latin typeface="Times New Roman" pitchFamily="18" charset="0"/>
                <a:cs typeface="Times New Roman" pitchFamily="18" charset="0"/>
              </a:rPr>
              <a:t> is used by public libraries, private collectors, not-profit organizations, churches, schools, and corporate bodies.</a:t>
            </a:r>
          </a:p>
          <a:p>
            <a:pPr marL="0" indent="0">
              <a:buNone/>
            </a:pPr>
            <a:endParaRPr lang="en-US" dirty="0" smtClean="0">
              <a:solidFill>
                <a:schemeClr val="tx1"/>
              </a:solidFill>
              <a:latin typeface="Times New Roman" pitchFamily="18" charset="0"/>
              <a:cs typeface="Times New Roman" pitchFamily="18" charset="0"/>
            </a:endParaRPr>
          </a:p>
          <a:p>
            <a:endParaRPr lang="en-US" dirty="0" smtClean="0">
              <a:solidFill>
                <a:schemeClr val="tx1"/>
              </a:solidFill>
              <a:latin typeface="Times New Roman" pitchFamily="18" charset="0"/>
              <a:cs typeface="Times New Roman" pitchFamily="18" charset="0"/>
            </a:endParaRPr>
          </a:p>
          <a:p>
            <a:r>
              <a:rPr lang="en-US" dirty="0" smtClean="0">
                <a:solidFill>
                  <a:schemeClr val="tx1"/>
                </a:solidFill>
                <a:latin typeface="Times New Roman" pitchFamily="18" charset="0"/>
                <a:cs typeface="Times New Roman" pitchFamily="18" charset="0"/>
              </a:rPr>
              <a:t>It requires a Linux server, apache, </a:t>
            </a:r>
            <a:r>
              <a:rPr lang="en-US" dirty="0" err="1" smtClean="0">
                <a:solidFill>
                  <a:schemeClr val="tx1"/>
                </a:solidFill>
                <a:latin typeface="Times New Roman" pitchFamily="18" charset="0"/>
                <a:cs typeface="Times New Roman" pitchFamily="18" charset="0"/>
              </a:rPr>
              <a:t>MySQL</a:t>
            </a:r>
            <a:r>
              <a:rPr lang="en-US" dirty="0" smtClean="0">
                <a:solidFill>
                  <a:schemeClr val="tx1"/>
                </a:solidFill>
                <a:latin typeface="Times New Roman" pitchFamily="18" charset="0"/>
                <a:cs typeface="Times New Roman" pitchFamily="18" charset="0"/>
              </a:rPr>
              <a:t>, Perl, Root on the server.</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 is available in several language viz. English, French, Chinese, and Arabic etc.</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It supports the international bibliography records and cataloguing standards MARC21, UNIMARC, Copy Cataloguing and Z39.50.</a:t>
            </a:r>
          </a:p>
          <a:p>
            <a:endParaRPr lang="en-US" dirty="0" smtClean="0">
              <a:solidFill>
                <a:schemeClr val="tx1"/>
              </a:solidFill>
              <a:latin typeface="Times New Roman" pitchFamily="18" charset="0"/>
              <a:cs typeface="Times New Roman" pitchFamily="18" charset="0"/>
            </a:endParaRPr>
          </a:p>
          <a:p>
            <a:pPr marL="0" indent="0">
              <a:buNone/>
            </a:pPr>
            <a:endParaRPr lang="en-US" dirty="0" smtClean="0">
              <a:solidFill>
                <a:schemeClr val="tx1"/>
              </a:solidFill>
              <a:latin typeface="Times New Roman" pitchFamily="18" charset="0"/>
              <a:cs typeface="Times New Roman" pitchFamily="18" charset="0"/>
            </a:endParaRP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KOHA: An open Source Software for Libraries</a:t>
            </a:r>
            <a:endParaRPr lang="en-US" sz="2800" dirty="0"/>
          </a:p>
        </p:txBody>
      </p:sp>
      <p:sp>
        <p:nvSpPr>
          <p:cNvPr id="3" name="Content Placeholder 2"/>
          <p:cNvSpPr>
            <a:spLocks noGrp="1"/>
          </p:cNvSpPr>
          <p:nvPr>
            <p:ph idx="1"/>
          </p:nvPr>
        </p:nvSpPr>
        <p:spPr>
          <a:xfrm>
            <a:off x="457200" y="1143000"/>
            <a:ext cx="8229600" cy="4983163"/>
          </a:xfrm>
        </p:spPr>
        <p:txBody>
          <a:bodyPr>
            <a:normAutofit/>
          </a:bodyPr>
          <a:lstStyle/>
          <a:p>
            <a:r>
              <a:rPr lang="en-US" b="1" dirty="0">
                <a:latin typeface="Times New Roman" pitchFamily="18" charset="0"/>
                <a:cs typeface="Times New Roman" pitchFamily="18" charset="0"/>
              </a:rPr>
              <a:t>Main Features:</a:t>
            </a:r>
          </a:p>
          <a:p>
            <a:r>
              <a:rPr lang="en-US" dirty="0" smtClean="0">
                <a:latin typeface="Times New Roman" pitchFamily="18" charset="0"/>
                <a:cs typeface="Times New Roman" pitchFamily="18" charset="0"/>
              </a:rPr>
              <a:t>Acquisition: a </a:t>
            </a:r>
            <a:r>
              <a:rPr lang="en-US" dirty="0">
                <a:latin typeface="Times New Roman" pitchFamily="18" charset="0"/>
                <a:cs typeface="Times New Roman" pitchFamily="18" charset="0"/>
              </a:rPr>
              <a:t>full acquisitions module complete with budgets, book funds, suppliers </a:t>
            </a:r>
            <a:r>
              <a:rPr lang="en-US" dirty="0" smtClean="0">
                <a:latin typeface="Times New Roman" pitchFamily="18" charset="0"/>
                <a:cs typeface="Times New Roman" pitchFamily="18" charset="0"/>
              </a:rPr>
              <a:t>and exchange </a:t>
            </a:r>
            <a:r>
              <a:rPr lang="en-US" dirty="0">
                <a:latin typeface="Times New Roman" pitchFamily="18" charset="0"/>
                <a:cs typeface="Times New Roman" pitchFamily="18" charset="0"/>
              </a:rPr>
              <a:t>rates. Simple acquisitions for the smaller </a:t>
            </a:r>
            <a:r>
              <a:rPr lang="en-US" dirty="0" smtClean="0">
                <a:latin typeface="Times New Roman" pitchFamily="18" charset="0"/>
                <a:cs typeface="Times New Roman" pitchFamily="18" charset="0"/>
              </a:rPr>
              <a:t>libraries.</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Circulation</a:t>
            </a:r>
            <a:r>
              <a:rPr lang="en-US" dirty="0">
                <a:latin typeface="Times New Roman" pitchFamily="18" charset="0"/>
                <a:cs typeface="Times New Roman" pitchFamily="18" charset="0"/>
              </a:rPr>
              <a:t>: a fully featured circulation with circulation rules customizable to </a:t>
            </a:r>
            <a:r>
              <a:rPr lang="en-US" dirty="0" smtClean="0">
                <a:latin typeface="Times New Roman" pitchFamily="18" charset="0"/>
                <a:cs typeface="Times New Roman" pitchFamily="18" charset="0"/>
              </a:rPr>
              <a:t>needs of the libraries.</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OPAC</a:t>
            </a:r>
            <a:r>
              <a:rPr lang="en-US" dirty="0">
                <a:latin typeface="Times New Roman" pitchFamily="18" charset="0"/>
                <a:cs typeface="Times New Roman" pitchFamily="18" charset="0"/>
              </a:rPr>
              <a:t>: the public side of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 This has all the features </a:t>
            </a:r>
            <a:r>
              <a:rPr lang="en-US" dirty="0" smtClean="0">
                <a:latin typeface="Times New Roman" pitchFamily="18" charset="0"/>
                <a:cs typeface="Times New Roman" pitchFamily="18" charset="0"/>
              </a:rPr>
              <a:t>that information seeker would expect. </a:t>
            </a:r>
          </a:p>
          <a:p>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Equipped with  </a:t>
            </a:r>
            <a:r>
              <a:rPr lang="en-US" dirty="0">
                <a:latin typeface="Times New Roman" pitchFamily="18" charset="0"/>
                <a:cs typeface="Times New Roman" pitchFamily="18" charset="0"/>
              </a:rPr>
              <a:t>content from </a:t>
            </a:r>
            <a:r>
              <a:rPr lang="en-US" dirty="0" smtClean="0">
                <a:latin typeface="Times New Roman" pitchFamily="18" charset="0"/>
                <a:cs typeface="Times New Roman" pitchFamily="18" charset="0"/>
              </a:rPr>
              <a:t>other sources </a:t>
            </a:r>
            <a:r>
              <a:rPr lang="en-US" dirty="0">
                <a:latin typeface="Times New Roman" pitchFamily="18" charset="0"/>
                <a:cs typeface="Times New Roman" pitchFamily="18" charset="0"/>
              </a:rPr>
              <a:t>like Amazon, Google Books, etc</a:t>
            </a:r>
            <a:r>
              <a:rPr lang="en-US" dirty="0" smtClean="0">
                <a:latin typeface="Times New Roman" pitchFamily="18" charset="0"/>
                <a:cs typeface="Times New Roman" pitchFamily="18" charset="0"/>
              </a:rPr>
              <a:t>.</a:t>
            </a:r>
            <a:endParaRPr lang="en-US" dirty="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dirty="0" smtClean="0">
                <a:latin typeface="Times New Roman" pitchFamily="18" charset="0"/>
                <a:cs typeface="Times New Roman" pitchFamily="18" charset="0"/>
              </a:rPr>
              <a:t>KOHA: An open Source Software for Libraries</a:t>
            </a:r>
            <a:endParaRPr lang="en-US" sz="2800" dirty="0"/>
          </a:p>
        </p:txBody>
      </p:sp>
      <p:sp>
        <p:nvSpPr>
          <p:cNvPr id="3" name="Content Placeholder 2"/>
          <p:cNvSpPr>
            <a:spLocks noGrp="1"/>
          </p:cNvSpPr>
          <p:nvPr>
            <p:ph idx="1"/>
          </p:nvPr>
        </p:nvSpPr>
        <p:spPr>
          <a:xfrm>
            <a:off x="457200" y="1143000"/>
            <a:ext cx="8229600" cy="4983163"/>
          </a:xfrm>
        </p:spPr>
        <p:txBody>
          <a:bodyPr>
            <a:normAutofit/>
          </a:bodyPr>
          <a:lstStyle/>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Customizable item types: you can choose exactly how you want to catalogue your items. </a:t>
            </a:r>
          </a:p>
          <a:p>
            <a:pPr marL="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Its format is in MARC21 standard and it Possess the ability to import, export and exchange the  information resources.</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Barcode </a:t>
            </a:r>
            <a:r>
              <a:rPr lang="en-US" dirty="0">
                <a:latin typeface="Times New Roman" pitchFamily="18" charset="0"/>
                <a:cs typeface="Times New Roman" pitchFamily="18" charset="0"/>
              </a:rPr>
              <a:t>scanning: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 works in a web browser, so any scanner that works with your PCs can be used with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a:t>
            </a:r>
          </a:p>
          <a:p>
            <a:endParaRPr lang="en-US" dirty="0">
              <a:latin typeface="Times New Roman" pitchFamily="18" charset="0"/>
              <a:cs typeface="Times New Roman" pitchFamily="18" charset="0"/>
            </a:endParaRPr>
          </a:p>
          <a:p>
            <a:r>
              <a:rPr lang="en-US" dirty="0">
                <a:latin typeface="Times New Roman" pitchFamily="18" charset="0"/>
                <a:cs typeface="Times New Roman" pitchFamily="18" charset="0"/>
              </a:rPr>
              <a:t>Barcode printing: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 can be used to print barcodes and spine labels.</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rmAutofit/>
          </a:bodyPr>
          <a:lstStyle/>
          <a:p>
            <a:r>
              <a:rPr lang="en-US" sz="2800" b="1" dirty="0" smtClean="0">
                <a:latin typeface="Times New Roman" pitchFamily="18" charset="0"/>
                <a:cs typeface="Times New Roman" pitchFamily="18" charset="0"/>
              </a:rPr>
              <a:t>KOHA: An open Source Software for Libraries</a:t>
            </a:r>
            <a:endParaRPr lang="en-US" sz="2800" dirty="0"/>
          </a:p>
        </p:txBody>
      </p:sp>
      <p:sp>
        <p:nvSpPr>
          <p:cNvPr id="3" name="Content Placeholder 2"/>
          <p:cNvSpPr>
            <a:spLocks noGrp="1"/>
          </p:cNvSpPr>
          <p:nvPr>
            <p:ph idx="1"/>
          </p:nvPr>
        </p:nvSpPr>
        <p:spPr>
          <a:xfrm>
            <a:off x="457200" y="1219200"/>
            <a:ext cx="8229600" cy="5105400"/>
          </a:xfrm>
        </p:spPr>
        <p:txBody>
          <a:bodyPr>
            <a:normAutofit/>
          </a:bodyPr>
          <a:lstStyle/>
          <a:p>
            <a:pPr marL="114300" indent="0">
              <a:buNone/>
            </a:pP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User management: </a:t>
            </a:r>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manages your users, including integration with systems.</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uses a full text indexing engine to allow for fast and powerful searching of all of the metadata.</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Mature support for all major library standards including MARC21, UNIMARC, Z39.50 and many more.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Automated </a:t>
            </a:r>
            <a:r>
              <a:rPr lang="en-US" dirty="0">
                <a:latin typeface="Times New Roman" pitchFamily="18" charset="0"/>
                <a:cs typeface="Times New Roman" pitchFamily="18" charset="0"/>
              </a:rPr>
              <a:t>overdue notices either by email or SMS. </a:t>
            </a:r>
            <a:r>
              <a:rPr lang="en-US" dirty="0" err="1">
                <a:latin typeface="Times New Roman" pitchFamily="18" charset="0"/>
                <a:cs typeface="Times New Roman" pitchFamily="18" charset="0"/>
              </a:rPr>
              <a:t>Koha</a:t>
            </a:r>
            <a:r>
              <a:rPr lang="en-US" dirty="0">
                <a:latin typeface="Times New Roman" pitchFamily="18" charset="0"/>
                <a:cs typeface="Times New Roman" pitchFamily="18" charset="0"/>
              </a:rPr>
              <a:t> can also send advance notices to warn a borrower that an item is nearly due.</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a:bodyPr>
          <a:lstStyle/>
          <a:p>
            <a:r>
              <a:rPr lang="en-US" sz="2800" b="1" dirty="0" smtClean="0">
                <a:latin typeface="Times New Roman" pitchFamily="18" charset="0"/>
                <a:cs typeface="Times New Roman" pitchFamily="18" charset="0"/>
              </a:rPr>
              <a:t>KOHA: An open Source Software for Libraries</a:t>
            </a:r>
            <a:endParaRPr lang="en-US" sz="2800" dirty="0"/>
          </a:p>
        </p:txBody>
      </p:sp>
      <p:sp>
        <p:nvSpPr>
          <p:cNvPr id="3" name="Content Placeholder 2"/>
          <p:cNvSpPr>
            <a:spLocks noGrp="1"/>
          </p:cNvSpPr>
          <p:nvPr>
            <p:ph idx="1"/>
          </p:nvPr>
        </p:nvSpPr>
        <p:spPr>
          <a:xfrm>
            <a:off x="457200" y="1066800"/>
            <a:ext cx="8229600" cy="5059363"/>
          </a:xfrm>
        </p:spPr>
        <p:txBody>
          <a:bodyPr>
            <a:normAutofit/>
          </a:bodyPr>
          <a:lstStyle/>
          <a:p>
            <a:pPr marL="114300" indent="0">
              <a:buNone/>
            </a:pPr>
            <a:endParaRPr lang="en-US" dirty="0" smtClean="0">
              <a:latin typeface="Times New Roman" pitchFamily="18" charset="0"/>
              <a:cs typeface="Times New Roman" pitchFamily="18" charset="0"/>
            </a:endParaRPr>
          </a:p>
          <a:p>
            <a:pPr marL="114300" indent="0">
              <a:buNone/>
            </a:pPr>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can email issue slips instead of printing them at point of circulation counter.</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has been translated into many languages.</a:t>
            </a:r>
          </a:p>
          <a:p>
            <a:endParaRPr lang="en-US" dirty="0" smtClean="0">
              <a:latin typeface="Times New Roman" pitchFamily="18" charset="0"/>
              <a:cs typeface="Times New Roman" pitchFamily="18" charset="0"/>
            </a:endParaRPr>
          </a:p>
          <a:p>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has an offline circulation module.</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Self Check: </a:t>
            </a:r>
            <a:r>
              <a:rPr lang="en-US" dirty="0" err="1" smtClean="0">
                <a:latin typeface="Times New Roman" pitchFamily="18" charset="0"/>
                <a:cs typeface="Times New Roman" pitchFamily="18" charset="0"/>
              </a:rPr>
              <a:t>Koha</a:t>
            </a:r>
            <a:r>
              <a:rPr lang="en-US" dirty="0" smtClean="0">
                <a:latin typeface="Times New Roman" pitchFamily="18" charset="0"/>
                <a:cs typeface="Times New Roman" pitchFamily="18" charset="0"/>
              </a:rPr>
              <a:t> can be used with any SIP2 compliant self-check </a:t>
            </a:r>
            <a:r>
              <a:rPr lang="en-US" dirty="0" err="1" smtClean="0">
                <a:latin typeface="Times New Roman" pitchFamily="18" charset="0"/>
                <a:cs typeface="Times New Roman" pitchFamily="18" charset="0"/>
              </a:rPr>
              <a:t>mac</a:t>
            </a:r>
            <a:r>
              <a:rPr lang="en-US" dirty="0" smtClean="0">
                <a:latin typeface="Times New Roman" pitchFamily="18" charset="0"/>
                <a:cs typeface="Times New Roman" pitchFamily="18" charset="0"/>
              </a:rPr>
              <a:t>.</a:t>
            </a:r>
          </a:p>
          <a:p>
            <a:pPr>
              <a:buNone/>
            </a:pPr>
            <a:endParaRPr lang="en-US" dirty="0" smtClean="0">
              <a:latin typeface="Times New Roman" pitchFamily="18" charset="0"/>
              <a:cs typeface="Times New Roman" pitchFamily="18" charset="0"/>
            </a:endParaRPr>
          </a:p>
          <a:p>
            <a:endParaRPr lang="en-US" dirty="0" smtClean="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511</TotalTime>
  <Words>718</Words>
  <Application>Microsoft Office PowerPoint</Application>
  <PresentationFormat>On-screen Show (4:3)</PresentationFormat>
  <Paragraphs>78</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Adjacency</vt:lpstr>
      <vt:lpstr>Open Source Library Software: LIMS</vt:lpstr>
      <vt:lpstr>Open Source Library Software: LIMS</vt:lpstr>
      <vt:lpstr>KOHA: An open Source Software for Libraries</vt:lpstr>
      <vt:lpstr>KOHA: An open Source Software for Libraries</vt:lpstr>
      <vt:lpstr>KOHA: An open Source Software for Libraries</vt:lpstr>
      <vt:lpstr>KOHA: An open Source Software for Libraries</vt:lpstr>
      <vt:lpstr>KOHA: An open Source Software for Libraries</vt:lpstr>
      <vt:lpstr>KOHA: An open Source Software for Libraries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KOHA: An open Source Software for Libraries</dc:title>
  <dc:creator>hp</dc:creator>
  <cp:lastModifiedBy>zuni shah</cp:lastModifiedBy>
  <cp:revision>61</cp:revision>
  <dcterms:created xsi:type="dcterms:W3CDTF">2020-04-13T14:30:38Z</dcterms:created>
  <dcterms:modified xsi:type="dcterms:W3CDTF">2020-06-21T16:45:22Z</dcterms:modified>
</cp:coreProperties>
</file>