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3"/>
  </p:notesMasterIdLst>
  <p:sldIdLst>
    <p:sldId id="327" r:id="rId2"/>
    <p:sldId id="325" r:id="rId3"/>
    <p:sldId id="314" r:id="rId4"/>
    <p:sldId id="256" r:id="rId5"/>
    <p:sldId id="338" r:id="rId6"/>
    <p:sldId id="341" r:id="rId7"/>
    <p:sldId id="342" r:id="rId8"/>
    <p:sldId id="343" r:id="rId9"/>
    <p:sldId id="347" r:id="rId10"/>
    <p:sldId id="261" r:id="rId11"/>
    <p:sldId id="329" r:id="rId1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427FB5-9DC2-4CD3-BCE0-EE2BA5E39090}">
          <p14:sldIdLst>
            <p14:sldId id="327"/>
            <p14:sldId id="325"/>
            <p14:sldId id="314"/>
            <p14:sldId id="256"/>
            <p14:sldId id="338"/>
            <p14:sldId id="341"/>
            <p14:sldId id="342"/>
            <p14:sldId id="343"/>
            <p14:sldId id="347"/>
            <p14:sldId id="261"/>
            <p14:sldId id="329"/>
          </p14:sldIdLst>
        </p14:section>
        <p14:section name="Untitled Section" id="{15FBEDD5-7809-4B27-8193-8E6ACF6D2E2A}">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89228" autoAdjust="0"/>
  </p:normalViewPr>
  <p:slideViewPr>
    <p:cSldViewPr>
      <p:cViewPr varScale="1">
        <p:scale>
          <a:sx n="66" d="100"/>
          <a:sy n="66" d="100"/>
        </p:scale>
        <p:origin x="876" y="72"/>
      </p:cViewPr>
      <p:guideLst>
        <p:guide orient="horz" pos="2160"/>
        <p:guide pos="3839"/>
      </p:guideLst>
    </p:cSldViewPr>
  </p:slideViewPr>
  <p:outlineViewPr>
    <p:cViewPr>
      <p:scale>
        <a:sx n="33" d="100"/>
        <a:sy n="33" d="100"/>
      </p:scale>
      <p:origin x="0" y="-323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FE967-2C8A-4418-A4C7-E9AEDA6F0DC3}" type="datetimeFigureOut">
              <a:rPr lang="en-US" smtClean="0"/>
              <a:t>11/12/2020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233E7-D662-4388-8E3C-0D30765C3BFE}" type="slidenum">
              <a:rPr lang="en-US" smtClean="0"/>
              <a:t>‹#›</a:t>
            </a:fld>
            <a:endParaRPr lang="en-US"/>
          </a:p>
        </p:txBody>
      </p:sp>
    </p:spTree>
    <p:extLst>
      <p:ext uri="{BB962C8B-B14F-4D97-AF65-F5344CB8AC3E}">
        <p14:creationId xmlns:p14="http://schemas.microsoft.com/office/powerpoint/2010/main" val="141496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7A468D-7BD5-40FF-875C-17B7FE385E6B}" type="slidenum">
              <a:rPr lang="en-US" smtClean="0"/>
              <a:pPr/>
              <a:t>2</a:t>
            </a:fld>
            <a:endParaRPr lang="en-US"/>
          </a:p>
        </p:txBody>
      </p:sp>
    </p:spTree>
    <p:extLst>
      <p:ext uri="{BB962C8B-B14F-4D97-AF65-F5344CB8AC3E}">
        <p14:creationId xmlns:p14="http://schemas.microsoft.com/office/powerpoint/2010/main" val="159322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4</a:t>
            </a:fld>
            <a:endParaRPr lang="en-US"/>
          </a:p>
        </p:txBody>
      </p:sp>
    </p:spTree>
    <p:extLst>
      <p:ext uri="{BB962C8B-B14F-4D97-AF65-F5344CB8AC3E}">
        <p14:creationId xmlns:p14="http://schemas.microsoft.com/office/powerpoint/2010/main" val="114381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10</a:t>
            </a:fld>
            <a:endParaRPr lang="en-US"/>
          </a:p>
        </p:txBody>
      </p:sp>
    </p:spTree>
    <p:extLst>
      <p:ext uri="{BB962C8B-B14F-4D97-AF65-F5344CB8AC3E}">
        <p14:creationId xmlns:p14="http://schemas.microsoft.com/office/powerpoint/2010/main" val="388269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9988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71189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22844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2458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548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8023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73060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6524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18633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60877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51809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1AA1B-AE58-423A-A191-EC85F87580CB}" type="slidenum">
              <a:rPr lang="en-US" smtClean="0"/>
              <a:t>‹#›</a:t>
            </a:fld>
            <a:endParaRPr lang="en-US"/>
          </a:p>
        </p:txBody>
      </p:sp>
    </p:spTree>
    <p:extLst>
      <p:ext uri="{BB962C8B-B14F-4D97-AF65-F5344CB8AC3E}">
        <p14:creationId xmlns:p14="http://schemas.microsoft.com/office/powerpoint/2010/main" val="146325230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788" y="152400"/>
            <a:ext cx="12188825" cy="6858000"/>
          </a:xfrm>
        </p:spPr>
      </p:pic>
      <p:sp>
        <p:nvSpPr>
          <p:cNvPr id="4" name="Slide Number Placeholder 3"/>
          <p:cNvSpPr>
            <a:spLocks noGrp="1"/>
          </p:cNvSpPr>
          <p:nvPr>
            <p:ph type="sldNum" sz="quarter" idx="12"/>
          </p:nvPr>
        </p:nvSpPr>
        <p:spPr/>
        <p:txBody>
          <a:bodyPr/>
          <a:lstStyle/>
          <a:p>
            <a:fld id="{C781AA1B-AE58-423A-A191-EC85F87580CB}" type="slidenum">
              <a:rPr lang="en-US" smtClean="0"/>
              <a:t>1</a:t>
            </a:fld>
            <a:endParaRPr lang="en-US"/>
          </a:p>
        </p:txBody>
      </p:sp>
    </p:spTree>
    <p:extLst>
      <p:ext uri="{BB962C8B-B14F-4D97-AF65-F5344CB8AC3E}">
        <p14:creationId xmlns:p14="http://schemas.microsoft.com/office/powerpoint/2010/main" val="3517485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3611"/>
            <a:ext cx="10969943" cy="1143000"/>
          </a:xfrm>
        </p:spPr>
        <p:txBody>
          <a:bodyPr>
            <a:noAutofit/>
          </a:bodyPr>
          <a:lstStyle/>
          <a:p>
            <a:pPr>
              <a:lnSpc>
                <a:spcPct val="150000"/>
              </a:lnSpc>
            </a:pPr>
            <a:r>
              <a:rPr lang="en-US" sz="4000" b="1" dirty="0">
                <a:solidFill>
                  <a:srgbClr val="FF0000"/>
                </a:solidFill>
                <a:latin typeface="Times New Roman" pitchFamily="18" charset="0"/>
                <a:cs typeface="Times New Roman" pitchFamily="18" charset="0"/>
              </a:rPr>
              <a:t>PHYSICAL PROPERTIES OF FATS AND OIL</a:t>
            </a:r>
            <a:endParaRPr lang="en-US" sz="4000" dirty="0"/>
          </a:p>
        </p:txBody>
      </p:sp>
      <p:sp>
        <p:nvSpPr>
          <p:cNvPr id="3" name="Content Placeholder 2"/>
          <p:cNvSpPr>
            <a:spLocks noGrp="1"/>
          </p:cNvSpPr>
          <p:nvPr>
            <p:ph idx="1"/>
          </p:nvPr>
        </p:nvSpPr>
        <p:spPr>
          <a:xfrm>
            <a:off x="608012" y="1371600"/>
            <a:ext cx="10969943" cy="5029200"/>
          </a:xfrm>
        </p:spPr>
        <p:txBody>
          <a:bodyPr>
            <a:noAutofit/>
          </a:bodyPr>
          <a:lstStyle/>
          <a:p>
            <a:pPr marL="0" indent="0">
              <a:buNone/>
            </a:pPr>
            <a:r>
              <a:rPr lang="en-US" b="1" dirty="0" smtClean="0"/>
              <a:t>Plasticity</a:t>
            </a:r>
          </a:p>
          <a:p>
            <a:pPr marL="0" indent="0">
              <a:buNone/>
            </a:pPr>
            <a:r>
              <a:rPr lang="en-US" dirty="0" smtClean="0">
                <a:latin typeface="Times New Roman" panose="02020603050405020304" pitchFamily="18" charset="0"/>
                <a:cs typeface="Times New Roman" panose="02020603050405020304" pitchFamily="18" charset="0"/>
              </a:rPr>
              <a:t>It is the property that has a body to preserve its shape by resisting a certain pressure</a:t>
            </a:r>
          </a:p>
          <a:p>
            <a:pPr marL="0" indent="0">
              <a:buNone/>
            </a:pPr>
            <a:r>
              <a:rPr lang="en-US" dirty="0" smtClean="0">
                <a:latin typeface="Times New Roman" panose="02020603050405020304" pitchFamily="18" charset="0"/>
                <a:cs typeface="Times New Roman" panose="02020603050405020304" pitchFamily="18" charset="0"/>
              </a:rPr>
              <a:t>Plasticity is caused by presence of three dimensional network of crystals inside fat</a:t>
            </a:r>
          </a:p>
          <a:p>
            <a:pPr marL="0" indent="0">
              <a:buNone/>
            </a:pPr>
            <a:r>
              <a:rPr lang="en-US" dirty="0" smtClean="0">
                <a:latin typeface="Times New Roman" panose="02020603050405020304" pitchFamily="18" charset="0"/>
                <a:cs typeface="Times New Roman" panose="02020603050405020304" pitchFamily="18" charset="0"/>
              </a:rPr>
              <a:t>Plastic fats are solid at room temperature</a:t>
            </a:r>
          </a:p>
          <a:p>
            <a:pPr marL="0" indent="0">
              <a:buNone/>
            </a:pPr>
            <a:r>
              <a:rPr lang="en-US" b="1" dirty="0" smtClean="0"/>
              <a:t>Emulsifying capacity</a:t>
            </a:r>
          </a:p>
          <a:p>
            <a:pPr marL="0" indent="0">
              <a:buNone/>
            </a:pPr>
            <a:r>
              <a:rPr lang="en-US" dirty="0" smtClean="0">
                <a:latin typeface="Times New Roman" panose="02020603050405020304" pitchFamily="18" charset="0"/>
                <a:cs typeface="Times New Roman" panose="02020603050405020304" pitchFamily="18" charset="0"/>
              </a:rPr>
              <a:t>The emulsifying capacity is the capacity in the water/oil interface allowing the formation of emulsion </a:t>
            </a:r>
          </a:p>
          <a:p>
            <a:pPr marL="0" indent="0">
              <a:buNone/>
            </a:pPr>
            <a:endParaRPr lang="en-US"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10</a:t>
            </a:fld>
            <a:endParaRPr lang="en-US" dirty="0"/>
          </a:p>
        </p:txBody>
      </p:sp>
    </p:spTree>
    <p:extLst>
      <p:ext uri="{BB962C8B-B14F-4D97-AF65-F5344CB8AC3E}">
        <p14:creationId xmlns:p14="http://schemas.microsoft.com/office/powerpoint/2010/main" val="3345229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nku.jpg"/>
          <p:cNvPicPr>
            <a:picLocks noGrp="1" noChangeAspect="1"/>
          </p:cNvPicPr>
          <p:nvPr>
            <p:ph idx="1"/>
          </p:nvPr>
        </p:nvPicPr>
        <p:blipFill>
          <a:blip r:embed="rId2"/>
          <a:stretch>
            <a:fillRect/>
          </a:stretch>
        </p:blipFill>
        <p:spPr>
          <a:xfrm>
            <a:off x="-1" y="0"/>
            <a:ext cx="12188825" cy="6857999"/>
          </a:xfrm>
        </p:spPr>
      </p:pic>
      <p:sp>
        <p:nvSpPr>
          <p:cNvPr id="5" name="TextBox 4"/>
          <p:cNvSpPr txBox="1"/>
          <p:nvPr/>
        </p:nvSpPr>
        <p:spPr>
          <a:xfrm>
            <a:off x="4646612" y="2895601"/>
            <a:ext cx="3505200" cy="1219200"/>
          </a:xfrm>
          <a:prstGeom prst="rect">
            <a:avLst/>
          </a:prstGeom>
          <a:noFill/>
        </p:spPr>
        <p:txBody>
          <a:bodyPr wrap="square" rtlCol="0">
            <a:prstTxWarp prst="textArchUp">
              <a:avLst/>
            </a:prstTxWarp>
            <a:spAutoFit/>
          </a:bodyPr>
          <a:lstStyle/>
          <a:p>
            <a:pPr algn="ctr"/>
            <a:r>
              <a:rPr lang="en-US" sz="6000" b="1" dirty="0">
                <a:ln>
                  <a:solidFill>
                    <a:schemeClr val="bg1"/>
                  </a:solidFill>
                </a:ln>
                <a:solidFill>
                  <a:schemeClr val="bg1"/>
                </a:solidFill>
                <a:latin typeface="Edwardian Script ITC" pitchFamily="66" charset="0"/>
                <a:cs typeface="Arial" pitchFamily="34" charset="0"/>
              </a:rPr>
              <a:t>Thank You </a:t>
            </a:r>
            <a:r>
              <a:rPr lang="en-US" sz="6000" b="1" dirty="0">
                <a:ln>
                  <a:solidFill>
                    <a:schemeClr val="tx1"/>
                  </a:solidFill>
                </a:ln>
                <a:solidFill>
                  <a:schemeClr val="bg1"/>
                </a:solidFill>
                <a:latin typeface="Arial Black" pitchFamily="34" charset="0"/>
                <a:cs typeface="Arial" pitchFamily="34" charset="0"/>
                <a:sym typeface="Wingdings" pitchFamily="2" charset="2"/>
              </a:rPr>
              <a:t></a:t>
            </a:r>
            <a:endParaRPr lang="en-US" sz="6000" b="1" dirty="0">
              <a:ln>
                <a:solidFill>
                  <a:schemeClr val="tx1"/>
                </a:solidFill>
              </a:ln>
              <a:solidFill>
                <a:schemeClr val="bg1"/>
              </a:solidFill>
              <a:latin typeface="Arial Black" pitchFamily="34" charset="0"/>
              <a:cs typeface="Arial" pitchFamily="34" charset="0"/>
            </a:endParaRPr>
          </a:p>
        </p:txBody>
      </p:sp>
      <p:sp>
        <p:nvSpPr>
          <p:cNvPr id="2" name="Slide Number Placeholder 1"/>
          <p:cNvSpPr>
            <a:spLocks noGrp="1"/>
          </p:cNvSpPr>
          <p:nvPr>
            <p:ph type="sldNum" sz="quarter" idx="12"/>
          </p:nvPr>
        </p:nvSpPr>
        <p:spPr/>
        <p:txBody>
          <a:bodyPr/>
          <a:lstStyle/>
          <a:p>
            <a:fld id="{A12D6159-9E58-4331-9473-E5ECCE17E3C2}" type="slidenum">
              <a:rPr lang="en-US" sz="1400">
                <a:latin typeface="Times New Roman" panose="02020603050405020304" pitchFamily="18" charset="0"/>
                <a:cs typeface="Times New Roman" panose="02020603050405020304" pitchFamily="18" charset="0"/>
              </a:rPr>
              <a:pPr/>
              <a:t>11</a:t>
            </a:fld>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294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82588" y="-91701"/>
            <a:ext cx="12032111" cy="929640"/>
          </a:xfrm>
        </p:spPr>
        <p:txBody>
          <a:bodyPr>
            <a:noAutofit/>
          </a:bodyPr>
          <a:lstStyle/>
          <a:p>
            <a:pPr>
              <a:lnSpc>
                <a:spcPct val="150000"/>
              </a:lnSpc>
              <a:spcBef>
                <a:spcPts val="0"/>
              </a:spcBef>
            </a:pPr>
            <a:r>
              <a:rPr lang="en-US" sz="4000" b="1" dirty="0" smtClean="0">
                <a:solidFill>
                  <a:srgbClr val="0070C0"/>
                </a:solidFill>
                <a:effectLst/>
                <a:latin typeface="Times New Roman" panose="02020603050405020304" pitchFamily="18" charset="0"/>
                <a:cs typeface="Times New Roman" panose="02020603050405020304" pitchFamily="18" charset="0"/>
              </a:rPr>
              <a:t>FATS AND OILS </a:t>
            </a:r>
            <a:endParaRPr lang="en-US" sz="4000" b="1" dirty="0">
              <a:solidFill>
                <a:srgbClr val="0070C0"/>
              </a:solidFill>
              <a:effectLst/>
              <a:latin typeface="Times New Roman" panose="02020603050405020304" pitchFamily="18" charset="0"/>
              <a:cs typeface="Times New Roman" panose="02020603050405020304" pitchFamily="18" charset="0"/>
            </a:endParaRPr>
          </a:p>
        </p:txBody>
      </p:sp>
      <p:sp>
        <p:nvSpPr>
          <p:cNvPr id="5" name="Subtitle 2"/>
          <p:cNvSpPr>
            <a:spLocks noGrp="1"/>
          </p:cNvSpPr>
          <p:nvPr>
            <p:ph type="subTitle" idx="1"/>
          </p:nvPr>
        </p:nvSpPr>
        <p:spPr>
          <a:xfrm>
            <a:off x="293742" y="720991"/>
            <a:ext cx="11738369" cy="6137009"/>
          </a:xfrm>
        </p:spPr>
        <p:txBody>
          <a:bodyPr>
            <a:noAutofit/>
          </a:bodyPr>
          <a:lstStyle/>
          <a:p>
            <a:pPr algn="ctr">
              <a:lnSpc>
                <a:spcPct val="150000"/>
              </a:lnSpc>
              <a:spcBef>
                <a:spcPts val="0"/>
              </a:spcBef>
            </a:pPr>
            <a:r>
              <a:rPr lang="en-US" sz="2800" dirty="0" smtClean="0">
                <a:latin typeface="Times New Roman" panose="02020603050405020304" pitchFamily="18" charset="0"/>
                <a:cs typeface="Times New Roman" panose="02020603050405020304" pitchFamily="18" charset="0"/>
              </a:rPr>
              <a:t>  LECTURE 3                                          </a:t>
            </a:r>
          </a:p>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FST-403</a:t>
            </a:r>
          </a:p>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B. Sc. (Hons). Food and Science and technology</a:t>
            </a:r>
          </a:p>
          <a:p>
            <a:pPr algn="ctr">
              <a:lnSpc>
                <a:spcPct val="150000"/>
              </a:lnSpc>
              <a:spcBef>
                <a:spcPts val="0"/>
              </a:spcBef>
            </a:pPr>
            <a:r>
              <a:rPr lang="en-US" sz="2800" dirty="0" smtClean="0">
                <a:solidFill>
                  <a:schemeClr val="tx1"/>
                </a:solidFill>
                <a:latin typeface="Times New Roman" panose="02020603050405020304" pitchFamily="18" charset="0"/>
                <a:cs typeface="Times New Roman" panose="02020603050405020304" pitchFamily="18" charset="0"/>
              </a:rPr>
              <a:t>Semester-7</a:t>
            </a:r>
            <a:endParaRPr lang="en-US" sz="2800" b="1" dirty="0" smtClean="0">
              <a:solidFill>
                <a:prstClr val="black"/>
              </a:solidFill>
              <a:latin typeface="Times New Roman" pitchFamily="18" charset="0"/>
              <a:cs typeface="Times New Roman" pitchFamily="18" charset="0"/>
            </a:endParaRPr>
          </a:p>
          <a:p>
            <a:pPr lvl="0">
              <a:lnSpc>
                <a:spcPct val="170000"/>
              </a:lnSpc>
              <a:spcBef>
                <a:spcPts val="0"/>
              </a:spcBef>
            </a:pPr>
            <a:endParaRPr lang="en-US" sz="2800" b="1" dirty="0" smtClean="0">
              <a:solidFill>
                <a:srgbClr val="FF0000"/>
              </a:solidFill>
              <a:latin typeface="Times New Roman" pitchFamily="18" charset="0"/>
              <a:cs typeface="Times New Roman" pitchFamily="18" charset="0"/>
            </a:endParaRPr>
          </a:p>
          <a:p>
            <a:pPr lvl="0">
              <a:lnSpc>
                <a:spcPct val="170000"/>
              </a:lnSpc>
              <a:spcBef>
                <a:spcPts val="0"/>
              </a:spcBef>
            </a:pPr>
            <a:endParaRPr lang="en-US" sz="2800" b="1" dirty="0" smtClean="0">
              <a:solidFill>
                <a:srgbClr val="FF0000"/>
              </a:solidFill>
              <a:latin typeface="Times New Roman" pitchFamily="18" charset="0"/>
              <a:cs typeface="Times New Roman" pitchFamily="18" charset="0"/>
            </a:endParaRPr>
          </a:p>
          <a:p>
            <a:pPr lvl="0">
              <a:lnSpc>
                <a:spcPct val="100000"/>
              </a:lnSpc>
              <a:spcBef>
                <a:spcPts val="0"/>
              </a:spcBef>
            </a:pPr>
            <a:endParaRPr lang="en-US" sz="2800" b="1" dirty="0" smtClean="0">
              <a:solidFill>
                <a:srgbClr val="FF0000"/>
              </a:solidFill>
              <a:latin typeface="Times New Roman" pitchFamily="18" charset="0"/>
              <a:cs typeface="Times New Roman" pitchFamily="18" charset="0"/>
            </a:endParaRPr>
          </a:p>
          <a:p>
            <a:pPr lvl="0" algn="ctr">
              <a:lnSpc>
                <a:spcPct val="100000"/>
              </a:lnSpc>
              <a:spcBef>
                <a:spcPts val="0"/>
              </a:spcBef>
            </a:pPr>
            <a:r>
              <a:rPr lang="en-US" sz="2400" b="1" u="sng" dirty="0" smtClean="0">
                <a:latin typeface="Times New Roman" pitchFamily="18" charset="0"/>
                <a:cs typeface="Times New Roman" pitchFamily="18" charset="0"/>
              </a:rPr>
              <a:t>INSTITUTE </a:t>
            </a:r>
            <a:r>
              <a:rPr lang="en-US" sz="2400" b="1" u="sng" dirty="0">
                <a:latin typeface="Times New Roman" pitchFamily="18" charset="0"/>
                <a:cs typeface="Times New Roman" pitchFamily="18" charset="0"/>
              </a:rPr>
              <a:t>OF FOOD SCIENCE AND </a:t>
            </a:r>
            <a:r>
              <a:rPr lang="en-US" sz="2400" b="1" u="sng" dirty="0" smtClean="0">
                <a:latin typeface="Times New Roman" pitchFamily="18" charset="0"/>
                <a:cs typeface="Times New Roman" pitchFamily="18" charset="0"/>
              </a:rPr>
              <a:t>NUTRITION</a:t>
            </a:r>
          </a:p>
          <a:p>
            <a:pPr lvl="0" algn="ctr">
              <a:lnSpc>
                <a:spcPct val="100000"/>
              </a:lnSpc>
              <a:spcBef>
                <a:spcPts val="0"/>
              </a:spcBef>
            </a:pPr>
            <a:r>
              <a:rPr lang="en-US" sz="2400" b="1" u="sng" dirty="0" smtClean="0">
                <a:latin typeface="Times New Roman" pitchFamily="18" charset="0"/>
                <a:cs typeface="Times New Roman" pitchFamily="18" charset="0"/>
              </a:rPr>
              <a:t>UNIVERSITY </a:t>
            </a:r>
            <a:r>
              <a:rPr lang="en-US" sz="2400" b="1" u="sng" dirty="0">
                <a:latin typeface="Times New Roman" pitchFamily="18" charset="0"/>
                <a:cs typeface="Times New Roman" pitchFamily="18" charset="0"/>
              </a:rPr>
              <a:t>OF SARGODHA, </a:t>
            </a:r>
            <a:r>
              <a:rPr lang="en-US" sz="2400" b="1" u="sng" dirty="0" smtClean="0">
                <a:latin typeface="Times New Roman" pitchFamily="18" charset="0"/>
                <a:cs typeface="Times New Roman" pitchFamily="18" charset="0"/>
              </a:rPr>
              <a:t>SARGODHA</a:t>
            </a:r>
          </a:p>
          <a:p>
            <a:pPr lvl="0">
              <a:lnSpc>
                <a:spcPct val="170000"/>
              </a:lnSpc>
              <a:spcBef>
                <a:spcPts val="0"/>
              </a:spcBef>
            </a:pPr>
            <a:endParaRPr lang="en-US" sz="2400" b="1" u="sng" dirty="0">
              <a:solidFill>
                <a:prstClr val="black"/>
              </a:solidFill>
              <a:latin typeface="Times New Roman" pitchFamily="18" charset="0"/>
              <a:cs typeface="Times New Roman" pitchFamily="18"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a:xfrm>
            <a:off x="9446339" y="6492877"/>
            <a:ext cx="2742486" cy="365125"/>
          </a:xfrm>
        </p:spPr>
        <p:txBody>
          <a:bodyPr/>
          <a:lstStyle/>
          <a:p>
            <a:fld id="{11F54D89-8ECD-48C2-BC8A-6587B8EE4BD1}" type="slidenum">
              <a:rPr lang="en-US" smtClean="0"/>
              <a:pPr/>
              <a:t>2</a:t>
            </a:fld>
            <a:endParaRPr lang="en-US"/>
          </a:p>
        </p:txBody>
      </p:sp>
      <p:pic>
        <p:nvPicPr>
          <p:cNvPr id="9" name="Picture 8" descr="C:\Users\Talha Computers\Desktop\788971.jpg"/>
          <p:cNvPicPr/>
          <p:nvPr/>
        </p:nvPicPr>
        <p:blipFill>
          <a:blip r:embed="rId3" cstate="print"/>
          <a:srcRect/>
          <a:stretch>
            <a:fillRect/>
          </a:stretch>
        </p:blipFill>
        <p:spPr bwMode="auto">
          <a:xfrm>
            <a:off x="5256212" y="3352800"/>
            <a:ext cx="1554075" cy="1592670"/>
          </a:xfrm>
          <a:prstGeom prst="rect">
            <a:avLst/>
          </a:prstGeom>
          <a:noFill/>
          <a:ln w="9525">
            <a:noFill/>
            <a:miter lim="800000"/>
            <a:headEnd/>
            <a:tailEnd/>
          </a:ln>
        </p:spPr>
      </p:pic>
    </p:spTree>
    <p:extLst>
      <p:ext uri="{BB962C8B-B14F-4D97-AF65-F5344CB8AC3E}">
        <p14:creationId xmlns:p14="http://schemas.microsoft.com/office/powerpoint/2010/main" val="325185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88825" cy="1295400"/>
          </a:xfrm>
        </p:spPr>
        <p:txBody>
          <a:bodyPr/>
          <a:lstStyle/>
          <a:p>
            <a:pPr algn="l"/>
            <a:r>
              <a:rPr lang="en-US" sz="4000" b="1" dirty="0" smtClean="0">
                <a:solidFill>
                  <a:srgbClr val="FF0000"/>
                </a:solidFill>
                <a:effectLst/>
                <a:latin typeface="Times New Roman" panose="02020603050405020304" pitchFamily="18" charset="0"/>
                <a:cs typeface="Times New Roman" panose="02020603050405020304" pitchFamily="18" charset="0"/>
              </a:rPr>
              <a:t>                         LECTURE OUTLINE</a:t>
            </a:r>
            <a:endParaRPr lang="en-US" sz="4000" b="1" dirty="0">
              <a:solidFill>
                <a:srgbClr val="FF0000"/>
              </a:solidFill>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5411" y="1273629"/>
            <a:ext cx="11734800" cy="5548700"/>
          </a:xfrm>
        </p:spPr>
        <p:txBody>
          <a:bodyPr>
            <a:noAutofit/>
          </a:bodyPr>
          <a:lstStyle/>
          <a:p>
            <a:pPr marL="457200" lvl="0" indent="-457200" algn="just">
              <a:lnSpc>
                <a:spcPct val="200000"/>
              </a:lnSpc>
              <a:spcBef>
                <a:spcPts val="0"/>
              </a:spcBef>
              <a:buFont typeface="Wingdings" pitchFamily="2" charset="2"/>
              <a:buChar char="§"/>
            </a:pPr>
            <a:endParaRPr lang="en-US" dirty="0" smtClean="0">
              <a:solidFill>
                <a:prstClr val="black"/>
              </a:solidFill>
              <a:latin typeface="Times New Roman" pitchFamily="18" charset="0"/>
              <a:cs typeface="Times New Roman" pitchFamily="18" charset="0"/>
            </a:endParaRPr>
          </a:p>
          <a:p>
            <a:pPr lvl="0" algn="just">
              <a:lnSpc>
                <a:spcPct val="200000"/>
              </a:lnSpc>
              <a:spcBef>
                <a:spcPts val="0"/>
              </a:spcBef>
            </a:pPr>
            <a:r>
              <a:rPr lang="en-US" dirty="0" smtClean="0">
                <a:solidFill>
                  <a:prstClr val="black"/>
                </a:solidFill>
                <a:latin typeface="Times New Roman" pitchFamily="18" charset="0"/>
                <a:cs typeface="Times New Roman" pitchFamily="18" charset="0"/>
              </a:rPr>
              <a:t>Physical properties of fats and oil</a:t>
            </a:r>
          </a:p>
          <a:p>
            <a:pPr marL="342900" indent="-342900" algn="l">
              <a:lnSpc>
                <a:spcPct val="100000"/>
              </a:lnSpc>
              <a:buFont typeface="Arial" panose="020B0604020202020204" pitchFamily="34" charset="0"/>
              <a:buChar char="•"/>
            </a:pPr>
            <a:r>
              <a:rPr lang="en-US" dirty="0"/>
              <a:t>crystallization</a:t>
            </a:r>
          </a:p>
          <a:p>
            <a:pPr marL="342900" indent="-342900" algn="l">
              <a:lnSpc>
                <a:spcPct val="100000"/>
              </a:lnSpc>
              <a:buFont typeface="Arial" panose="020B0604020202020204" pitchFamily="34" charset="0"/>
              <a:buChar char="•"/>
            </a:pPr>
            <a:r>
              <a:rPr lang="en-US" dirty="0"/>
              <a:t>melting point</a:t>
            </a:r>
          </a:p>
          <a:p>
            <a:pPr marL="342900" indent="-342900" algn="l">
              <a:lnSpc>
                <a:spcPct val="100000"/>
              </a:lnSpc>
              <a:buFont typeface="Arial" panose="020B0604020202020204" pitchFamily="34" charset="0"/>
              <a:buChar char="•"/>
            </a:pPr>
            <a:r>
              <a:rPr lang="en-US" dirty="0"/>
              <a:t> viscosity</a:t>
            </a:r>
          </a:p>
          <a:p>
            <a:pPr marL="342900" indent="-342900" algn="l">
              <a:lnSpc>
                <a:spcPct val="100000"/>
              </a:lnSpc>
              <a:buFont typeface="Arial" panose="020B0604020202020204" pitchFamily="34" charset="0"/>
              <a:buChar char="•"/>
            </a:pPr>
            <a:r>
              <a:rPr lang="en-US" dirty="0"/>
              <a:t> refractive index</a:t>
            </a:r>
          </a:p>
          <a:p>
            <a:pPr marL="342900" indent="-342900" algn="l">
              <a:lnSpc>
                <a:spcPct val="100000"/>
              </a:lnSpc>
              <a:buFont typeface="Arial" panose="020B0604020202020204" pitchFamily="34" charset="0"/>
              <a:buChar char="•"/>
            </a:pPr>
            <a:r>
              <a:rPr lang="en-US" dirty="0"/>
              <a:t> density</a:t>
            </a:r>
          </a:p>
          <a:p>
            <a:pPr marL="342900" lvl="0" indent="-342900" algn="l">
              <a:lnSpc>
                <a:spcPct val="200000"/>
              </a:lnSpc>
              <a:spcBef>
                <a:spcPts val="0"/>
              </a:spcBef>
              <a:buFont typeface="Arial" panose="020B0604020202020204" pitchFamily="34" charset="0"/>
              <a:buChar char="•"/>
            </a:pPr>
            <a:endParaRPr lang="en-US" dirty="0" smtClean="0">
              <a:solidFill>
                <a:prstClr val="black"/>
              </a:solidFill>
              <a:latin typeface="Times New Roman" pitchFamily="18" charset="0"/>
              <a:cs typeface="Times New Roman" pitchFamily="18" charset="0"/>
            </a:endParaRPr>
          </a:p>
          <a:p>
            <a:pPr marL="342900" lvl="0" indent="-342900" algn="just">
              <a:lnSpc>
                <a:spcPct val="200000"/>
              </a:lnSpc>
              <a:spcBef>
                <a:spcPts val="0"/>
              </a:spcBef>
              <a:buFont typeface="Arial" panose="020B0604020202020204" pitchFamily="34" charset="0"/>
              <a:buChar char="•"/>
            </a:pPr>
            <a:endParaRPr lang="en-US" dirty="0" smtClean="0">
              <a:solidFill>
                <a:prstClr val="black"/>
              </a:solidFill>
              <a:latin typeface="Times New Roman" pitchFamily="18" charset="0"/>
              <a:cs typeface="Times New Roman" pitchFamily="18" charset="0"/>
            </a:endParaRPr>
          </a:p>
          <a:p>
            <a:pPr algn="l">
              <a:lnSpc>
                <a:spcPct val="200000"/>
              </a:lnSpc>
              <a:spcBef>
                <a:spcPts val="0"/>
              </a:spcBef>
            </a:pPr>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3</a:t>
            </a:fld>
            <a:endParaRPr lang="en-US"/>
          </a:p>
        </p:txBody>
      </p:sp>
      <p:sp>
        <p:nvSpPr>
          <p:cNvPr id="4" name="TextBox 3"/>
          <p:cNvSpPr txBox="1"/>
          <p:nvPr/>
        </p:nvSpPr>
        <p:spPr>
          <a:xfrm>
            <a:off x="11477811" y="6477001"/>
            <a:ext cx="184731" cy="276999"/>
          </a:xfrm>
          <a:prstGeom prst="rect">
            <a:avLst/>
          </a:prstGeom>
          <a:noFill/>
        </p:spPr>
        <p:txBody>
          <a:bodyPr wrap="none" rtlCol="0">
            <a:spAutoFit/>
          </a:bodyPr>
          <a:lstStyle/>
          <a:p>
            <a:endParaRPr lang="en-US" sz="1200" dirty="0"/>
          </a:p>
        </p:txBody>
      </p:sp>
    </p:spTree>
    <p:extLst>
      <p:ext uri="{BB962C8B-B14F-4D97-AF65-F5344CB8AC3E}">
        <p14:creationId xmlns:p14="http://schemas.microsoft.com/office/powerpoint/2010/main" val="182081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12" y="0"/>
            <a:ext cx="12114213" cy="1143000"/>
          </a:xfrm>
        </p:spPr>
        <p:txBody>
          <a:bodyPr>
            <a:normAutofit/>
          </a:bodyPr>
          <a:lstStyle/>
          <a:p>
            <a:pPr algn="ctr">
              <a:lnSpc>
                <a:spcPct val="150000"/>
              </a:lnSpc>
            </a:pPr>
            <a:r>
              <a:rPr lang="en-US" sz="4000" b="1" dirty="0" smtClean="0">
                <a:solidFill>
                  <a:srgbClr val="FF0000"/>
                </a:solidFill>
                <a:latin typeface="Times New Roman" pitchFamily="18" charset="0"/>
                <a:cs typeface="Times New Roman" pitchFamily="18" charset="0"/>
              </a:rPr>
              <a:t>PHYSICAL PROPERTIES OF FATS AND OIL</a:t>
            </a:r>
            <a:endParaRPr lang="en-US" sz="4000" b="1" dirty="0">
              <a:solidFill>
                <a:srgbClr val="FF0000"/>
              </a:solidFill>
              <a:latin typeface="Times New Roman" pitchFamily="18" charset="0"/>
              <a:cs typeface="Times New Roman" pitchFamily="18" charset="0"/>
            </a:endParaRPr>
          </a:p>
        </p:txBody>
      </p:sp>
      <p:sp>
        <p:nvSpPr>
          <p:cNvPr id="3" name="Subtitle 2"/>
          <p:cNvSpPr>
            <a:spLocks noGrp="1"/>
          </p:cNvSpPr>
          <p:nvPr>
            <p:ph idx="1"/>
          </p:nvPr>
        </p:nvSpPr>
        <p:spPr>
          <a:xfrm>
            <a:off x="74611" y="1524000"/>
            <a:ext cx="12114213" cy="6019799"/>
          </a:xfrm>
        </p:spPr>
        <p:txBody>
          <a:bodyPr>
            <a:noAutofit/>
          </a:bodyPr>
          <a:lstStyle/>
          <a:p>
            <a:pPr marL="0" indent="0">
              <a:lnSpc>
                <a:spcPct val="100000"/>
              </a:lnSpc>
              <a:buNone/>
            </a:pPr>
            <a:r>
              <a:rPr lang="en-US" dirty="0"/>
              <a:t>The analysis of the physical properties of oils and fats allows us to understand the behavior and characteristics of </a:t>
            </a:r>
            <a:r>
              <a:rPr lang="en-US" dirty="0" smtClean="0"/>
              <a:t>the elements like</a:t>
            </a:r>
          </a:p>
          <a:p>
            <a:pPr>
              <a:lnSpc>
                <a:spcPct val="100000"/>
              </a:lnSpc>
            </a:pPr>
            <a:r>
              <a:rPr lang="en-US" dirty="0" smtClean="0"/>
              <a:t>crystallization</a:t>
            </a:r>
          </a:p>
          <a:p>
            <a:pPr>
              <a:lnSpc>
                <a:spcPct val="100000"/>
              </a:lnSpc>
            </a:pPr>
            <a:r>
              <a:rPr lang="en-US" dirty="0" smtClean="0"/>
              <a:t>melting point</a:t>
            </a:r>
            <a:endParaRPr lang="en-US" dirty="0"/>
          </a:p>
          <a:p>
            <a:pPr>
              <a:lnSpc>
                <a:spcPct val="100000"/>
              </a:lnSpc>
            </a:pPr>
            <a:r>
              <a:rPr lang="en-US" dirty="0" smtClean="0"/>
              <a:t> viscosity</a:t>
            </a:r>
            <a:endParaRPr lang="en-US" dirty="0"/>
          </a:p>
          <a:p>
            <a:pPr>
              <a:lnSpc>
                <a:spcPct val="100000"/>
              </a:lnSpc>
            </a:pPr>
            <a:r>
              <a:rPr lang="en-US" dirty="0" smtClean="0"/>
              <a:t> </a:t>
            </a:r>
            <a:r>
              <a:rPr lang="en-US" dirty="0"/>
              <a:t>refractive </a:t>
            </a:r>
            <a:r>
              <a:rPr lang="en-US" dirty="0" smtClean="0"/>
              <a:t>index</a:t>
            </a:r>
            <a:endParaRPr lang="en-US" dirty="0"/>
          </a:p>
          <a:p>
            <a:pPr>
              <a:lnSpc>
                <a:spcPct val="100000"/>
              </a:lnSpc>
            </a:pPr>
            <a:r>
              <a:rPr lang="en-US" dirty="0" smtClean="0"/>
              <a:t> density</a:t>
            </a:r>
            <a:endParaRPr lang="en-US" dirty="0"/>
          </a:p>
          <a:p>
            <a:pPr>
              <a:lnSpc>
                <a:spcPct val="100000"/>
              </a:lnSpc>
            </a:pPr>
            <a:r>
              <a:rPr lang="en-US" dirty="0" smtClean="0"/>
              <a:t> solubility and plasticity </a:t>
            </a:r>
            <a:r>
              <a:rPr lang="en-US" dirty="0"/>
              <a:t>and </a:t>
            </a:r>
          </a:p>
          <a:p>
            <a:pPr>
              <a:lnSpc>
                <a:spcPct val="100000"/>
              </a:lnSpc>
            </a:pPr>
            <a:r>
              <a:rPr lang="en-US" dirty="0" smtClean="0"/>
              <a:t> </a:t>
            </a:r>
            <a:r>
              <a:rPr lang="en-US" dirty="0"/>
              <a:t>emulsifying </a:t>
            </a:r>
            <a:r>
              <a:rPr lang="en-US" dirty="0" smtClean="0"/>
              <a:t>capacity</a:t>
            </a:r>
            <a:endParaRPr lang="en-US" sz="2800" b="1"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4</a:t>
            </a:fld>
            <a:endParaRPr lang="en-US"/>
          </a:p>
        </p:txBody>
      </p:sp>
    </p:spTree>
    <p:extLst>
      <p:ext uri="{BB962C8B-B14F-4D97-AF65-F5344CB8AC3E}">
        <p14:creationId xmlns:p14="http://schemas.microsoft.com/office/powerpoint/2010/main" val="4164508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FF0000"/>
                </a:solidFill>
                <a:latin typeface="Times New Roman" pitchFamily="18" charset="0"/>
                <a:cs typeface="Times New Roman" pitchFamily="18" charset="0"/>
              </a:rPr>
              <a:t>PHYSICAL PROPERTIES OF FATS AND OIL</a:t>
            </a:r>
          </a:p>
        </p:txBody>
      </p:sp>
      <p:sp>
        <p:nvSpPr>
          <p:cNvPr id="3" name="Content Placeholder 2"/>
          <p:cNvSpPr>
            <a:spLocks noGrp="1"/>
          </p:cNvSpPr>
          <p:nvPr>
            <p:ph idx="1"/>
          </p:nvPr>
        </p:nvSpPr>
        <p:spPr>
          <a:xfrm>
            <a:off x="150812" y="1295400"/>
            <a:ext cx="11811000" cy="5562600"/>
          </a:xfrm>
        </p:spPr>
        <p:txBody>
          <a:bodyPr>
            <a:normAutofit/>
          </a:bodyPr>
          <a:lstStyle/>
          <a:p>
            <a:pPr marL="0" indent="0" algn="just">
              <a:lnSpc>
                <a:spcPct val="150000"/>
              </a:lnSpc>
              <a:buNone/>
            </a:pPr>
            <a:r>
              <a:rPr lang="en-US" b="1" dirty="0" smtClean="0"/>
              <a:t>Crystallization</a:t>
            </a:r>
          </a:p>
          <a:p>
            <a:r>
              <a:rPr lang="en-US" dirty="0"/>
              <a:t>Fats differ from oils in their degree of solidification at room temperature, since in these conditions the oils are in a liquid state (not crystallized) while the fats are in the solid (crystallized) </a:t>
            </a:r>
            <a:r>
              <a:rPr lang="en-US" dirty="0" smtClean="0"/>
              <a:t>state</a:t>
            </a:r>
            <a:endParaRPr lang="en-US" dirty="0"/>
          </a:p>
          <a:p>
            <a:r>
              <a:rPr lang="en-US" dirty="0"/>
              <a:t>The proportion of crystals in fats have great importance in determining the physical properties of a product. Fats are considered solid when they have at least 10% of their crystallized </a:t>
            </a:r>
            <a:r>
              <a:rPr lang="en-US" dirty="0" smtClean="0"/>
              <a:t>components</a:t>
            </a:r>
            <a:endParaRPr lang="en-US" dirty="0"/>
          </a:p>
          <a:p>
            <a:r>
              <a:rPr lang="en-US" dirty="0"/>
              <a:t>The fat crystals have a size between 0.1 and 0.5 </a:t>
            </a:r>
            <a:r>
              <a:rPr lang="en-US" dirty="0" err="1"/>
              <a:t>μm</a:t>
            </a:r>
            <a:r>
              <a:rPr lang="en-US" dirty="0"/>
              <a:t> and can occasionally reach up to 100 </a:t>
            </a:r>
            <a:r>
              <a:rPr lang="en-US" dirty="0" err="1"/>
              <a:t>μm</a:t>
            </a:r>
            <a:r>
              <a:rPr lang="en-US" dirty="0"/>
              <a:t>. The crystals are maintained by Van der </a:t>
            </a:r>
            <a:r>
              <a:rPr lang="en-US" dirty="0" err="1"/>
              <a:t>Waalls</a:t>
            </a:r>
            <a:r>
              <a:rPr lang="en-US" dirty="0"/>
              <a:t> forces forming a three-dimensional network that provides rigidity to the </a:t>
            </a:r>
            <a:r>
              <a:rPr lang="en-US" dirty="0" smtClean="0"/>
              <a:t>product</a:t>
            </a:r>
            <a:endParaRPr lang="en-US" dirty="0"/>
          </a:p>
          <a:p>
            <a:pPr marL="0" indent="0" algn="just">
              <a:lnSpc>
                <a:spcPct val="150000"/>
              </a:lnSpc>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5</a:t>
            </a:fld>
            <a:endParaRPr lang="en-US"/>
          </a:p>
        </p:txBody>
      </p:sp>
    </p:spTree>
    <p:extLst>
      <p:ext uri="{BB962C8B-B14F-4D97-AF65-F5344CB8AC3E}">
        <p14:creationId xmlns:p14="http://schemas.microsoft.com/office/powerpoint/2010/main" val="172668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rPr>
              <a:t>PHYSICAL PROPERTIES OF FATS AND OIL</a:t>
            </a:r>
          </a:p>
        </p:txBody>
      </p:sp>
      <p:sp>
        <p:nvSpPr>
          <p:cNvPr id="3" name="Content Placeholder 2"/>
          <p:cNvSpPr>
            <a:spLocks noGrp="1"/>
          </p:cNvSpPr>
          <p:nvPr>
            <p:ph idx="1"/>
          </p:nvPr>
        </p:nvSpPr>
        <p:spPr/>
        <p:txBody>
          <a:bodyPr>
            <a:normAutofit/>
          </a:bodyPr>
          <a:lstStyle/>
          <a:p>
            <a:pPr>
              <a:lnSpc>
                <a:spcPct val="150000"/>
              </a:lnSpc>
            </a:pPr>
            <a:r>
              <a:rPr lang="en-US" b="1" dirty="0" smtClean="0"/>
              <a:t>Melting point</a:t>
            </a:r>
          </a:p>
          <a:p>
            <a:pPr marL="0" indent="0">
              <a:lnSpc>
                <a:spcPct val="150000"/>
              </a:lnSpc>
              <a:buNone/>
            </a:pPr>
            <a:r>
              <a:rPr lang="en-US" dirty="0" smtClean="0"/>
              <a:t>Melting point increases with the degree of saturation as well as the chain length</a:t>
            </a:r>
          </a:p>
          <a:p>
            <a:pPr marL="0" indent="0">
              <a:lnSpc>
                <a:spcPct val="150000"/>
              </a:lnSpc>
              <a:buNone/>
            </a:pPr>
            <a:r>
              <a:rPr lang="en-US" dirty="0" smtClean="0"/>
              <a:t>When short chain or unsaturated fats are present, melting point is reduced</a:t>
            </a:r>
          </a:p>
          <a:p>
            <a:pPr marL="0" indent="0">
              <a:lnSpc>
                <a:spcPct val="150000"/>
              </a:lnSpc>
              <a:buNone/>
            </a:pPr>
            <a:r>
              <a:rPr lang="en-US" dirty="0" smtClean="0"/>
              <a:t>This is of great importance in processing of animal fats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6</a:t>
            </a:fld>
            <a:endParaRPr lang="en-US"/>
          </a:p>
        </p:txBody>
      </p:sp>
    </p:spTree>
    <p:extLst>
      <p:ext uri="{BB962C8B-B14F-4D97-AF65-F5344CB8AC3E}">
        <p14:creationId xmlns:p14="http://schemas.microsoft.com/office/powerpoint/2010/main" val="2120821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itchFamily="18" charset="0"/>
                <a:cs typeface="Times New Roman" pitchFamily="18" charset="0"/>
              </a:rPr>
              <a:t>PHYSICAL PROPERTIES OF FATS AND OIL</a:t>
            </a:r>
          </a:p>
        </p:txBody>
      </p:sp>
      <p:sp>
        <p:nvSpPr>
          <p:cNvPr id="3" name="Content Placeholder 2"/>
          <p:cNvSpPr>
            <a:spLocks noGrp="1"/>
          </p:cNvSpPr>
          <p:nvPr>
            <p:ph idx="1"/>
          </p:nvPr>
        </p:nvSpPr>
        <p:spPr>
          <a:xfrm>
            <a:off x="150813" y="1690690"/>
            <a:ext cx="12038012" cy="5030786"/>
          </a:xfrm>
        </p:spPr>
        <p:txBody>
          <a:bodyPr>
            <a:normAutofit/>
          </a:bodyPr>
          <a:lstStyle/>
          <a:p>
            <a:pPr>
              <a:lnSpc>
                <a:spcPct val="150000"/>
              </a:lnSpc>
            </a:pPr>
            <a:r>
              <a:rPr lang="en-US" b="1" dirty="0"/>
              <a:t>Viscosity</a:t>
            </a:r>
          </a:p>
          <a:p>
            <a:pPr>
              <a:lnSpc>
                <a:spcPct val="150000"/>
              </a:lnSpc>
            </a:pPr>
            <a:r>
              <a:rPr lang="en-US" dirty="0"/>
              <a:t>The viscosity of a fat is due to the internal friction between the lipids that constitute it. It is generally high due to the high number of molecules that make up a </a:t>
            </a:r>
            <a:r>
              <a:rPr lang="en-US" dirty="0" smtClean="0"/>
              <a:t>fat</a:t>
            </a:r>
            <a:endParaRPr lang="en-US" dirty="0"/>
          </a:p>
          <a:p>
            <a:pPr>
              <a:lnSpc>
                <a:spcPct val="150000"/>
              </a:lnSpc>
            </a:pPr>
            <a:r>
              <a:rPr lang="en-US" dirty="0"/>
              <a:t>By increasing the degree of unsaturation the viscosity decreases and when the length of the chain increases the fatty acids components also increases the </a:t>
            </a:r>
            <a:r>
              <a:rPr lang="en-US" dirty="0" smtClean="0"/>
              <a:t>viscosity</a:t>
            </a:r>
            <a:endParaRPr lang="en-US" dirty="0"/>
          </a:p>
          <a:p>
            <a:pPr algn="just">
              <a:lnSpc>
                <a:spcPct val="150000"/>
              </a:lnSpc>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7</a:t>
            </a:fld>
            <a:endParaRPr lang="en-US"/>
          </a:p>
        </p:txBody>
      </p:sp>
    </p:spTree>
    <p:extLst>
      <p:ext uri="{BB962C8B-B14F-4D97-AF65-F5344CB8AC3E}">
        <p14:creationId xmlns:p14="http://schemas.microsoft.com/office/powerpoint/2010/main" val="40988426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1" y="255134"/>
            <a:ext cx="10512862" cy="1325563"/>
          </a:xfrm>
        </p:spPr>
        <p:txBody>
          <a:bodyPr>
            <a:normAutofit/>
          </a:bodyPr>
          <a:lstStyle/>
          <a:p>
            <a:pPr algn="ctr"/>
            <a:r>
              <a:rPr lang="en-US" sz="4000" b="1" dirty="0">
                <a:solidFill>
                  <a:srgbClr val="FF0000"/>
                </a:solidFill>
                <a:latin typeface="Times New Roman" panose="02020603050405020304" pitchFamily="18" charset="0"/>
                <a:cs typeface="Times New Roman" panose="02020603050405020304" pitchFamily="18" charset="0"/>
              </a:rPr>
              <a:t>PHYSICAL PROPERTIES OF FATS AND OIL…</a:t>
            </a:r>
          </a:p>
        </p:txBody>
      </p:sp>
      <p:sp>
        <p:nvSpPr>
          <p:cNvPr id="3" name="Content Placeholder 2"/>
          <p:cNvSpPr>
            <a:spLocks noGrp="1"/>
          </p:cNvSpPr>
          <p:nvPr>
            <p:ph idx="1"/>
          </p:nvPr>
        </p:nvSpPr>
        <p:spPr>
          <a:xfrm>
            <a:off x="837982" y="1580697"/>
            <a:ext cx="10512862" cy="4596266"/>
          </a:xfrm>
        </p:spPr>
        <p:txBody>
          <a:bodyPr>
            <a:normAutofit fontScale="92500" lnSpcReduction="10000"/>
          </a:bodyPr>
          <a:lstStyle/>
          <a:p>
            <a:pPr>
              <a:lnSpc>
                <a:spcPct val="150000"/>
              </a:lnSpc>
            </a:pPr>
            <a:r>
              <a:rPr lang="en-US" b="1" dirty="0"/>
              <a:t>Refractive index</a:t>
            </a:r>
          </a:p>
          <a:p>
            <a:pPr>
              <a:lnSpc>
                <a:spcPct val="150000"/>
              </a:lnSpc>
            </a:pPr>
            <a:r>
              <a:rPr lang="en-US" dirty="0"/>
              <a:t>The refractive index of a substance is defined as the ratio between the speed of light in air and in matter (oil or fat) that is </a:t>
            </a:r>
            <a:r>
              <a:rPr lang="en-US" dirty="0" smtClean="0"/>
              <a:t>analyzed</a:t>
            </a:r>
            <a:endParaRPr lang="en-US" dirty="0"/>
          </a:p>
          <a:p>
            <a:pPr>
              <a:lnSpc>
                <a:spcPct val="150000"/>
              </a:lnSpc>
            </a:pPr>
            <a:r>
              <a:rPr lang="en-US" dirty="0"/>
              <a:t>Increasing the degree of unsaturation increases the refractive index and when the length of the chain increases, the refractive index also increases and that is why it is used to control the hydrogenation </a:t>
            </a:r>
            <a:r>
              <a:rPr lang="en-US" dirty="0" smtClean="0"/>
              <a:t>process</a:t>
            </a:r>
            <a:endParaRPr lang="en-US" dirty="0"/>
          </a:p>
          <a:p>
            <a:pPr>
              <a:lnSpc>
                <a:spcPct val="150000"/>
              </a:lnSpc>
            </a:pPr>
            <a:r>
              <a:rPr lang="en-US" dirty="0"/>
              <a:t>As the temperature increases, the refractive index decreases</a:t>
            </a:r>
          </a:p>
          <a:p>
            <a:pPr algn="just">
              <a:lnSpc>
                <a:spcPct val="150000"/>
              </a:lnSpc>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8</a:t>
            </a:fld>
            <a:endParaRPr lang="en-US"/>
          </a:p>
        </p:txBody>
      </p:sp>
    </p:spTree>
    <p:extLst>
      <p:ext uri="{BB962C8B-B14F-4D97-AF65-F5344CB8AC3E}">
        <p14:creationId xmlns:p14="http://schemas.microsoft.com/office/powerpoint/2010/main" val="1591075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itchFamily="18" charset="0"/>
                <a:cs typeface="Times New Roman" pitchFamily="18" charset="0"/>
              </a:rPr>
              <a:t>PHYSICAL PROPERTIES OF FATS AND OIL</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Density</a:t>
            </a:r>
            <a:endParaRPr lang="en-US" dirty="0" smtClean="0"/>
          </a:p>
          <a:p>
            <a:r>
              <a:rPr lang="en-US" dirty="0" smtClean="0"/>
              <a:t>Density </a:t>
            </a:r>
            <a:r>
              <a:rPr lang="en-US" dirty="0"/>
              <a:t>decreases when fats dilate when going from solid to liquid</a:t>
            </a:r>
          </a:p>
          <a:p>
            <a:r>
              <a:rPr lang="en-US" dirty="0"/>
              <a:t>When the fats melt, their volume increases and therefore the density </a:t>
            </a:r>
            <a:r>
              <a:rPr lang="en-US" dirty="0" smtClean="0"/>
              <a:t>decreases</a:t>
            </a:r>
          </a:p>
          <a:p>
            <a:pPr marL="0" indent="0">
              <a:buNone/>
            </a:pPr>
            <a:r>
              <a:rPr lang="en-US" b="1" dirty="0"/>
              <a:t>Solubility</a:t>
            </a:r>
            <a:endParaRPr lang="en-US" dirty="0"/>
          </a:p>
          <a:p>
            <a:r>
              <a:rPr lang="en-US" dirty="0"/>
              <a:t>Solubility has great relevance in the processing of fats.</a:t>
            </a:r>
          </a:p>
          <a:p>
            <a:r>
              <a:rPr lang="en-US" dirty="0"/>
              <a:t>Fats are fully soluble </a:t>
            </a:r>
            <a:r>
              <a:rPr lang="en-US" dirty="0" err="1"/>
              <a:t>apolar</a:t>
            </a:r>
            <a:r>
              <a:rPr lang="en-US" dirty="0"/>
              <a:t> solvents (benzene, </a:t>
            </a:r>
            <a:r>
              <a:rPr lang="en-US" dirty="0" smtClean="0"/>
              <a:t>hexane)</a:t>
            </a:r>
          </a:p>
          <a:p>
            <a:r>
              <a:rPr lang="en-US" dirty="0" smtClean="0"/>
              <a:t>The solubility of fats in organic solvents </a:t>
            </a:r>
            <a:r>
              <a:rPr lang="en-US" dirty="0" err="1" smtClean="0"/>
              <a:t>decreses</a:t>
            </a:r>
            <a:r>
              <a:rPr lang="en-US" dirty="0" smtClean="0"/>
              <a:t> with increase in chain length and degree of saturation</a:t>
            </a:r>
          </a:p>
          <a:p>
            <a:endParaRPr lang="en-US" dirty="0"/>
          </a:p>
          <a:p>
            <a:endParaRPr lang="en-US" dirty="0" smtClean="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9</a:t>
            </a:fld>
            <a:endParaRPr lang="en-US"/>
          </a:p>
        </p:txBody>
      </p:sp>
    </p:spTree>
    <p:extLst>
      <p:ext uri="{BB962C8B-B14F-4D97-AF65-F5344CB8AC3E}">
        <p14:creationId xmlns:p14="http://schemas.microsoft.com/office/powerpoint/2010/main" val="32706501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13189</TotalTime>
  <Words>555</Words>
  <Application>Microsoft Office PowerPoint</Application>
  <PresentationFormat>Custom</PresentationFormat>
  <Paragraphs>80</Paragraphs>
  <Slides>11</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 Black</vt:lpstr>
      <vt:lpstr>Calibri</vt:lpstr>
      <vt:lpstr>Calibri Light</vt:lpstr>
      <vt:lpstr>Edwardian Script ITC</vt:lpstr>
      <vt:lpstr>Times New Roman</vt:lpstr>
      <vt:lpstr>Wingdings</vt:lpstr>
      <vt:lpstr>Office Theme</vt:lpstr>
      <vt:lpstr>PowerPoint Presentation</vt:lpstr>
      <vt:lpstr>FATS AND OILS </vt:lpstr>
      <vt:lpstr>                         LECTURE OUTLINE</vt:lpstr>
      <vt:lpstr>PHYSICAL PROPERTIES OF FATS AND OIL</vt:lpstr>
      <vt:lpstr>PHYSICAL PROPERTIES OF FATS AND OIL</vt:lpstr>
      <vt:lpstr>PHYSICAL PROPERTIES OF FATS AND OIL</vt:lpstr>
      <vt:lpstr>PHYSICAL PROPERTIES OF FATS AND OIL</vt:lpstr>
      <vt:lpstr>PHYSICAL PROPERTIES OF FATS AND OIL…</vt:lpstr>
      <vt:lpstr>PHYSICAL PROPERTIES OF FATS AND OIL</vt:lpstr>
      <vt:lpstr>PHYSICAL PROPERTIES OF FATS AND OIL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Dell</dc:creator>
  <cp:lastModifiedBy>Ushna Khalid</cp:lastModifiedBy>
  <cp:revision>132</cp:revision>
  <dcterms:created xsi:type="dcterms:W3CDTF">2016-11-19T17:38:05Z</dcterms:created>
  <dcterms:modified xsi:type="dcterms:W3CDTF">2020-11-14T19:44:36Z</dcterms:modified>
</cp:coreProperties>
</file>