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37E447A-785E-449C-B181-B423E2E4FDE2}" type="datetimeFigureOut">
              <a:rPr lang="en-US" smtClean="0"/>
              <a:t>3/26/2020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D850D51-B769-4343-B0C7-F485A3568AB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37E447A-785E-449C-B181-B423E2E4FDE2}" type="datetimeFigureOut">
              <a:rPr lang="en-US" smtClean="0"/>
              <a:t>3/26/2020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850D51-B769-4343-B0C7-F485A3568AB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37E447A-785E-449C-B181-B423E2E4FDE2}" type="datetimeFigureOut">
              <a:rPr lang="en-US" smtClean="0"/>
              <a:t>3/26/2020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D850D51-B769-4343-B0C7-F485A3568AB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37E447A-785E-449C-B181-B423E2E4FDE2}" type="datetimeFigureOut">
              <a:rPr lang="en-US" smtClean="0"/>
              <a:t>3/26/2020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850D51-B769-4343-B0C7-F485A3568AB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37E447A-785E-449C-B181-B423E2E4FDE2}" type="datetimeFigureOut">
              <a:rPr lang="en-US" smtClean="0"/>
              <a:t>3/26/2020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D850D51-B769-4343-B0C7-F485A3568AB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37E447A-785E-449C-B181-B423E2E4FDE2}" type="datetimeFigureOut">
              <a:rPr lang="en-US" smtClean="0"/>
              <a:t>3/26/2020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850D51-B769-4343-B0C7-F485A3568AB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37E447A-785E-449C-B181-B423E2E4FDE2}" type="datetimeFigureOut">
              <a:rPr lang="en-US" smtClean="0"/>
              <a:t>3/26/2020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D850D51-B769-4343-B0C7-F485A3568AB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37E447A-785E-449C-B181-B423E2E4FDE2}" type="datetimeFigureOut">
              <a:rPr lang="en-US" smtClean="0"/>
              <a:t>3/26/2020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D850D51-B769-4343-B0C7-F485A3568AB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37E447A-785E-449C-B181-B423E2E4FDE2}" type="datetimeFigureOut">
              <a:rPr lang="en-US" smtClean="0"/>
              <a:t>3/26/2020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D850D51-B769-4343-B0C7-F485A3568AB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37E447A-785E-449C-B181-B423E2E4FDE2}" type="datetimeFigureOut">
              <a:rPr lang="en-US" smtClean="0"/>
              <a:t>3/26/2020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850D51-B769-4343-B0C7-F485A3568AB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37E447A-785E-449C-B181-B423E2E4FDE2}" type="datetimeFigureOut">
              <a:rPr lang="en-US" smtClean="0"/>
              <a:t>3/26/2020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850D51-B769-4343-B0C7-F485A3568AB6}"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37E447A-785E-449C-B181-B423E2E4FDE2}" type="datetimeFigureOut">
              <a:rPr lang="en-US" smtClean="0"/>
              <a:t>3/26/2020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D850D51-B769-4343-B0C7-F485A3568AB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182880" indent="0">
              <a:buNone/>
            </a:pPr>
            <a:r>
              <a:rPr lang="en-US" dirty="0" smtClean="0"/>
              <a:t>Bronchiectasis</a:t>
            </a:r>
            <a:endParaRPr lang="en-US" dirty="0"/>
          </a:p>
        </p:txBody>
      </p:sp>
    </p:spTree>
    <p:extLst>
      <p:ext uri="{BB962C8B-B14F-4D97-AF65-F5344CB8AC3E}">
        <p14:creationId xmlns:p14="http://schemas.microsoft.com/office/powerpoint/2010/main" val="3077001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Brochiectasis:investigations</a:t>
            </a:r>
            <a:endParaRPr lang="en-US" dirty="0"/>
          </a:p>
        </p:txBody>
      </p:sp>
      <p:sp>
        <p:nvSpPr>
          <p:cNvPr id="3" name="Content Placeholder 2"/>
          <p:cNvSpPr>
            <a:spLocks noGrp="1"/>
          </p:cNvSpPr>
          <p:nvPr>
            <p:ph idx="1"/>
          </p:nvPr>
        </p:nvSpPr>
        <p:spPr/>
        <p:txBody>
          <a:bodyPr>
            <a:normAutofit lnSpcReduction="10000"/>
          </a:bodyPr>
          <a:lstStyle/>
          <a:p>
            <a:pPr>
              <a:buFont typeface="Courier New" panose="02070309020205020404" pitchFamily="49" charset="0"/>
              <a:buChar char="o"/>
            </a:pPr>
            <a:r>
              <a:rPr lang="en-US" dirty="0">
                <a:solidFill>
                  <a:schemeClr val="tx2"/>
                </a:solidFill>
              </a:rPr>
              <a:t> Assessment of ciliary function </a:t>
            </a:r>
            <a:r>
              <a:rPr lang="en-US" dirty="0"/>
              <a:t>A screening test can be performed in patients suspected of having a ciliary dysfunction syndrome by measuring the time taken for a small pellet of saccharin placed in </a:t>
            </a:r>
            <a:r>
              <a:rPr lang="en-US" dirty="0" smtClean="0"/>
              <a:t>the </a:t>
            </a:r>
            <a:r>
              <a:rPr lang="en-US" dirty="0"/>
              <a:t>anterior chamber of the nose to reach the pharynx, when the patient can taste it. This time should not exceed 20 minutes but is greatly prolonged in patients with ciliary dysfunction. Ciliary beat frequency may also be assessed using biopsies taken from the nose. Structural abnormalities of cilia can be detected by electron microscopy.</a:t>
            </a:r>
          </a:p>
        </p:txBody>
      </p:sp>
    </p:spTree>
    <p:extLst>
      <p:ext uri="{BB962C8B-B14F-4D97-AF65-F5344CB8AC3E}">
        <p14:creationId xmlns:p14="http://schemas.microsoft.com/office/powerpoint/2010/main" val="2527292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Brochiectasis:management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 patients with airflow obstruction, </a:t>
            </a:r>
            <a:r>
              <a:rPr lang="en-US" dirty="0">
                <a:solidFill>
                  <a:srgbClr val="FF0000"/>
                </a:solidFill>
              </a:rPr>
              <a:t>inhaled bronchodilators and corticosteroids</a:t>
            </a:r>
            <a:r>
              <a:rPr lang="en-US" dirty="0"/>
              <a:t> should be used to enhance airway patency</a:t>
            </a:r>
            <a:r>
              <a:rPr lang="en-US" dirty="0" smtClean="0"/>
              <a:t>.</a:t>
            </a:r>
          </a:p>
          <a:p>
            <a:r>
              <a:rPr lang="en-US" dirty="0" err="1" smtClean="0">
                <a:solidFill>
                  <a:schemeClr val="accent1"/>
                </a:solidFill>
              </a:rPr>
              <a:t>Physiotherapy:</a:t>
            </a:r>
            <a:r>
              <a:rPr lang="en-US" dirty="0" err="1"/>
              <a:t>Deep</a:t>
            </a:r>
            <a:r>
              <a:rPr lang="en-US" dirty="0"/>
              <a:t> breathing followed by forced expiratory </a:t>
            </a:r>
            <a:r>
              <a:rPr lang="en-US" dirty="0" err="1"/>
              <a:t>manœuvres</a:t>
            </a:r>
            <a:r>
              <a:rPr lang="en-US" dirty="0"/>
              <a:t> (the ‘active cycle of breathing’ technique) is of help in moving secretions in the dilated bronchi towards the trachea, from which they can be cleared by vigorous coughing. ‘Percussion’ of the chest wall with cupped hands may help to dislodge sputum, but does not suit all patients. The optimum duration and frequency of physiotherapy depend on the amount of sputum, but 5–10 minutes once or twice daily is a minimum for most </a:t>
            </a:r>
            <a:r>
              <a:rPr lang="en-US" dirty="0" smtClean="0"/>
              <a:t>patients.</a:t>
            </a:r>
            <a:endParaRPr lang="en-US" dirty="0">
              <a:solidFill>
                <a:schemeClr val="accent1"/>
              </a:solidFill>
            </a:endParaRPr>
          </a:p>
        </p:txBody>
      </p:sp>
    </p:spTree>
    <p:extLst>
      <p:ext uri="{BB962C8B-B14F-4D97-AF65-F5344CB8AC3E}">
        <p14:creationId xmlns:p14="http://schemas.microsoft.com/office/powerpoint/2010/main" val="457723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solidFill>
                  <a:schemeClr val="tx2"/>
                </a:solidFill>
              </a:rPr>
              <a:t>Antibiotic </a:t>
            </a:r>
            <a:r>
              <a:rPr lang="en-US" dirty="0" err="1" smtClean="0">
                <a:solidFill>
                  <a:schemeClr val="tx2"/>
                </a:solidFill>
              </a:rPr>
              <a:t>therapy:</a:t>
            </a:r>
            <a:r>
              <a:rPr lang="en-US" dirty="0" err="1" smtClean="0"/>
              <a:t>When</a:t>
            </a:r>
            <a:r>
              <a:rPr lang="en-US" dirty="0" smtClean="0"/>
              <a:t> </a:t>
            </a:r>
            <a:r>
              <a:rPr lang="en-US" dirty="0"/>
              <a:t>secondary infection occurs with staphylococci and Gram-negative bacilli, in </a:t>
            </a:r>
            <a:r>
              <a:rPr lang="en-US" dirty="0" err="1"/>
              <a:t>particularPseudomonas</a:t>
            </a:r>
            <a:r>
              <a:rPr lang="en-US" dirty="0"/>
              <a:t> species, antibiotic therapy becomes more challenging and should be guided by the microbiological sensitivities. </a:t>
            </a:r>
            <a:endParaRPr lang="en-US" dirty="0" smtClean="0"/>
          </a:p>
          <a:p>
            <a:r>
              <a:rPr lang="en-US" dirty="0" smtClean="0"/>
              <a:t>For </a:t>
            </a:r>
            <a:r>
              <a:rPr lang="en-US" dirty="0"/>
              <a:t>Pseudomonas, </a:t>
            </a:r>
            <a:r>
              <a:rPr lang="en-US" dirty="0">
                <a:solidFill>
                  <a:srgbClr val="FF0000"/>
                </a:solidFill>
              </a:rPr>
              <a:t>oral ciprofloxacin (250–750 mg 12-hourly) or ceftazidime by intravenous injection or infusion (1–2 g 8-hourly)</a:t>
            </a:r>
            <a:r>
              <a:rPr lang="en-US" dirty="0"/>
              <a:t> may be required</a:t>
            </a:r>
            <a:r>
              <a:rPr lang="en-US" dirty="0" smtClean="0"/>
              <a:t>.</a:t>
            </a:r>
          </a:p>
          <a:p>
            <a:r>
              <a:rPr lang="en-US" dirty="0" smtClean="0"/>
              <a:t> </a:t>
            </a:r>
            <a:r>
              <a:rPr lang="en-US" dirty="0" err="1"/>
              <a:t>Haemoptysis</a:t>
            </a:r>
            <a:r>
              <a:rPr lang="en-US" dirty="0"/>
              <a:t> in bronchiectasis often responds to treating the underlying infection, although in severe cases </a:t>
            </a:r>
            <a:r>
              <a:rPr lang="en-US" dirty="0">
                <a:solidFill>
                  <a:srgbClr val="FF0000"/>
                </a:solidFill>
              </a:rPr>
              <a:t>percutaneous </a:t>
            </a:r>
            <a:r>
              <a:rPr lang="en-US" dirty="0" err="1">
                <a:solidFill>
                  <a:srgbClr val="FF0000"/>
                </a:solidFill>
              </a:rPr>
              <a:t>embolisation</a:t>
            </a:r>
            <a:r>
              <a:rPr lang="en-US" dirty="0">
                <a:solidFill>
                  <a:srgbClr val="FF0000"/>
                </a:solidFill>
              </a:rPr>
              <a:t> of the bronchial circulation</a:t>
            </a:r>
            <a:r>
              <a:rPr lang="en-US" dirty="0"/>
              <a:t> by an interventional radiologist may be </a:t>
            </a:r>
            <a:r>
              <a:rPr lang="en-US" dirty="0" smtClean="0"/>
              <a:t>necessary. </a:t>
            </a:r>
            <a:endParaRPr lang="en-US" dirty="0"/>
          </a:p>
        </p:txBody>
      </p:sp>
    </p:spTree>
    <p:extLst>
      <p:ext uri="{BB962C8B-B14F-4D97-AF65-F5344CB8AC3E}">
        <p14:creationId xmlns:p14="http://schemas.microsoft.com/office/powerpoint/2010/main" val="1003216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brochiectasis:management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tx2"/>
                </a:solidFill>
              </a:rPr>
              <a:t>Surgical </a:t>
            </a:r>
            <a:r>
              <a:rPr lang="en-US" dirty="0" err="1" smtClean="0">
                <a:solidFill>
                  <a:schemeClr val="tx2"/>
                </a:solidFill>
              </a:rPr>
              <a:t>treatment:</a:t>
            </a:r>
            <a:r>
              <a:rPr lang="en-US" dirty="0" err="1" smtClean="0">
                <a:solidFill>
                  <a:schemeClr val="accent6">
                    <a:lumMod val="50000"/>
                  </a:schemeClr>
                </a:solidFill>
              </a:rPr>
              <a:t>Excision</a:t>
            </a:r>
            <a:r>
              <a:rPr lang="en-US" dirty="0" smtClean="0">
                <a:solidFill>
                  <a:schemeClr val="accent6">
                    <a:lumMod val="50000"/>
                  </a:schemeClr>
                </a:solidFill>
              </a:rPr>
              <a:t> </a:t>
            </a:r>
            <a:r>
              <a:rPr lang="en-US" dirty="0">
                <a:solidFill>
                  <a:schemeClr val="accent6">
                    <a:lumMod val="50000"/>
                  </a:schemeClr>
                </a:solidFill>
              </a:rPr>
              <a:t>of </a:t>
            </a:r>
            <a:r>
              <a:rPr lang="en-US" dirty="0" err="1">
                <a:solidFill>
                  <a:schemeClr val="accent6">
                    <a:lumMod val="50000"/>
                  </a:schemeClr>
                </a:solidFill>
              </a:rPr>
              <a:t>bronchiectatic</a:t>
            </a:r>
            <a:r>
              <a:rPr lang="en-US" dirty="0">
                <a:solidFill>
                  <a:schemeClr val="accent6">
                    <a:lumMod val="50000"/>
                  </a:schemeClr>
                </a:solidFill>
              </a:rPr>
              <a:t> areas</a:t>
            </a:r>
            <a:r>
              <a:rPr lang="en-US" dirty="0"/>
              <a:t> is only indicated </a:t>
            </a:r>
            <a:r>
              <a:rPr lang="en-US" dirty="0" smtClean="0"/>
              <a:t>in </a:t>
            </a:r>
          </a:p>
          <a:p>
            <a:pPr>
              <a:buFont typeface="Arial" panose="020B0604020202020204" pitchFamily="34" charset="0"/>
              <a:buChar char="•"/>
            </a:pPr>
            <a:r>
              <a:rPr lang="en-US" dirty="0" smtClean="0"/>
              <a:t>young patients</a:t>
            </a:r>
          </a:p>
          <a:p>
            <a:pPr>
              <a:buFont typeface="Arial" panose="020B0604020202020204" pitchFamily="34" charset="0"/>
              <a:buChar char="•"/>
            </a:pPr>
            <a:r>
              <a:rPr lang="en-US" dirty="0" smtClean="0"/>
              <a:t> </a:t>
            </a:r>
            <a:r>
              <a:rPr lang="en-US" dirty="0"/>
              <a:t>in whom the bronchiectasis is unilateral </a:t>
            </a:r>
            <a:endParaRPr lang="en-US" dirty="0" smtClean="0"/>
          </a:p>
          <a:p>
            <a:pPr>
              <a:buFont typeface="Arial" panose="020B0604020202020204" pitchFamily="34" charset="0"/>
              <a:buChar char="•"/>
            </a:pPr>
            <a:r>
              <a:rPr lang="en-US" dirty="0" smtClean="0"/>
              <a:t>and </a:t>
            </a:r>
            <a:r>
              <a:rPr lang="en-US" dirty="0"/>
              <a:t>confined to a single lobe or segment on CT. Unfortunately, many of the patients in whom medical treatment proves unsuccessful are also unsuitable for surgery because of either extensive bronchiectasis or coexisting chronic lung disease. </a:t>
            </a:r>
            <a:endParaRPr lang="en-US" dirty="0" smtClean="0"/>
          </a:p>
          <a:p>
            <a:pPr marL="0" indent="0">
              <a:buNone/>
            </a:pPr>
            <a:r>
              <a:rPr lang="en-US" dirty="0"/>
              <a:t> </a:t>
            </a:r>
            <a:r>
              <a:rPr lang="en-US" dirty="0" smtClean="0"/>
              <a:t>In </a:t>
            </a:r>
            <a:r>
              <a:rPr lang="en-US" dirty="0"/>
              <a:t>progressive forms of bronchiectasis, </a:t>
            </a:r>
            <a:r>
              <a:rPr lang="en-US" dirty="0">
                <a:solidFill>
                  <a:schemeClr val="accent6">
                    <a:lumMod val="50000"/>
                  </a:schemeClr>
                </a:solidFill>
              </a:rPr>
              <a:t>resection of destroyed areas of lung </a:t>
            </a:r>
            <a:r>
              <a:rPr lang="en-US" dirty="0"/>
              <a:t>which are acting as a reservoir of infection should only be considered as a last resort. </a:t>
            </a:r>
          </a:p>
        </p:txBody>
      </p:sp>
    </p:spTree>
    <p:extLst>
      <p:ext uri="{BB962C8B-B14F-4D97-AF65-F5344CB8AC3E}">
        <p14:creationId xmlns:p14="http://schemas.microsoft.com/office/powerpoint/2010/main" val="2526963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Brochiectasis:prognosis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a:t>
            </a:r>
            <a:r>
              <a:rPr lang="en-US" dirty="0"/>
              <a:t>disease is progressive when associated with ciliary dysfunction and cystic fibrosis, and eventually causes respiratory failure. In other patients the prognosis can be relatively good if physiotherapy is performed regularly and antibiotics are used aggressively</a:t>
            </a:r>
            <a:r>
              <a:rPr lang="en-US" dirty="0" smtClean="0"/>
              <a:t>.</a:t>
            </a:r>
          </a:p>
          <a:p>
            <a:pPr marL="0" indent="0">
              <a:buNone/>
            </a:pPr>
            <a:r>
              <a:rPr lang="en-US" dirty="0" smtClean="0">
                <a:solidFill>
                  <a:schemeClr val="accent3"/>
                </a:solidFill>
              </a:rPr>
              <a:t> </a:t>
            </a:r>
            <a:r>
              <a:rPr lang="en-US" dirty="0" err="1" smtClean="0">
                <a:solidFill>
                  <a:schemeClr val="accent3"/>
                </a:solidFill>
              </a:rPr>
              <a:t>Prevention:</a:t>
            </a:r>
            <a:r>
              <a:rPr lang="en-US" dirty="0" err="1" smtClean="0"/>
              <a:t>As</a:t>
            </a:r>
            <a:r>
              <a:rPr lang="en-US" dirty="0" smtClean="0"/>
              <a:t> </a:t>
            </a:r>
            <a:r>
              <a:rPr lang="en-US" dirty="0"/>
              <a:t>bronchiectasis commonly starts in childhood following measles, whooping cough or a primary tuberculous infection, it is essential that these conditions receive adequate prophylaxis and treatment. The early recognition and treatment of bronchial obstruction is also important.</a:t>
            </a:r>
            <a:endParaRPr lang="en-US" dirty="0">
              <a:solidFill>
                <a:schemeClr val="accent3"/>
              </a:solidFill>
            </a:endParaRPr>
          </a:p>
        </p:txBody>
      </p:sp>
    </p:spTree>
    <p:extLst>
      <p:ext uri="{BB962C8B-B14F-4D97-AF65-F5344CB8AC3E}">
        <p14:creationId xmlns:p14="http://schemas.microsoft.com/office/powerpoint/2010/main" val="2625028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993541"/>
            <a:ext cx="7239000" cy="40790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7485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Definition</a:t>
            </a:r>
          </a:p>
          <a:p>
            <a:r>
              <a:rPr lang="en-US" dirty="0" smtClean="0"/>
              <a:t>Causes</a:t>
            </a:r>
          </a:p>
          <a:p>
            <a:r>
              <a:rPr lang="en-US" dirty="0" smtClean="0"/>
              <a:t>Pathology</a:t>
            </a:r>
          </a:p>
          <a:p>
            <a:r>
              <a:rPr lang="en-US" dirty="0" smtClean="0"/>
              <a:t>Clinical features</a:t>
            </a:r>
          </a:p>
          <a:p>
            <a:r>
              <a:rPr lang="en-US" dirty="0" smtClean="0"/>
              <a:t>Investigations</a:t>
            </a:r>
          </a:p>
          <a:p>
            <a:r>
              <a:rPr lang="en-US" dirty="0" smtClean="0"/>
              <a:t>Management</a:t>
            </a:r>
          </a:p>
          <a:p>
            <a:r>
              <a:rPr lang="en-US" dirty="0" smtClean="0"/>
              <a:t>Prognosis</a:t>
            </a:r>
          </a:p>
          <a:p>
            <a:r>
              <a:rPr lang="en-US" dirty="0" smtClean="0"/>
              <a:t>prevention</a:t>
            </a:r>
          </a:p>
          <a:p>
            <a:endParaRPr lang="en-US" dirty="0" smtClean="0"/>
          </a:p>
          <a:p>
            <a:endParaRPr lang="en-US" dirty="0"/>
          </a:p>
        </p:txBody>
      </p:sp>
    </p:spTree>
    <p:extLst>
      <p:ext uri="{BB962C8B-B14F-4D97-AF65-F5344CB8AC3E}">
        <p14:creationId xmlns:p14="http://schemas.microsoft.com/office/powerpoint/2010/main" val="2966304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Brochiectasis:def</a:t>
            </a:r>
            <a:endParaRPr lang="en-US" dirty="0"/>
          </a:p>
        </p:txBody>
      </p:sp>
      <p:sp>
        <p:nvSpPr>
          <p:cNvPr id="3" name="Content Placeholder 2"/>
          <p:cNvSpPr>
            <a:spLocks noGrp="1"/>
          </p:cNvSpPr>
          <p:nvPr>
            <p:ph idx="1"/>
          </p:nvPr>
        </p:nvSpPr>
        <p:spPr/>
        <p:txBody>
          <a:bodyPr>
            <a:noAutofit/>
          </a:bodyPr>
          <a:lstStyle/>
          <a:p>
            <a:r>
              <a:rPr lang="en-US" sz="2000" dirty="0"/>
              <a:t>Bronchiectasis means abnormal dilatation of the bronchi. Chronic </a:t>
            </a:r>
            <a:r>
              <a:rPr lang="en-US" sz="2000" dirty="0" err="1"/>
              <a:t>suppurative</a:t>
            </a:r>
            <a:r>
              <a:rPr lang="en-US" sz="2000" dirty="0"/>
              <a:t> airway infection with sputum </a:t>
            </a:r>
            <a:r>
              <a:rPr lang="en-US" sz="2000" dirty="0" err="1" smtClean="0"/>
              <a:t>production,progressive</a:t>
            </a:r>
            <a:r>
              <a:rPr lang="en-US" sz="2000" dirty="0" smtClean="0"/>
              <a:t> </a:t>
            </a:r>
            <a:r>
              <a:rPr lang="en-US" sz="2000" dirty="0"/>
              <a:t>scarring and lung damage </a:t>
            </a:r>
            <a:r>
              <a:rPr lang="en-US" sz="2000" dirty="0" smtClean="0"/>
              <a:t>are </a:t>
            </a:r>
            <a:r>
              <a:rPr lang="en-US" sz="2000" dirty="0" err="1" smtClean="0"/>
              <a:t>present,whatever</a:t>
            </a:r>
            <a:r>
              <a:rPr lang="en-US" sz="2000" dirty="0" smtClean="0"/>
              <a:t> </a:t>
            </a:r>
            <a:r>
              <a:rPr lang="en-US" sz="2000" dirty="0"/>
              <a:t>the </a:t>
            </a:r>
            <a:r>
              <a:rPr lang="en-US" sz="2000" dirty="0" smtClean="0"/>
              <a:t>cause.</a:t>
            </a:r>
          </a:p>
          <a:p>
            <a:r>
              <a:rPr lang="en-US" sz="2000" dirty="0" smtClean="0">
                <a:solidFill>
                  <a:schemeClr val="accent6"/>
                </a:solidFill>
              </a:rPr>
              <a:t>Causes of </a:t>
            </a:r>
            <a:r>
              <a:rPr lang="en-US" sz="2000" dirty="0" err="1" smtClean="0">
                <a:solidFill>
                  <a:schemeClr val="accent6"/>
                </a:solidFill>
              </a:rPr>
              <a:t>brochiectasis</a:t>
            </a:r>
            <a:r>
              <a:rPr lang="en-US" sz="2000" dirty="0" smtClean="0"/>
              <a:t>:</a:t>
            </a:r>
          </a:p>
          <a:p>
            <a:pPr marL="0" indent="0">
              <a:buNone/>
            </a:pPr>
            <a:r>
              <a:rPr lang="en-US" sz="2000" dirty="0" smtClean="0">
                <a:solidFill>
                  <a:schemeClr val="accent6">
                    <a:lumMod val="75000"/>
                  </a:schemeClr>
                </a:solidFill>
              </a:rPr>
              <a:t> Congenital:</a:t>
            </a:r>
          </a:p>
          <a:p>
            <a:pPr marL="0" indent="0">
              <a:buNone/>
            </a:pPr>
            <a:r>
              <a:rPr lang="en-US" sz="2000" dirty="0" smtClean="0"/>
              <a:t> </a:t>
            </a:r>
            <a:r>
              <a:rPr lang="en-US" sz="2000" dirty="0"/>
              <a:t>• Cystic fibrosis </a:t>
            </a:r>
            <a:endParaRPr lang="en-US" sz="2000" dirty="0" smtClean="0"/>
          </a:p>
          <a:p>
            <a:pPr marL="0" indent="0">
              <a:buNone/>
            </a:pPr>
            <a:r>
              <a:rPr lang="en-US" sz="2000" dirty="0" smtClean="0"/>
              <a:t>• </a:t>
            </a:r>
            <a:r>
              <a:rPr lang="en-US" sz="2000" dirty="0"/>
              <a:t>Ciliary dysfunction </a:t>
            </a:r>
            <a:r>
              <a:rPr lang="en-US" sz="2000" dirty="0" smtClean="0"/>
              <a:t>syndromes: </a:t>
            </a:r>
            <a:r>
              <a:rPr lang="en-US" sz="2000" dirty="0"/>
              <a:t>   </a:t>
            </a:r>
            <a:endParaRPr lang="en-US" sz="2000" dirty="0" smtClean="0"/>
          </a:p>
          <a:p>
            <a:pPr>
              <a:buFont typeface="Wingdings" panose="05000000000000000000" pitchFamily="2" charset="2"/>
              <a:buChar char="v"/>
            </a:pPr>
            <a:r>
              <a:rPr lang="en-US" sz="2000" dirty="0" smtClean="0"/>
              <a:t>  Primary </a:t>
            </a:r>
            <a:r>
              <a:rPr lang="en-US" sz="2000" dirty="0"/>
              <a:t>ciliary dyskinesia (immotile cilia syndrome) </a:t>
            </a:r>
            <a:endParaRPr lang="en-US" sz="2000" dirty="0" smtClean="0"/>
          </a:p>
          <a:p>
            <a:pPr>
              <a:buFont typeface="Wingdings" panose="05000000000000000000" pitchFamily="2" charset="2"/>
              <a:buChar char="v"/>
            </a:pPr>
            <a:r>
              <a:rPr lang="en-US" sz="2000" dirty="0" smtClean="0"/>
              <a:t>Kartagener’s </a:t>
            </a:r>
            <a:r>
              <a:rPr lang="en-US" sz="2000" dirty="0"/>
              <a:t>syndrome (sinusitis and transposition of the viscera) </a:t>
            </a:r>
            <a:endParaRPr lang="en-US" sz="2000" dirty="0" smtClean="0"/>
          </a:p>
          <a:p>
            <a:pPr marL="0" indent="0">
              <a:buNone/>
            </a:pPr>
            <a:r>
              <a:rPr lang="en-US" sz="2000" dirty="0" smtClean="0"/>
              <a:t>• </a:t>
            </a:r>
            <a:r>
              <a:rPr lang="en-US" sz="2000" dirty="0"/>
              <a:t>Primary </a:t>
            </a:r>
            <a:r>
              <a:rPr lang="en-US" sz="2000" dirty="0" err="1"/>
              <a:t>hypogammaglobulinaemia</a:t>
            </a:r>
            <a:r>
              <a:rPr lang="en-US" sz="2000" dirty="0"/>
              <a:t> </a:t>
            </a:r>
          </a:p>
        </p:txBody>
      </p:sp>
    </p:spTree>
    <p:extLst>
      <p:ext uri="{BB962C8B-B14F-4D97-AF65-F5344CB8AC3E}">
        <p14:creationId xmlns:p14="http://schemas.microsoft.com/office/powerpoint/2010/main" val="1356394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Bronchiectasis:causes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800" dirty="0">
                <a:solidFill>
                  <a:schemeClr val="accent6">
                    <a:lumMod val="75000"/>
                  </a:schemeClr>
                </a:solidFill>
              </a:rPr>
              <a:t>Acquired:</a:t>
            </a:r>
            <a:r>
              <a:rPr lang="en-US" sz="2800" dirty="0"/>
              <a:t> </a:t>
            </a:r>
            <a:r>
              <a:rPr lang="en-US" sz="2800" dirty="0">
                <a:solidFill>
                  <a:schemeClr val="accent6">
                    <a:lumMod val="50000"/>
                  </a:schemeClr>
                </a:solidFill>
              </a:rPr>
              <a:t>children:</a:t>
            </a:r>
          </a:p>
          <a:p>
            <a:pPr marL="0" indent="0">
              <a:buNone/>
            </a:pPr>
            <a:r>
              <a:rPr lang="en-US" sz="2800" dirty="0"/>
              <a:t>• Pneumonia (complicating whooping cough or measles) </a:t>
            </a:r>
          </a:p>
          <a:p>
            <a:pPr marL="0" indent="0">
              <a:buNone/>
            </a:pPr>
            <a:r>
              <a:rPr lang="en-US" sz="2800" dirty="0"/>
              <a:t>• Primary TB </a:t>
            </a:r>
          </a:p>
          <a:p>
            <a:pPr marL="0" indent="0">
              <a:buNone/>
            </a:pPr>
            <a:r>
              <a:rPr lang="en-US" sz="2800" dirty="0"/>
              <a:t>• Inhaled foreign body </a:t>
            </a:r>
          </a:p>
          <a:p>
            <a:pPr marL="0" indent="0">
              <a:buNone/>
            </a:pPr>
            <a:r>
              <a:rPr lang="en-US" sz="2800" dirty="0">
                <a:solidFill>
                  <a:schemeClr val="accent6">
                    <a:lumMod val="75000"/>
                  </a:schemeClr>
                </a:solidFill>
              </a:rPr>
              <a:t>Acquired</a:t>
            </a:r>
            <a:r>
              <a:rPr lang="en-US" sz="2800" dirty="0">
                <a:solidFill>
                  <a:schemeClr val="accent6">
                    <a:lumMod val="50000"/>
                  </a:schemeClr>
                </a:solidFill>
              </a:rPr>
              <a:t>: adults </a:t>
            </a:r>
          </a:p>
          <a:p>
            <a:pPr marL="0" indent="0">
              <a:buNone/>
            </a:pPr>
            <a:r>
              <a:rPr lang="en-US" sz="2800" dirty="0"/>
              <a:t>• </a:t>
            </a:r>
            <a:r>
              <a:rPr lang="en-US" sz="2800" dirty="0" err="1"/>
              <a:t>Suppurative</a:t>
            </a:r>
            <a:r>
              <a:rPr lang="en-US" sz="2800" dirty="0"/>
              <a:t> pneumonia </a:t>
            </a:r>
          </a:p>
          <a:p>
            <a:pPr marL="0" indent="0">
              <a:buNone/>
            </a:pPr>
            <a:r>
              <a:rPr lang="en-US" sz="2800" dirty="0"/>
              <a:t>• Pulmonary TB </a:t>
            </a:r>
          </a:p>
          <a:p>
            <a:pPr marL="0" indent="0">
              <a:buNone/>
            </a:pPr>
            <a:r>
              <a:rPr lang="en-US" sz="2800" dirty="0"/>
              <a:t>• Allergic bronchopulmonary aspergillosis complicating asthma </a:t>
            </a:r>
          </a:p>
          <a:p>
            <a:pPr marL="0" indent="0">
              <a:buNone/>
            </a:pPr>
            <a:r>
              <a:rPr lang="en-US" sz="2800" dirty="0"/>
              <a:t> • Bronchial </a:t>
            </a:r>
            <a:r>
              <a:rPr lang="en-US" sz="2800" dirty="0" err="1"/>
              <a:t>tumours</a:t>
            </a:r>
            <a:r>
              <a:rPr lang="en-US" sz="2800" dirty="0"/>
              <a:t> </a:t>
            </a:r>
          </a:p>
          <a:p>
            <a:endParaRPr lang="en-US" dirty="0"/>
          </a:p>
        </p:txBody>
      </p:sp>
    </p:spTree>
    <p:extLst>
      <p:ext uri="{BB962C8B-B14F-4D97-AF65-F5344CB8AC3E}">
        <p14:creationId xmlns:p14="http://schemas.microsoft.com/office/powerpoint/2010/main" val="2977483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Brochiectasis:pathology</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err="1"/>
              <a:t>bronchiectatic</a:t>
            </a:r>
            <a:r>
              <a:rPr lang="en-US" dirty="0"/>
              <a:t> cavities may be lined by granulation tissue, squamous epithelium or normal ciliated epithelium. There may also be inflammatory changes in the deeper layers of the bronchial wall and hypertrophy of the bronchial arteries. Chronic inflammatory and fibrotic changes are usually found in the surrounding lung tissue, resulting in progressive destruction of the normal lung architecture in advanced cases.</a:t>
            </a:r>
          </a:p>
        </p:txBody>
      </p:sp>
    </p:spTree>
    <p:extLst>
      <p:ext uri="{BB962C8B-B14F-4D97-AF65-F5344CB8AC3E}">
        <p14:creationId xmlns:p14="http://schemas.microsoft.com/office/powerpoint/2010/main" val="1383208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Brochiectasis:clinical</a:t>
            </a:r>
            <a:r>
              <a:rPr lang="en-US" dirty="0" smtClean="0"/>
              <a:t> features</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tx2"/>
                </a:solidFill>
              </a:rPr>
              <a:t>Cough </a:t>
            </a:r>
            <a:r>
              <a:rPr lang="en-US" dirty="0" smtClean="0"/>
              <a:t>• </a:t>
            </a:r>
            <a:r>
              <a:rPr lang="en-US" dirty="0"/>
              <a:t>Chronic productive cough due to accumulation of pus in dilated bronchi; usually worse in mornings and often brought on by changes of posture. Sputum often copious and persistently purulent in advanced disease. Halitosis is a common accompanying feature </a:t>
            </a:r>
            <a:endParaRPr lang="en-US" dirty="0" smtClean="0"/>
          </a:p>
          <a:p>
            <a:r>
              <a:rPr lang="en-US" dirty="0" smtClean="0">
                <a:solidFill>
                  <a:schemeClr val="tx2"/>
                </a:solidFill>
              </a:rPr>
              <a:t>Pneumonia </a:t>
            </a:r>
            <a:r>
              <a:rPr lang="en-US" dirty="0">
                <a:solidFill>
                  <a:schemeClr val="tx2"/>
                </a:solidFill>
              </a:rPr>
              <a:t>and pleurisy </a:t>
            </a:r>
            <a:r>
              <a:rPr lang="en-US" dirty="0"/>
              <a:t>• Due to inflammatory changes in lung and pleura surrounding dilated bronchi when spread of infection occurs: fever, malaise and increased cough and sputum volume, which may be associated with pleurisy. Recurrent pleurisy in the same site often occurs in </a:t>
            </a:r>
            <a:r>
              <a:rPr lang="en-US" dirty="0" smtClean="0"/>
              <a:t>bronchiectasis.</a:t>
            </a:r>
          </a:p>
        </p:txBody>
      </p:sp>
    </p:spTree>
    <p:extLst>
      <p:ext uri="{BB962C8B-B14F-4D97-AF65-F5344CB8AC3E}">
        <p14:creationId xmlns:p14="http://schemas.microsoft.com/office/powerpoint/2010/main" val="1530100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Brochiectasis:c</a:t>
            </a:r>
            <a:r>
              <a:rPr lang="en-US" dirty="0" smtClean="0"/>
              <a:t>/f</a:t>
            </a:r>
            <a:endParaRPr lang="en-US" dirty="0"/>
          </a:p>
        </p:txBody>
      </p:sp>
      <p:sp>
        <p:nvSpPr>
          <p:cNvPr id="3" name="Content Placeholder 2"/>
          <p:cNvSpPr>
            <a:spLocks noGrp="1"/>
          </p:cNvSpPr>
          <p:nvPr>
            <p:ph idx="1"/>
          </p:nvPr>
        </p:nvSpPr>
        <p:spPr/>
        <p:txBody>
          <a:bodyPr/>
          <a:lstStyle/>
          <a:p>
            <a:r>
              <a:rPr lang="en-US" dirty="0" err="1">
                <a:solidFill>
                  <a:schemeClr val="tx2"/>
                </a:solidFill>
              </a:rPr>
              <a:t>Haemoptysis</a:t>
            </a:r>
            <a:r>
              <a:rPr lang="en-US" dirty="0">
                <a:solidFill>
                  <a:schemeClr val="tx2"/>
                </a:solidFill>
              </a:rPr>
              <a:t> </a:t>
            </a:r>
            <a:r>
              <a:rPr lang="en-US" dirty="0"/>
              <a:t>• Can be slight or massive and is often recurrent. Usually associated with purulent sputum or an increase in sputum purulence. Can, however, be the only symptom in so-called ‘dry bronchiectasis’.</a:t>
            </a:r>
          </a:p>
          <a:p>
            <a:r>
              <a:rPr lang="en-US" dirty="0">
                <a:solidFill>
                  <a:schemeClr val="tx2"/>
                </a:solidFill>
              </a:rPr>
              <a:t> Poor general health </a:t>
            </a:r>
            <a:r>
              <a:rPr lang="en-US" dirty="0"/>
              <a:t>• When disease is extensive and sputum persistently purulent, there may be associated weight loss, anorexia, lassitude, low-grade fever, and failure to thrive in children. In these patients, digital clubbing is common.</a:t>
            </a:r>
          </a:p>
          <a:p>
            <a:endParaRPr lang="en-US" dirty="0"/>
          </a:p>
        </p:txBody>
      </p:sp>
    </p:spTree>
    <p:extLst>
      <p:ext uri="{BB962C8B-B14F-4D97-AF65-F5344CB8AC3E}">
        <p14:creationId xmlns:p14="http://schemas.microsoft.com/office/powerpoint/2010/main" val="2143015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Brochiectasis:c</a:t>
            </a:r>
            <a:r>
              <a:rPr lang="en-US" dirty="0" smtClean="0"/>
              <a:t>/f</a:t>
            </a:r>
            <a:endParaRPr lang="en-US" dirty="0"/>
          </a:p>
        </p:txBody>
      </p:sp>
      <p:sp>
        <p:nvSpPr>
          <p:cNvPr id="3" name="Content Placeholder 2"/>
          <p:cNvSpPr>
            <a:spLocks noGrp="1"/>
          </p:cNvSpPr>
          <p:nvPr>
            <p:ph idx="1"/>
          </p:nvPr>
        </p:nvSpPr>
        <p:spPr/>
        <p:txBody>
          <a:bodyPr>
            <a:normAutofit fontScale="92500" lnSpcReduction="20000"/>
          </a:bodyPr>
          <a:lstStyle/>
          <a:p>
            <a:r>
              <a:rPr lang="en-US" dirty="0"/>
              <a:t>Physical signs in the chest may be unilateral or bilateral. </a:t>
            </a:r>
            <a:endParaRPr lang="en-US" dirty="0" smtClean="0"/>
          </a:p>
          <a:p>
            <a:r>
              <a:rPr lang="en-US" dirty="0" smtClean="0"/>
              <a:t>If </a:t>
            </a:r>
            <a:r>
              <a:rPr lang="en-US" dirty="0"/>
              <a:t>the </a:t>
            </a:r>
            <a:r>
              <a:rPr lang="en-US" dirty="0" err="1"/>
              <a:t>bronchiectatic</a:t>
            </a:r>
            <a:r>
              <a:rPr lang="en-US" dirty="0"/>
              <a:t> airways do not contain secretions and there is no associated lobar collapse, there are no abnormal physical </a:t>
            </a:r>
            <a:r>
              <a:rPr lang="en-US" dirty="0" smtClean="0"/>
              <a:t>signs.</a:t>
            </a:r>
          </a:p>
          <a:p>
            <a:r>
              <a:rPr lang="en-US" dirty="0" smtClean="0"/>
              <a:t>When </a:t>
            </a:r>
            <a:r>
              <a:rPr lang="en-US" dirty="0"/>
              <a:t>there are large amounts of sputum in the </a:t>
            </a:r>
            <a:r>
              <a:rPr lang="en-US" dirty="0" err="1"/>
              <a:t>bronchiectatic</a:t>
            </a:r>
            <a:r>
              <a:rPr lang="en-US" dirty="0"/>
              <a:t> spaces, numerous coarse crackles may be heard over the affected areas</a:t>
            </a:r>
            <a:r>
              <a:rPr lang="en-US" dirty="0" smtClean="0"/>
              <a:t>.</a:t>
            </a:r>
          </a:p>
          <a:p>
            <a:r>
              <a:rPr lang="en-US" dirty="0" smtClean="0"/>
              <a:t> </a:t>
            </a:r>
            <a:r>
              <a:rPr lang="en-US" dirty="0"/>
              <a:t>Collapse with retained secretions blocking a proximal bronchus may lead to locally diminished breath sounds, while advanced disease may lead to scarring and overlying bronchial breathing. </a:t>
            </a:r>
            <a:endParaRPr lang="en-US" dirty="0" smtClean="0"/>
          </a:p>
          <a:p>
            <a:r>
              <a:rPr lang="en-US" dirty="0" smtClean="0"/>
              <a:t>Acute </a:t>
            </a:r>
            <a:r>
              <a:rPr lang="en-US" dirty="0" err="1"/>
              <a:t>haemoptysis</a:t>
            </a:r>
            <a:r>
              <a:rPr lang="en-US" dirty="0"/>
              <a:t> is an important complication of </a:t>
            </a:r>
            <a:r>
              <a:rPr lang="en-US" dirty="0" smtClean="0"/>
              <a:t>bronchiectasis.</a:t>
            </a:r>
            <a:endParaRPr lang="en-US" dirty="0"/>
          </a:p>
        </p:txBody>
      </p:sp>
    </p:spTree>
    <p:extLst>
      <p:ext uri="{BB962C8B-B14F-4D97-AF65-F5344CB8AC3E}">
        <p14:creationId xmlns:p14="http://schemas.microsoft.com/office/powerpoint/2010/main" val="3918986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Brochiectasis:investigations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tx2"/>
                </a:solidFill>
              </a:rPr>
              <a:t>Bacteriological and mycological examination of </a:t>
            </a:r>
            <a:r>
              <a:rPr lang="en-US" dirty="0" smtClean="0">
                <a:solidFill>
                  <a:schemeClr val="tx2"/>
                </a:solidFill>
              </a:rPr>
              <a:t>sputum:</a:t>
            </a:r>
            <a:r>
              <a:rPr lang="en-US" dirty="0" smtClean="0"/>
              <a:t> </a:t>
            </a:r>
            <a:r>
              <a:rPr lang="en-US" dirty="0"/>
              <a:t>In addition to common respiratory pathogens, sputum culture may reveal </a:t>
            </a:r>
            <a:r>
              <a:rPr lang="en-US" dirty="0">
                <a:solidFill>
                  <a:schemeClr val="accent6">
                    <a:lumMod val="50000"/>
                  </a:schemeClr>
                </a:solidFill>
              </a:rPr>
              <a:t>Pseudomonas aeruginosa</a:t>
            </a:r>
            <a:r>
              <a:rPr lang="en-US" dirty="0"/>
              <a:t>, fungi such as </a:t>
            </a:r>
            <a:r>
              <a:rPr lang="en-US" dirty="0">
                <a:solidFill>
                  <a:schemeClr val="accent6">
                    <a:lumMod val="50000"/>
                  </a:schemeClr>
                </a:solidFill>
              </a:rPr>
              <a:t>Aspergillus</a:t>
            </a:r>
            <a:r>
              <a:rPr lang="en-US" dirty="0"/>
              <a:t> and </a:t>
            </a:r>
            <a:r>
              <a:rPr lang="en-US" dirty="0">
                <a:solidFill>
                  <a:schemeClr val="accent6">
                    <a:lumMod val="50000"/>
                  </a:schemeClr>
                </a:solidFill>
              </a:rPr>
              <a:t>various mycobacteria</a:t>
            </a:r>
            <a:r>
              <a:rPr lang="en-US" dirty="0"/>
              <a:t>. Frequent cultures are necessary to ensure appropriate treatment of resistant </a:t>
            </a:r>
            <a:r>
              <a:rPr lang="en-US" dirty="0" smtClean="0"/>
              <a:t>organisms.</a:t>
            </a:r>
          </a:p>
          <a:p>
            <a:r>
              <a:rPr lang="en-US" dirty="0" smtClean="0">
                <a:solidFill>
                  <a:schemeClr val="tx2"/>
                </a:solidFill>
              </a:rPr>
              <a:t>Radiological </a:t>
            </a:r>
            <a:r>
              <a:rPr lang="en-US" dirty="0">
                <a:solidFill>
                  <a:schemeClr val="tx2"/>
                </a:solidFill>
              </a:rPr>
              <a:t>examination </a:t>
            </a:r>
            <a:r>
              <a:rPr lang="en-US" dirty="0"/>
              <a:t>Bronchiectasis, unless very gross, is not usually apparent on a </a:t>
            </a:r>
            <a:r>
              <a:rPr lang="en-US" dirty="0">
                <a:solidFill>
                  <a:schemeClr val="accent1">
                    <a:lumMod val="75000"/>
                  </a:schemeClr>
                </a:solidFill>
              </a:rPr>
              <a:t>chest X-ray</a:t>
            </a:r>
            <a:r>
              <a:rPr lang="en-US" dirty="0"/>
              <a:t>. In advanced disease, thickened airway walls, cystic </a:t>
            </a:r>
            <a:r>
              <a:rPr lang="en-US" dirty="0" err="1"/>
              <a:t>bronchiectatic</a:t>
            </a:r>
            <a:r>
              <a:rPr lang="en-US" dirty="0"/>
              <a:t> spaces, and associated areas of pneumonic consolidation or collapse may be visible. </a:t>
            </a:r>
            <a:r>
              <a:rPr lang="en-US" dirty="0">
                <a:solidFill>
                  <a:schemeClr val="accent1">
                    <a:lumMod val="75000"/>
                  </a:schemeClr>
                </a:solidFill>
              </a:rPr>
              <a:t>CT</a:t>
            </a:r>
            <a:r>
              <a:rPr lang="en-US" dirty="0"/>
              <a:t> is much more sensitive, and shows thickened dilated </a:t>
            </a:r>
            <a:r>
              <a:rPr lang="en-US" dirty="0" smtClean="0"/>
              <a:t>airways.</a:t>
            </a:r>
            <a:endParaRPr lang="en-US" dirty="0">
              <a:solidFill>
                <a:schemeClr val="tx2"/>
              </a:solidFill>
            </a:endParaRPr>
          </a:p>
        </p:txBody>
      </p:sp>
    </p:spTree>
    <p:extLst>
      <p:ext uri="{BB962C8B-B14F-4D97-AF65-F5344CB8AC3E}">
        <p14:creationId xmlns:p14="http://schemas.microsoft.com/office/powerpoint/2010/main" val="33376134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70</TotalTime>
  <Words>987</Words>
  <Application>Microsoft Office PowerPoint</Application>
  <PresentationFormat>On-screen Show (4:3)</PresentationFormat>
  <Paragraphs>63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Bronchiectasis</vt:lpstr>
      <vt:lpstr>Objectives:</vt:lpstr>
      <vt:lpstr>Brochiectasis:def</vt:lpstr>
      <vt:lpstr>Bronchiectasis:causes</vt:lpstr>
      <vt:lpstr>Brochiectasis:pathology</vt:lpstr>
      <vt:lpstr>Brochiectasis:clinical features</vt:lpstr>
      <vt:lpstr>Brochiectasis:c/f</vt:lpstr>
      <vt:lpstr>Brochiectasis:c/f</vt:lpstr>
      <vt:lpstr>Brochiectasis:investigations</vt:lpstr>
      <vt:lpstr>Brochiectasis:investigations</vt:lpstr>
      <vt:lpstr>Brochiectasis:management</vt:lpstr>
      <vt:lpstr>PowerPoint Presentation</vt:lpstr>
      <vt:lpstr>brochiectasis:management</vt:lpstr>
      <vt:lpstr>Brochiectasis:prognosis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Bronchiectasis</dc:title>
  <dc:creator>MaliK qaSIm</dc:creator>
  <cp:lastModifiedBy>MaliK qaSIm</cp:lastModifiedBy>
  <cp:revision>7</cp:revision>
  <dcterms:created xsi:type="dcterms:W3CDTF">2020-03-26T08:21:16Z</dcterms:created>
  <dcterms:modified xsi:type="dcterms:W3CDTF">2020-03-26T09:31:19Z</dcterms:modified>
</cp:coreProperties>
</file>