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505"/>
    <a:srgbClr val="549E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4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97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85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39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47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73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57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88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71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26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0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81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07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3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79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37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508779-CABE-42BE-835C-74F66BA76A1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C05E37-F5B3-4D17-A9AE-532395D71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3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060" y="1953209"/>
            <a:ext cx="9445723" cy="1909664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lgerian" panose="04020705040A02060702" pitchFamily="82" charset="0"/>
              </a:rPr>
              <a:t>Plant responses towards temperature </a:t>
            </a:r>
            <a:endParaRPr lang="en-US" b="1" i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0427234" y="5745480"/>
            <a:ext cx="6037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50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4" y="313900"/>
            <a:ext cx="1105468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Photosynthetic development </a:t>
            </a:r>
            <a:endParaRPr lang="en-US" sz="2800" dirty="0" smtClean="0"/>
          </a:p>
          <a:p>
            <a:r>
              <a:rPr lang="en-US" sz="2800" dirty="0" smtClean="0"/>
              <a:t>Although all plant tissues are susceptible to heat stress at almost all the growth and developmental stages the reproductive tissues are the most sensitive and a few degrees elevation in temperature during flowering time can result in the loss of entire grain crop cycles.</a:t>
            </a:r>
          </a:p>
          <a:p>
            <a:endParaRPr lang="en-US" sz="2800" dirty="0" smtClean="0"/>
          </a:p>
          <a:p>
            <a:r>
              <a:rPr lang="en-US" sz="2800" dirty="0" smtClean="0"/>
              <a:t>The reason for increasing sterility under the HT 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Impaired meiosis in both male and female organs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Impaired pollen germination and pollen tube growth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Reduce ovule viability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Anomaly in stigmatic and style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  reduced number of pollen grains retained by stigma </a:t>
            </a:r>
          </a:p>
        </p:txBody>
      </p:sp>
    </p:spTree>
    <p:extLst>
      <p:ext uri="{BB962C8B-B14F-4D97-AF65-F5344CB8AC3E}">
        <p14:creationId xmlns:p14="http://schemas.microsoft.com/office/powerpoint/2010/main" xmlns="" val="101283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2" y="1869744"/>
            <a:ext cx="114777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Different adaptation mechanisms of plant adaptation to heat stress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i="1" dirty="0" smtClean="0"/>
              <a:t>Avoidance mechanisms(A)</a:t>
            </a:r>
          </a:p>
          <a:p>
            <a:pPr algn="ctr"/>
            <a:r>
              <a:rPr lang="en-US" sz="2400" b="1" i="1" dirty="0"/>
              <a:t> </a:t>
            </a:r>
            <a:r>
              <a:rPr lang="en-US" dirty="0"/>
              <a:t>U</a:t>
            </a:r>
            <a:r>
              <a:rPr lang="en-US" dirty="0" smtClean="0"/>
              <a:t>nder HT conditions plant exhibit various mechanisms for surviving which include long term evolutionary phonological and morphological adaptations and short term avoidance or acclimation mechanisms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dirty="0" smtClean="0"/>
              <a:t>Tolerance mechanisms(T) </a:t>
            </a:r>
          </a:p>
          <a:p>
            <a:pPr algn="ctr"/>
            <a:r>
              <a:rPr lang="en-US" dirty="0"/>
              <a:t> T</a:t>
            </a:r>
            <a:r>
              <a:rPr lang="en-US" dirty="0" smtClean="0"/>
              <a:t>he ability of the plant to grow AND produce economic yield under </a:t>
            </a:r>
            <a:r>
              <a:rPr lang="en-US" dirty="0"/>
              <a:t> </a:t>
            </a:r>
            <a:r>
              <a:rPr lang="en-US" dirty="0" smtClean="0"/>
              <a:t>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33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177421"/>
            <a:ext cx="87209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AVOIDANCE MECHSNISMS (A)</a:t>
            </a:r>
          </a:p>
          <a:p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Changing leaf orientation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Closure of stomata and reduced water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Alteration of membrane liquid compositions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stomatal and trachomatous densities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Larger xylem vessels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Leaf rolling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Early maturation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ranspirational</a:t>
            </a:r>
            <a:r>
              <a:rPr lang="en-US" sz="2400" dirty="0" smtClean="0"/>
              <a:t> cooling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b="1" i="1" dirty="0" smtClean="0"/>
              <a:t>TOLERANCE MECHANISM ( T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Ion transporters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Late embryogenesis abundant (LBA) 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Osmoprotectants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Antioxidant defense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2781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136478"/>
            <a:ext cx="12055521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Heat-Shock Proteins (HSPs)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High temperature stress causes extensive denaturation and aggregation of cellular proteins which if unchecked lead to cell death.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HSPs help cells to cope up with heat-induced damage to cellular proteins.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During stress HSPs function primarily to prevent aggregation and promote proper refolding of denatured proteins but because protein conformation is important right from the time a protein is synthesized.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HSPs play important roles under normal conditions as well, the principal role of HSPs under non-stress conditions is to assist in the synthesis, transport and proper folding of the target proteins.</a:t>
            </a:r>
          </a:p>
          <a:p>
            <a:pPr algn="ctr"/>
            <a:r>
              <a:rPr lang="en-US" sz="2400" dirty="0"/>
              <a:t> </a:t>
            </a:r>
            <a:r>
              <a:rPr lang="en-US" sz="2800" b="1" i="1" dirty="0" smtClean="0"/>
              <a:t>Major families of heat shock proteins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Hsp100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Hsp90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Hsp70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hsps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The chaperonins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3135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95786"/>
            <a:ext cx="11887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/>
              <a:t>Cold stress</a:t>
            </a:r>
          </a:p>
          <a:p>
            <a:r>
              <a:rPr lang="en-US" sz="3200" b="1" i="1" dirty="0" smtClean="0"/>
              <a:t>Introduction </a:t>
            </a:r>
          </a:p>
          <a:p>
            <a:r>
              <a:rPr lang="en-US" sz="2400" dirty="0" smtClean="0"/>
              <a:t>Only one third of the total land area on earth is free of ice and 42% of land experiences temperature below -20ºC, in such cases plants require specialized mechanisms to survive exposure to low temperature , cold stress can be classified as chilling (0-15ºC) and freezing(&lt;0ºC)stresses. Generally, plants originating from temperate regions ,such as spinach exhibit a variable tolerance of chilling and can increase their freezing tolerance during exposure to chilling and non freezing temperatures , this process is known as </a:t>
            </a:r>
            <a:r>
              <a:rPr lang="en-US" sz="2400" b="1" dirty="0" smtClean="0"/>
              <a:t>cold acclimation</a:t>
            </a:r>
            <a:r>
              <a:rPr lang="en-US" sz="2400" dirty="0" smtClean="0"/>
              <a:t>. On the other hand plants of tropical and subtropical origins are sensitive to chilling stress and lack the cold acclimation mechanism.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691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94078" y="1419367"/>
            <a:ext cx="4258101" cy="2169994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36604" y="1965755"/>
            <a:ext cx="3573048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Cold</a:t>
            </a:r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temperature </a:t>
            </a:r>
            <a:endParaRPr lang="en-US" sz="32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94705" y="1818564"/>
            <a:ext cx="1418035" cy="1371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979177" y="1836661"/>
            <a:ext cx="1418035" cy="151148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5785" y="1910257"/>
            <a:ext cx="1295204" cy="13642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1124" y="2407740"/>
            <a:ext cx="10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Chilling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812740" y="1920923"/>
            <a:ext cx="1473958" cy="13642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49218" y="2407740"/>
            <a:ext cx="113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reezing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124" y="3894538"/>
            <a:ext cx="10590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Chilling : it is (T &gt; 0c)plant chilling injury refers to an injury that is caused by a temperature drop to below 15Cbut above freezing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Freezing it is ( T&lt; 0C ) freezing injury in plants can be from two sources: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Freezing of soil water and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Freezing of the fluids with in the plants.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9316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354" y="280249"/>
            <a:ext cx="9622619" cy="5424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5081" y="5704764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Chilling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13887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14" y="286603"/>
            <a:ext cx="9359735" cy="527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916" y="5556963"/>
            <a:ext cx="226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Freezing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154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8" y="136477"/>
            <a:ext cx="11136573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/>
              <a:t>Chilling Affects on plants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Injury causes several metabolic of or physiological dysfunction to the plant including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Disruption of the conversion of starch to sugars(</a:t>
            </a:r>
            <a:r>
              <a:rPr lang="en-US" sz="2400" dirty="0" err="1" smtClean="0"/>
              <a:t>amylotic</a:t>
            </a:r>
            <a:r>
              <a:rPr lang="en-US" sz="2400" dirty="0" smtClean="0"/>
              <a:t> activity)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Decreased carbon dioxide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Reduction in net photosynthesis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destruction/degradation  of chlorophyll</a:t>
            </a:r>
          </a:p>
          <a:p>
            <a:r>
              <a:rPr lang="en-US" sz="2800" b="1" i="1" dirty="0" smtClean="0"/>
              <a:t>Causes of chilling injury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The primary cause has been found to be the opening( and locking) of the leaf stomata when the permeability of the roots to water is 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The leaves lose water faster than it can be replaced and they become dehydrated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In some plants the stomata behave properly at chilling temperatures and the injury is said to be metabolic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A decrease in respiration , photosynthesis and fatty acid synthesis may all contribute to the chill starvation of some plants.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8313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30" y="136478"/>
            <a:ext cx="1187355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/>
              <a:t> F</a:t>
            </a:r>
            <a:r>
              <a:rPr lang="en-US" sz="5400" b="1" i="1" dirty="0" smtClean="0"/>
              <a:t>reezing Injury</a:t>
            </a:r>
          </a:p>
          <a:p>
            <a:r>
              <a:rPr lang="en-US" sz="2400" dirty="0" smtClean="0"/>
              <a:t>Two types of Freezing injury occur in plants cells and tissues;</a:t>
            </a:r>
            <a:endParaRPr lang="en-US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err="1" smtClean="0"/>
              <a:t>Vitrification</a:t>
            </a:r>
            <a:r>
              <a:rPr lang="en-US" sz="2400" b="1" i="1" dirty="0" smtClean="0"/>
              <a:t> : </a:t>
            </a:r>
            <a:r>
              <a:rPr lang="en-US" sz="2400" dirty="0" smtClean="0"/>
              <a:t>solidification of the cellular content into non crystalline state. It occurs by rapid freezing of cells to a very low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Crystallization/ice formation </a:t>
            </a:r>
            <a:r>
              <a:rPr lang="en-US" sz="2400" dirty="0" smtClean="0"/>
              <a:t>: crystallization of ice occur either extracellularly or intracellularly.</a:t>
            </a:r>
          </a:p>
          <a:p>
            <a:r>
              <a:rPr lang="en-US" sz="3200" b="1" i="1" dirty="0"/>
              <a:t>S</a:t>
            </a:r>
            <a:r>
              <a:rPr lang="en-US" sz="3200" b="1" i="1" dirty="0" smtClean="0"/>
              <a:t>ymptoms of freezing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 </a:t>
            </a:r>
            <a:r>
              <a:rPr lang="en-US" sz="2400" dirty="0" smtClean="0"/>
              <a:t>desiccation or burning of foliage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Water-soaked areas that progress to necrotic </a:t>
            </a:r>
            <a:r>
              <a:rPr lang="en-US" sz="2000" dirty="0"/>
              <a:t>s</a:t>
            </a:r>
            <a:r>
              <a:rPr lang="en-US" sz="2000" dirty="0" smtClean="0"/>
              <a:t>pots on leaves, stems or fruit and death of sections of plants or the entire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Close examination of woody plants several days or weeks after freezing may reveal a dead or weakened  root system or a split bark on stems or branches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Obvious symptoms on plant foliage may not be present until after the plant has been stressed by warm temperatures.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 hot bright day could increase </a:t>
            </a:r>
            <a:r>
              <a:rPr lang="en-US" sz="2000" dirty="0" err="1" smtClean="0"/>
              <a:t>transpirational</a:t>
            </a:r>
            <a:r>
              <a:rPr lang="en-US" sz="2000" dirty="0" smtClean="0"/>
              <a:t> water loss beyond the ability of injured roots or stem conductive tissue to replace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Wilting or desiccation as caused by direct drought stress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924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586854"/>
            <a:ext cx="116278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Temperature is the main factor that determines the geographic distribution of organisms.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thermal range of the Biosphere is broad and varies from +400ºC of the hydrothermal winds operating at the bottom of the oceans to -94,3ºC of the surface air of the Dome Argus – Antarctica.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organism has the capacity to withstand the full range of Biosphere temperatures. Thus, life is limited to a much narrower temperature range, from -20 to +122</a:t>
            </a:r>
            <a:r>
              <a:rPr lang="en-US" sz="2400" dirty="0"/>
              <a:t>º</a:t>
            </a:r>
            <a:r>
              <a:rPr lang="en-US" sz="2400" dirty="0" smtClean="0"/>
              <a:t>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Specifically, the existence of plants is limited to an approximate thermal range of -10 to +60</a:t>
            </a:r>
            <a:r>
              <a:rPr lang="en-US" sz="2400" dirty="0"/>
              <a:t>º</a:t>
            </a:r>
            <a:r>
              <a:rPr lang="en-US" sz="2400" dirty="0" smtClean="0"/>
              <a:t>C, defined by the freezing point of intracellular water and the temperature of protein denaturation.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survival range can be exemplified by the woody trees of regions such as Alaska, northern Canada , Europe and Asia, which are highly adapted to intracellular water freezing and by plants from arid regions such as cacti  which tolerate high diurnal temperatures that exceed 60ºC.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6418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750627"/>
            <a:ext cx="98536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Preventions and protection</a:t>
            </a:r>
          </a:p>
          <a:p>
            <a:pPr marL="514350" indent="-514350">
              <a:buAutoNum type="arabicPeriod"/>
            </a:pPr>
            <a:r>
              <a:rPr lang="en-US" sz="3200" b="1" i="1" dirty="0" smtClean="0"/>
              <a:t>Cold hardening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Cold hardening alters the behavior of the stomata so that they close under the same conditions the root permeability is also increased.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Cold hardening affects the lipid content of cell membranes and has been found to lower the optimum temperature for photosynthesis and respiration.</a:t>
            </a:r>
          </a:p>
          <a:p>
            <a:endParaRPr lang="en-US" sz="24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2248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" t="29808" r="15825" b="6847"/>
          <a:stretch/>
        </p:blipFill>
        <p:spPr>
          <a:xfrm>
            <a:off x="1828800" y="1610436"/>
            <a:ext cx="8461612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61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40" y="1246443"/>
            <a:ext cx="681591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95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6" t="26535" r="12754" b="7371"/>
          <a:stretch/>
        </p:blipFill>
        <p:spPr>
          <a:xfrm>
            <a:off x="2183643" y="1528549"/>
            <a:ext cx="8065826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928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0" t="25328" r="12076" b="5201"/>
          <a:stretch/>
        </p:blipFill>
        <p:spPr>
          <a:xfrm>
            <a:off x="1897040" y="1364776"/>
            <a:ext cx="8652680" cy="3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31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678" y="2320119"/>
            <a:ext cx="6673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/>
              <a:t>Thank you 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xmlns="" val="27088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30640" y="313899"/>
            <a:ext cx="104878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atin typeface="Calibri" panose="020F0502020204030204" pitchFamily="34" charset="0"/>
              </a:rPr>
              <a:t>W</a:t>
            </a:r>
            <a:r>
              <a:rPr lang="en-US" sz="6600" b="1" i="1" dirty="0" smtClean="0">
                <a:latin typeface="Calibri" panose="020F0502020204030204" pitchFamily="34" charset="0"/>
              </a:rPr>
              <a:t>hat is stress?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alibri" panose="020F0502020204030204" pitchFamily="34" charset="0"/>
              </a:rPr>
              <a:t>A significant deviation from the conditions optimal for life, and eliciting changes and responses at all functional levels of the organisms.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alibri" panose="020F0502020204030204" pitchFamily="34" charset="0"/>
              </a:rPr>
              <a:t>Two ways </a:t>
            </a:r>
          </a:p>
          <a:p>
            <a:r>
              <a:rPr lang="en-US" sz="4400" dirty="0" smtClean="0">
                <a:latin typeface="Calibri" panose="020F0502020204030204" pitchFamily="34" charset="0"/>
              </a:rPr>
              <a:t>                   Temporary stress </a:t>
            </a:r>
          </a:p>
          <a:p>
            <a:r>
              <a:rPr lang="en-US" sz="4400" dirty="0" smtClean="0">
                <a:latin typeface="Calibri" panose="020F0502020204030204" pitchFamily="34" charset="0"/>
              </a:rPr>
              <a:t>                   Permanent stress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34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423080"/>
            <a:ext cx="113685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Calibri" panose="020F0502020204030204" pitchFamily="34" charset="0"/>
              </a:rPr>
              <a:t>How to recognize stress?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Effects of stress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Stressor-specific effect involve a well-defined target within the plant. E.g. intense radiation causes direct damage to the thylakoid membrane.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Non-specific effect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   stress responses within the plant is carried out </a:t>
            </a:r>
            <a:r>
              <a:rPr lang="en-US" sz="2800" dirty="0" err="1" smtClean="0">
                <a:latin typeface="Calibri" panose="020F0502020204030204" pitchFamily="34" charset="0"/>
              </a:rPr>
              <a:t>bY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phytohormones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800" dirty="0" err="1" smtClean="0">
                <a:latin typeface="Calibri" panose="020F0502020204030204" pitchFamily="34" charset="0"/>
              </a:rPr>
              <a:t>Eg</a:t>
            </a:r>
            <a:r>
              <a:rPr lang="en-US" sz="2800" dirty="0" smtClean="0">
                <a:latin typeface="Calibri" panose="020F0502020204030204" pitchFamily="34" charset="0"/>
              </a:rPr>
              <a:t>. Alterations in membrane properties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 Increased respiration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 Inhibition of </a:t>
            </a:r>
            <a:r>
              <a:rPr lang="en-US" sz="2800" dirty="0" err="1" smtClean="0">
                <a:latin typeface="Calibri" panose="020F0502020204030204" pitchFamily="34" charset="0"/>
              </a:rPr>
              <a:t>phototsynthesis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 Growth disturbances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  Lower fertility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 Premature senescence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 Decrease of availability of energy </a:t>
            </a:r>
          </a:p>
        </p:txBody>
      </p:sp>
    </p:spTree>
    <p:extLst>
      <p:ext uri="{BB962C8B-B14F-4D97-AF65-F5344CB8AC3E}">
        <p14:creationId xmlns:p14="http://schemas.microsoft.com/office/powerpoint/2010/main" xmlns="" val="15051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161" y="191069"/>
            <a:ext cx="881918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42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684" y="1364777"/>
            <a:ext cx="112048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</a:rPr>
              <a:t>Plant response to heat stress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Growth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Photosynthesis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Reproductive development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Yield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Oxidative stress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0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464024"/>
            <a:ext cx="1102739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Growth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Among the growth stages of plant the germination is affected first of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ajor impacts caused by heat stress documented in various cultivated plant species are ( reduced germination percentage, plant emergence, abnormal seedlings, reduced radicle and </a:t>
            </a:r>
            <a:r>
              <a:rPr lang="en-US" sz="2400" dirty="0" err="1" smtClean="0"/>
              <a:t>plumule</a:t>
            </a:r>
            <a:r>
              <a:rPr lang="en-US" sz="2400" dirty="0" smtClean="0"/>
              <a:t> growth of germinated seedlings)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temperature causes loss of cell water content for which the cell size and ultimately the growth is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Reduction in net assimilation rate(NAR)is also another reason for reduced relative growth rate(RGR)</a:t>
            </a:r>
          </a:p>
          <a:p>
            <a:r>
              <a:rPr lang="en-US" sz="2800" b="1" dirty="0" smtClean="0"/>
              <a:t>THE MORPHOLOGICAL SYMPOTOMS OF HEAT STRESS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Scorching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Sunburns of leaves and twigs, branches and stems,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Leaf senescence and abscission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Shoot and root growth inhibition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Fruit discoloration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10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982" y="1937981"/>
            <a:ext cx="8352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At extreme heat stress</a:t>
            </a:r>
            <a:r>
              <a:rPr lang="en-US" sz="2400" dirty="0"/>
              <a:t> plants can show programmed cell death in specific cells or tissues may occur within minutes or seconds due to </a:t>
            </a:r>
            <a:r>
              <a:rPr lang="en-US" sz="2400" u="sng" dirty="0"/>
              <a:t>denaturation or aggregation of proteins</a:t>
            </a:r>
            <a:r>
              <a:rPr lang="en-US" sz="2400" dirty="0"/>
              <a:t>, on the other hand moderately HTs for extended period cause gradual death: both types of injuries or death can lead to the shedding of leaves, abortion of flower and fruit </a:t>
            </a:r>
            <a:r>
              <a:rPr lang="en-US" sz="2400" dirty="0" smtClean="0"/>
              <a:t>or even </a:t>
            </a:r>
            <a:r>
              <a:rPr lang="en-US" sz="2400" dirty="0"/>
              <a:t>death of entire plant.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5233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15" y="777922"/>
            <a:ext cx="9307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Photosynthesis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Photosynthesis is one of the most heat sensitive physiological processes in plants.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High temperature has a greater influence on the photosynthetic capacity of plants especiallyofC3 plants and C4 plants.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In chloroplast, carbon metabolism of the stroma and photochemical reactions in thylakoid lamellae are considered as the primary sites of injury at HTs, thylakoids membrane is highly susceptible to HT.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0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763</TotalTime>
  <Words>1368</Words>
  <Application>Microsoft Office PowerPoint</Application>
  <PresentationFormat>Custom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Parallax</vt:lpstr>
      <vt:lpstr>Plant responses towards temperature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responses towards temperature </dc:title>
  <dc:creator>Afra Kanwal</dc:creator>
  <cp:lastModifiedBy>BASHARAT MAHMOOD</cp:lastModifiedBy>
  <cp:revision>35</cp:revision>
  <dcterms:created xsi:type="dcterms:W3CDTF">2019-03-04T15:23:38Z</dcterms:created>
  <dcterms:modified xsi:type="dcterms:W3CDTF">2020-05-08T05:53:51Z</dcterms:modified>
</cp:coreProperties>
</file>