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3" r:id="rId15"/>
    <p:sldId id="274" r:id="rId16"/>
    <p:sldId id="272"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8" r:id="rId30"/>
    <p:sldId id="287" r:id="rId31"/>
    <p:sldId id="289" r:id="rId32"/>
    <p:sldId id="290" r:id="rId33"/>
    <p:sldId id="291" r:id="rId34"/>
    <p:sldId id="292" r:id="rId35"/>
    <p:sldId id="293" r:id="rId36"/>
    <p:sldId id="294" r:id="rId37"/>
    <p:sldId id="295" r:id="rId38"/>
    <p:sldId id="296" r:id="rId39"/>
    <p:sldId id="297" r:id="rId40"/>
    <p:sldId id="298" r:id="rId41"/>
    <p:sldId id="299" r:id="rId42"/>
    <p:sldId id="301" r:id="rId43"/>
    <p:sldId id="300" r:id="rId44"/>
    <p:sldId id="302" r:id="rId45"/>
    <p:sldId id="303" r:id="rId46"/>
    <p:sldId id="304" r:id="rId47"/>
    <p:sldId id="306" r:id="rId48"/>
    <p:sldId id="305" r:id="rId49"/>
    <p:sldId id="307" r:id="rId50"/>
    <p:sldId id="308" r:id="rId51"/>
    <p:sldId id="309"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C2C20B9-82B8-4932-ADA9-A407C1CE668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C20B9-82B8-4932-ADA9-A407C1CE66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C2C20B9-82B8-4932-ADA9-A407C1CE668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C2C20B9-82B8-4932-ADA9-A407C1CE668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C2C20B9-82B8-4932-ADA9-A407C1CE668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1B83886-80BC-4C53-8E5A-DC689D1A7123}" type="datetimeFigureOut">
              <a:rPr lang="en-US" smtClean="0"/>
              <a:pPr/>
              <a:t>10/30/2020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C20B9-82B8-4932-ADA9-A407C1CE668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C2C20B9-82B8-4932-ADA9-A407C1CE668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C2C20B9-82B8-4932-ADA9-A407C1CE66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C2C20B9-82B8-4932-ADA9-A407C1CE66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C2C20B9-82B8-4932-ADA9-A407C1CE668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1B83886-80BC-4C53-8E5A-DC689D1A7123}" type="datetimeFigureOut">
              <a:rPr lang="en-US" smtClean="0"/>
              <a:pPr/>
              <a:t>10/30/2020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C2C20B9-82B8-4932-ADA9-A407C1CE668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1B83886-80BC-4C53-8E5A-DC689D1A7123}" type="datetimeFigureOut">
              <a:rPr lang="en-US" smtClean="0"/>
              <a:pPr/>
              <a:t>10/30/2020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1B83886-80BC-4C53-8E5A-DC689D1A7123}" type="datetimeFigureOut">
              <a:rPr lang="en-US" smtClean="0"/>
              <a:pPr/>
              <a:t>10/30/2020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C2C20B9-82B8-4932-ADA9-A407C1CE668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threePt" dir="t"/>
            </a:scene3d>
            <a:sp3d extrusionH="57150">
              <a:bevelT w="38100" h="38100" prst="relaxedInset"/>
            </a:sp3d>
          </a:bodyPr>
          <a:lstStyle/>
          <a:p>
            <a:r>
              <a:rPr lang="en-US" b="1" dirty="0" smtClean="0">
                <a:ln w="12700">
                  <a:solidFill>
                    <a:schemeClr val="tx2">
                      <a:satMod val="155000"/>
                    </a:schemeClr>
                  </a:solidFill>
                  <a:prstDash val="solid"/>
                </a:ln>
                <a:solidFill>
                  <a:schemeClr val="bg2">
                    <a:tint val="85000"/>
                    <a:satMod val="155000"/>
                  </a:schemeClr>
                </a:solidFill>
                <a:effectLst>
                  <a:outerShdw blurRad="50800" dist="38100" dir="5400000" algn="t" rotWithShape="0">
                    <a:prstClr val="black">
                      <a:alpha val="40000"/>
                    </a:prstClr>
                  </a:outerShdw>
                </a:effectLst>
              </a:rPr>
              <a:t>Chapter 2</a:t>
            </a:r>
            <a:endParaRPr lang="en-US" b="1" dirty="0">
              <a:ln w="12700">
                <a:solidFill>
                  <a:schemeClr val="tx2">
                    <a:satMod val="155000"/>
                  </a:schemeClr>
                </a:solidFill>
                <a:prstDash val="solid"/>
              </a:ln>
              <a:solidFill>
                <a:schemeClr val="bg2">
                  <a:tint val="85000"/>
                  <a:satMod val="155000"/>
                </a:schemeClr>
              </a:solidFill>
              <a:effectLst>
                <a:outerShdw blurRad="50800" dist="38100" dir="5400000" algn="t" rotWithShape="0">
                  <a:prstClr val="black">
                    <a:alpha val="40000"/>
                  </a:prstClr>
                </a:outerShdw>
              </a:effectLst>
            </a:endParaRPr>
          </a:p>
        </p:txBody>
      </p:sp>
      <p:sp>
        <p:nvSpPr>
          <p:cNvPr id="3" name="Content Placeholder 2"/>
          <p:cNvSpPr>
            <a:spLocks noGrp="1"/>
          </p:cNvSpPr>
          <p:nvPr>
            <p:ph sz="quarter" idx="1"/>
          </p:nvPr>
        </p:nvSpPr>
        <p:spPr>
          <a:xfrm>
            <a:off x="1371600" y="3200400"/>
            <a:ext cx="6784848" cy="682752"/>
          </a:xfrm>
        </p:spPr>
        <p:txBody>
          <a:bodyPr>
            <a:normAutofit fontScale="77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buNone/>
            </a:pPr>
            <a:r>
              <a:rPr lang="en-US"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The Internet &amp; World Wide Web</a:t>
            </a:r>
            <a:endParaRPr lang="en-US"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 address</a:t>
            </a:r>
            <a:endParaRPr lang="en-US" dirty="0"/>
          </a:p>
        </p:txBody>
      </p:sp>
      <p:sp>
        <p:nvSpPr>
          <p:cNvPr id="3" name="Content Placeholder 2"/>
          <p:cNvSpPr>
            <a:spLocks noGrp="1"/>
          </p:cNvSpPr>
          <p:nvPr>
            <p:ph sz="quarter" idx="1"/>
          </p:nvPr>
        </p:nvSpPr>
        <p:spPr/>
        <p:txBody>
          <a:bodyPr/>
          <a:lstStyle/>
          <a:p>
            <a:r>
              <a:rPr lang="en-US" dirty="0" smtClean="0"/>
              <a:t>An IP address, short for Internet Protocol address, is a number that uniquely identifies each computer or device connected to the Internet. </a:t>
            </a:r>
          </a:p>
          <a:p>
            <a:r>
              <a:rPr lang="en-US" dirty="0" smtClean="0"/>
              <a:t>The IP address usually consists of four groups of numbers, each separated by a period. In general, the first portion of each IP address identifies the network and the last portion identifies the specific computer. </a:t>
            </a:r>
            <a:endParaRPr lang="en-US" dirty="0"/>
          </a:p>
        </p:txBody>
      </p:sp>
      <p:pic>
        <p:nvPicPr>
          <p:cNvPr id="4" name="Picture 3" descr="image-2-1.png"/>
          <p:cNvPicPr>
            <a:picLocks noChangeAspect="1"/>
          </p:cNvPicPr>
          <p:nvPr/>
        </p:nvPicPr>
        <p:blipFill>
          <a:blip r:embed="rId2"/>
          <a:stretch>
            <a:fillRect/>
          </a:stretch>
        </p:blipFill>
        <p:spPr>
          <a:xfrm>
            <a:off x="457200" y="4724400"/>
            <a:ext cx="3476625" cy="1604596"/>
          </a:xfrm>
          <a:prstGeom prst="rect">
            <a:avLst/>
          </a:prstGeom>
        </p:spPr>
      </p:pic>
      <p:pic>
        <p:nvPicPr>
          <p:cNvPr id="5" name="Picture 2"/>
          <p:cNvPicPr>
            <a:picLocks noChangeAspect="1" noChangeArrowheads="1"/>
          </p:cNvPicPr>
          <p:nvPr/>
        </p:nvPicPr>
        <p:blipFill>
          <a:blip r:embed="rId3"/>
          <a:srcRect l="41791" t="51597" r="31972" b="35070"/>
          <a:stretch>
            <a:fillRect/>
          </a:stretch>
        </p:blipFill>
        <p:spPr bwMode="auto">
          <a:xfrm>
            <a:off x="4343400" y="5029200"/>
            <a:ext cx="4000500" cy="1143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name</a:t>
            </a:r>
            <a:endParaRPr lang="en-US" dirty="0"/>
          </a:p>
        </p:txBody>
      </p:sp>
      <p:sp>
        <p:nvSpPr>
          <p:cNvPr id="5" name="Content Placeholder 4"/>
          <p:cNvSpPr>
            <a:spLocks noGrp="1"/>
          </p:cNvSpPr>
          <p:nvPr>
            <p:ph sz="quarter" idx="1"/>
          </p:nvPr>
        </p:nvSpPr>
        <p:spPr/>
        <p:txBody>
          <a:bodyPr/>
          <a:lstStyle/>
          <a:p>
            <a:r>
              <a:rPr lang="en-US" dirty="0" smtClean="0"/>
              <a:t>A domain name is the text version of an IP address.</a:t>
            </a:r>
          </a:p>
          <a:p>
            <a:r>
              <a:rPr lang="en-US" dirty="0" smtClean="0"/>
              <a:t>Every domain name contains a top-level domain (TLD), which is the last section of the domain name.</a:t>
            </a:r>
            <a:endParaRPr lang="en-US" dirty="0"/>
          </a:p>
        </p:txBody>
      </p:sp>
      <p:pic>
        <p:nvPicPr>
          <p:cNvPr id="6" name="Picture 5" descr="main-qimg-834a447af0c2597659ef2c76fb2d5f06.png"/>
          <p:cNvPicPr>
            <a:picLocks noChangeAspect="1"/>
          </p:cNvPicPr>
          <p:nvPr/>
        </p:nvPicPr>
        <p:blipFill>
          <a:blip r:embed="rId2"/>
          <a:stretch>
            <a:fillRect/>
          </a:stretch>
        </p:blipFill>
        <p:spPr>
          <a:xfrm>
            <a:off x="304800" y="3810000"/>
            <a:ext cx="3027485" cy="1574292"/>
          </a:xfrm>
          <a:prstGeom prst="rect">
            <a:avLst/>
          </a:prstGeom>
        </p:spPr>
      </p:pic>
      <p:pic>
        <p:nvPicPr>
          <p:cNvPr id="7" name="Picture 6" descr="dnstable.jpg"/>
          <p:cNvPicPr>
            <a:picLocks noChangeAspect="1"/>
          </p:cNvPicPr>
          <p:nvPr/>
        </p:nvPicPr>
        <p:blipFill>
          <a:blip r:embed="rId3"/>
          <a:stretch>
            <a:fillRect/>
          </a:stretch>
        </p:blipFill>
        <p:spPr>
          <a:xfrm>
            <a:off x="3581400" y="3065736"/>
            <a:ext cx="5144115" cy="303026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World Wide Web</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The </a:t>
            </a:r>
            <a:r>
              <a:rPr lang="en-US" dirty="0" smtClean="0">
                <a:solidFill>
                  <a:srgbClr val="FF0000"/>
                </a:solidFill>
              </a:rPr>
              <a:t>World Wide Web</a:t>
            </a:r>
            <a:r>
              <a:rPr lang="en-US" dirty="0" smtClean="0"/>
              <a:t> (WWW), or Web, a widely used service on the Internet, consists of a worldwide collection of electronic documents. </a:t>
            </a:r>
          </a:p>
          <a:p>
            <a:r>
              <a:rPr lang="en-US" dirty="0" smtClean="0"/>
              <a:t>Each electronic document on the Web, called a </a:t>
            </a:r>
            <a:r>
              <a:rPr lang="en-US" dirty="0" smtClean="0">
                <a:solidFill>
                  <a:srgbClr val="FF0000"/>
                </a:solidFill>
              </a:rPr>
              <a:t>Web page</a:t>
            </a:r>
            <a:r>
              <a:rPr lang="en-US" dirty="0" smtClean="0"/>
              <a:t>, can contain text, graphics, animation, audio, and video. </a:t>
            </a:r>
          </a:p>
          <a:p>
            <a:r>
              <a:rPr lang="en-US" dirty="0" smtClean="0"/>
              <a:t>Additionally, Web pages usually have built-in connections to other documents. </a:t>
            </a:r>
          </a:p>
          <a:p>
            <a:r>
              <a:rPr lang="en-US" dirty="0" smtClean="0"/>
              <a:t>A </a:t>
            </a:r>
            <a:r>
              <a:rPr lang="en-US" dirty="0" smtClean="0">
                <a:solidFill>
                  <a:srgbClr val="FF0000"/>
                </a:solidFill>
              </a:rPr>
              <a:t>Web site </a:t>
            </a:r>
            <a:r>
              <a:rPr lang="en-US" dirty="0" smtClean="0"/>
              <a:t>is a collection of related Web pages and associated items, such as documents and pictures, stored on a Web server. </a:t>
            </a:r>
          </a:p>
          <a:p>
            <a:r>
              <a:rPr lang="en-US" dirty="0" smtClean="0"/>
              <a:t>A </a:t>
            </a:r>
            <a:r>
              <a:rPr lang="en-US" dirty="0" smtClean="0">
                <a:solidFill>
                  <a:srgbClr val="FF0000"/>
                </a:solidFill>
              </a:rPr>
              <a:t>Web server </a:t>
            </a:r>
            <a:r>
              <a:rPr lang="en-US" dirty="0" smtClean="0"/>
              <a:t>is a computer that delivers requested Web pages to your computer.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Browsing the Web</a:t>
            </a:r>
            <a:endParaRPr lang="en-US" dirty="0"/>
          </a:p>
        </p:txBody>
      </p:sp>
      <p:sp>
        <p:nvSpPr>
          <p:cNvPr id="3" name="Content Placeholder 2"/>
          <p:cNvSpPr>
            <a:spLocks noGrp="1"/>
          </p:cNvSpPr>
          <p:nvPr>
            <p:ph sz="quarter" idx="1"/>
          </p:nvPr>
        </p:nvSpPr>
        <p:spPr/>
        <p:txBody>
          <a:bodyPr/>
          <a:lstStyle/>
          <a:p>
            <a:r>
              <a:rPr lang="en-US" dirty="0" smtClean="0"/>
              <a:t>A </a:t>
            </a:r>
            <a:r>
              <a:rPr lang="en-US" dirty="0" smtClean="0">
                <a:solidFill>
                  <a:srgbClr val="FF0000"/>
                </a:solidFill>
              </a:rPr>
              <a:t>Web browser, or browser</a:t>
            </a:r>
            <a:r>
              <a:rPr lang="en-US" dirty="0" smtClean="0"/>
              <a:t>, is application software that allows users to access and view Web. The more widely used Web browsers for personal computers are Internet Explorer, Firefox, Opera, Safari, and Google Chrome.</a:t>
            </a:r>
          </a:p>
          <a:p>
            <a:r>
              <a:rPr lang="en-US" dirty="0" smtClean="0">
                <a:solidFill>
                  <a:srgbClr val="FF0000"/>
                </a:solidFill>
              </a:rPr>
              <a:t>Downloading</a:t>
            </a:r>
            <a:r>
              <a:rPr lang="en-US" dirty="0" smtClean="0"/>
              <a:t> is the process of a computer or device receiving information, such as a Web page, from a server on the Internet.</a:t>
            </a:r>
            <a:endParaRPr lang="en-US" dirty="0"/>
          </a:p>
        </p:txBody>
      </p:sp>
      <p:pic>
        <p:nvPicPr>
          <p:cNvPr id="4" name="Picture 3" descr="web-browsers.jpg"/>
          <p:cNvPicPr>
            <a:picLocks noChangeAspect="1"/>
          </p:cNvPicPr>
          <p:nvPr/>
        </p:nvPicPr>
        <p:blipFill>
          <a:blip r:embed="rId2"/>
          <a:stretch>
            <a:fillRect/>
          </a:stretch>
        </p:blipFill>
        <p:spPr>
          <a:xfrm>
            <a:off x="5410200" y="4724400"/>
            <a:ext cx="2514600" cy="18859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Addresses</a:t>
            </a:r>
            <a:endParaRPr lang="en-US" dirty="0"/>
          </a:p>
        </p:txBody>
      </p:sp>
      <p:sp>
        <p:nvSpPr>
          <p:cNvPr id="3" name="Content Placeholder 2"/>
          <p:cNvSpPr>
            <a:spLocks noGrp="1"/>
          </p:cNvSpPr>
          <p:nvPr>
            <p:ph sz="quarter" idx="1"/>
          </p:nvPr>
        </p:nvSpPr>
        <p:spPr/>
        <p:txBody>
          <a:bodyPr/>
          <a:lstStyle/>
          <a:p>
            <a:r>
              <a:rPr lang="en-US" dirty="0" smtClean="0"/>
              <a:t>A </a:t>
            </a:r>
            <a:r>
              <a:rPr lang="en-US" dirty="0" smtClean="0">
                <a:solidFill>
                  <a:srgbClr val="FF0000"/>
                </a:solidFill>
              </a:rPr>
              <a:t>Web page </a:t>
            </a:r>
            <a:r>
              <a:rPr lang="en-US" dirty="0" smtClean="0"/>
              <a:t>has a unique address, which is called a </a:t>
            </a:r>
            <a:r>
              <a:rPr lang="en-US" dirty="0" smtClean="0">
                <a:solidFill>
                  <a:srgbClr val="FF0000"/>
                </a:solidFill>
              </a:rPr>
              <a:t>URL (Uniform Resource Locator) or Web address</a:t>
            </a:r>
            <a:r>
              <a:rPr lang="en-US" dirty="0" smtClean="0"/>
              <a:t>. For example, the home page for the United States National Park Service Web site has a Web address of http://www.nps.gov. </a:t>
            </a:r>
          </a:p>
          <a:p>
            <a:r>
              <a:rPr lang="en-US" dirty="0" smtClean="0"/>
              <a:t>A Web browser retrieves a Web page using its Web address. If you know the Web address of a Web page, you can type it in the Address bar.</a:t>
            </a:r>
            <a:endParaRPr lang="en-US" dirty="0"/>
          </a:p>
        </p:txBody>
      </p:sp>
      <p:pic>
        <p:nvPicPr>
          <p:cNvPr id="4" name="Picture 3" descr="url.png"/>
          <p:cNvPicPr>
            <a:picLocks noChangeAspect="1"/>
          </p:cNvPicPr>
          <p:nvPr/>
        </p:nvPicPr>
        <p:blipFill>
          <a:blip r:embed="rId2"/>
          <a:stretch>
            <a:fillRect/>
          </a:stretch>
        </p:blipFill>
        <p:spPr>
          <a:xfrm>
            <a:off x="1600200" y="5105400"/>
            <a:ext cx="5595024" cy="12954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Navigating web pages</a:t>
            </a:r>
            <a:endParaRPr lang="en-US" dirty="0"/>
          </a:p>
        </p:txBody>
      </p:sp>
      <p:sp>
        <p:nvSpPr>
          <p:cNvPr id="3" name="Content Placeholder 2"/>
          <p:cNvSpPr>
            <a:spLocks noGrp="1"/>
          </p:cNvSpPr>
          <p:nvPr>
            <p:ph sz="quarter" idx="1"/>
          </p:nvPr>
        </p:nvSpPr>
        <p:spPr/>
        <p:txBody>
          <a:bodyPr/>
          <a:lstStyle/>
          <a:p>
            <a:r>
              <a:rPr lang="en-US" dirty="0" smtClean="0"/>
              <a:t>A </a:t>
            </a:r>
            <a:r>
              <a:rPr lang="en-US" dirty="0" smtClean="0">
                <a:solidFill>
                  <a:srgbClr val="FF0000"/>
                </a:solidFill>
              </a:rPr>
              <a:t>link, short for hyperlink</a:t>
            </a:r>
            <a:r>
              <a:rPr lang="en-US" dirty="0" smtClean="0"/>
              <a:t>, is a built-in connection to another related Web page or part of a Web page. Links allow you to obtain information in a nonlinear way. </a:t>
            </a:r>
          </a:p>
          <a:p>
            <a:r>
              <a:rPr lang="en-US" dirty="0" smtClean="0"/>
              <a:t>That is, instead of accessing topics in a specified order, you move directly to a topic of interest. Branching from one related topic to another in a nonlinear fashion is what makes links so powerful. Some people use the phrase, </a:t>
            </a:r>
            <a:r>
              <a:rPr lang="en-US" dirty="0" smtClean="0">
                <a:solidFill>
                  <a:srgbClr val="FF0000"/>
                </a:solidFill>
              </a:rPr>
              <a:t>surfing the Web</a:t>
            </a:r>
            <a:r>
              <a:rPr lang="en-US" dirty="0" smtClean="0"/>
              <a:t>, to refer to the activity of using links to explore the Web.</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Tabbed browsing</a:t>
            </a:r>
            <a:endParaRPr lang="en-US" dirty="0"/>
          </a:p>
        </p:txBody>
      </p:sp>
      <p:sp>
        <p:nvSpPr>
          <p:cNvPr id="3" name="Content Placeholder 2"/>
          <p:cNvSpPr>
            <a:spLocks noGrp="1"/>
          </p:cNvSpPr>
          <p:nvPr>
            <p:ph sz="quarter" idx="1"/>
          </p:nvPr>
        </p:nvSpPr>
        <p:spPr/>
        <p:txBody>
          <a:bodyPr/>
          <a:lstStyle/>
          <a:p>
            <a:r>
              <a:rPr lang="en-US" dirty="0" smtClean="0"/>
              <a:t>Most current Web browsers support tabbed browsing, where the top of the browser displays a tab (similar to a file folder tab) for each Web page you open. To move from one open Web page to another, you click the tab in the Web browser</a:t>
            </a:r>
            <a:endParaRPr lang="en-US" dirty="0"/>
          </a:p>
        </p:txBody>
      </p:sp>
      <p:pic>
        <p:nvPicPr>
          <p:cNvPr id="4" name="Picture 3" descr="tabbed-browsing-_tabbrow.fit_lim.size_1050x99999.gif"/>
          <p:cNvPicPr>
            <a:picLocks noChangeAspect="1"/>
          </p:cNvPicPr>
          <p:nvPr/>
        </p:nvPicPr>
        <p:blipFill>
          <a:blip r:embed="rId2"/>
          <a:stretch>
            <a:fillRect/>
          </a:stretch>
        </p:blipFill>
        <p:spPr>
          <a:xfrm>
            <a:off x="3248782" y="3657600"/>
            <a:ext cx="3568396" cy="261405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Searching the Web</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Two types of search tools are search engines and subject directories. </a:t>
            </a:r>
          </a:p>
          <a:p>
            <a:r>
              <a:rPr lang="en-US" dirty="0" smtClean="0"/>
              <a:t>A </a:t>
            </a:r>
            <a:r>
              <a:rPr lang="en-US" dirty="0" smtClean="0">
                <a:solidFill>
                  <a:srgbClr val="FF0000"/>
                </a:solidFill>
              </a:rPr>
              <a:t>search engine </a:t>
            </a:r>
            <a:r>
              <a:rPr lang="en-US" dirty="0" smtClean="0"/>
              <a:t>is a program that finds Web sites, Web pages, images, videos, news, maps, and other information related to a specific topic. </a:t>
            </a:r>
          </a:p>
          <a:p>
            <a:r>
              <a:rPr lang="en-US" dirty="0" smtClean="0"/>
              <a:t>A </a:t>
            </a:r>
            <a:r>
              <a:rPr lang="en-US" dirty="0" smtClean="0">
                <a:solidFill>
                  <a:srgbClr val="FF0000"/>
                </a:solidFill>
              </a:rPr>
              <a:t>subject directory </a:t>
            </a:r>
            <a:r>
              <a:rPr lang="en-US" dirty="0" smtClean="0"/>
              <a:t>classifies Web pages in an organized set of categories or groups, such as sports or shopping, and related subcategories. </a:t>
            </a:r>
          </a:p>
          <a:p>
            <a:r>
              <a:rPr lang="en-US" dirty="0" smtClean="0"/>
              <a:t>Some Web sites offer the functionality of both a search engine and a subject directory. Google and Yahoo!, for example, are widely used search engines that also provide a subject directory.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Engines</a:t>
            </a:r>
            <a:endParaRPr lang="en-US" dirty="0"/>
          </a:p>
        </p:txBody>
      </p:sp>
      <p:sp>
        <p:nvSpPr>
          <p:cNvPr id="3" name="Content Placeholder 2"/>
          <p:cNvSpPr>
            <a:spLocks noGrp="1"/>
          </p:cNvSpPr>
          <p:nvPr>
            <p:ph sz="quarter" idx="1"/>
          </p:nvPr>
        </p:nvSpPr>
        <p:spPr/>
        <p:txBody>
          <a:bodyPr/>
          <a:lstStyle/>
          <a:p>
            <a:r>
              <a:rPr lang="en-US" dirty="0" smtClean="0"/>
              <a:t>A </a:t>
            </a:r>
            <a:r>
              <a:rPr lang="en-US" dirty="0" smtClean="0">
                <a:solidFill>
                  <a:srgbClr val="FF0000"/>
                </a:solidFill>
              </a:rPr>
              <a:t>search engine </a:t>
            </a:r>
            <a:r>
              <a:rPr lang="en-US" dirty="0" smtClean="0"/>
              <a:t>is helpful in locating information for which you do not know an exact Web address or are not seeking a particular Web site. </a:t>
            </a:r>
          </a:p>
          <a:p>
            <a:r>
              <a:rPr lang="en-US" dirty="0" smtClean="0"/>
              <a:t>Some search engines look through Web pages for all types of information. </a:t>
            </a:r>
          </a:p>
          <a:p>
            <a:r>
              <a:rPr lang="en-US" dirty="0" smtClean="0"/>
              <a:t>Others can restrict their searches to a specific type of information, such as images, videos, audio, news, maps, people or businesses, and blogs.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Engines</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The following list identifies techniques you can use to improve your searches. To learn more about searching for information, complete the Learn How To 2 activity on pages 88 and 89. </a:t>
            </a:r>
          </a:p>
          <a:p>
            <a:r>
              <a:rPr lang="en-US" dirty="0" smtClean="0"/>
              <a:t>Use specific nouns. </a:t>
            </a:r>
          </a:p>
          <a:p>
            <a:r>
              <a:rPr lang="en-US" dirty="0" smtClean="0"/>
              <a:t>Put the most important terms first in the search text. </a:t>
            </a:r>
          </a:p>
          <a:p>
            <a:r>
              <a:rPr lang="en-US" dirty="0" smtClean="0"/>
              <a:t>Use the asterisk (*) to substitute characters in words. For example, </a:t>
            </a:r>
            <a:r>
              <a:rPr lang="en-US" dirty="0" err="1" smtClean="0"/>
              <a:t>retriev</a:t>
            </a:r>
            <a:r>
              <a:rPr lang="en-US" dirty="0" smtClean="0"/>
              <a:t>* displays hits containing retrieves, retrieval, retriever, and any other variation.</a:t>
            </a:r>
          </a:p>
          <a:p>
            <a:r>
              <a:rPr lang="en-US" dirty="0" smtClean="0"/>
              <a:t> Use quotation marks to create phrases so that the search engine finds an exact sequence of words.</a:t>
            </a:r>
          </a:p>
          <a:p>
            <a:r>
              <a:rPr lang="en-US" dirty="0" smtClean="0"/>
              <a:t> List all possible spellings, for example, email, e-mail.</a:t>
            </a:r>
          </a:p>
          <a:p>
            <a:r>
              <a:rPr lang="en-US" dirty="0" smtClean="0"/>
              <a:t> Before using a search engine, read its Help information. </a:t>
            </a:r>
          </a:p>
          <a:p>
            <a:r>
              <a:rPr lang="en-US" dirty="0" smtClean="0"/>
              <a:t>If the search is unsuccessful with one search engine, try another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Internet</a:t>
            </a:r>
            <a:endParaRPr lang="en-US" dirty="0"/>
          </a:p>
        </p:txBody>
      </p:sp>
      <p:sp>
        <p:nvSpPr>
          <p:cNvPr id="3" name="Content Placeholder 2"/>
          <p:cNvSpPr>
            <a:spLocks noGrp="1"/>
          </p:cNvSpPr>
          <p:nvPr>
            <p:ph sz="quarter" idx="1"/>
          </p:nvPr>
        </p:nvSpPr>
        <p:spPr/>
        <p:txBody>
          <a:bodyPr/>
          <a:lstStyle/>
          <a:p>
            <a:r>
              <a:rPr lang="en-US" dirty="0" smtClean="0"/>
              <a:t>The Internet, also called the Net, is a worldwide collection of networks that links millions of businesses, government agencies, educational institutions, and individuals. The Internet is a widely used research tool, providing society with access to global information and instant communications.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Directories</a:t>
            </a:r>
            <a:endParaRPr lang="en-US" dirty="0"/>
          </a:p>
        </p:txBody>
      </p:sp>
      <p:sp>
        <p:nvSpPr>
          <p:cNvPr id="3" name="Content Placeholder 2"/>
          <p:cNvSpPr>
            <a:spLocks noGrp="1"/>
          </p:cNvSpPr>
          <p:nvPr>
            <p:ph sz="quarter" idx="1"/>
          </p:nvPr>
        </p:nvSpPr>
        <p:spPr/>
        <p:txBody>
          <a:bodyPr/>
          <a:lstStyle/>
          <a:p>
            <a:r>
              <a:rPr lang="en-US" dirty="0" smtClean="0"/>
              <a:t>A </a:t>
            </a:r>
            <a:r>
              <a:rPr lang="en-US" dirty="0" smtClean="0">
                <a:solidFill>
                  <a:srgbClr val="FF0000"/>
                </a:solidFill>
              </a:rPr>
              <a:t>subject directory </a:t>
            </a:r>
            <a:r>
              <a:rPr lang="en-US" dirty="0" smtClean="0"/>
              <a:t>provides categorized lists of links arranged by subject (Figure 2-10). Using this search tool, you locate a particular topic by clicking links through different levels, moving from the general to the specific.</a:t>
            </a:r>
            <a:endParaRPr lang="en-US" dirty="0"/>
          </a:p>
        </p:txBody>
      </p:sp>
      <p:pic>
        <p:nvPicPr>
          <p:cNvPr id="4" name="Picture 3" descr="unnamed.gif"/>
          <p:cNvPicPr>
            <a:picLocks noChangeAspect="1"/>
          </p:cNvPicPr>
          <p:nvPr/>
        </p:nvPicPr>
        <p:blipFill>
          <a:blip r:embed="rId2"/>
          <a:stretch>
            <a:fillRect/>
          </a:stretch>
        </p:blipFill>
        <p:spPr>
          <a:xfrm>
            <a:off x="4267200" y="3505200"/>
            <a:ext cx="3114675" cy="2890418"/>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Web Sites</a:t>
            </a:r>
            <a:endParaRPr lang="en-US" dirty="0"/>
          </a:p>
        </p:txBody>
      </p:sp>
      <p:sp>
        <p:nvSpPr>
          <p:cNvPr id="3" name="Content Placeholder 2"/>
          <p:cNvSpPr>
            <a:spLocks noGrp="1"/>
          </p:cNvSpPr>
          <p:nvPr>
            <p:ph sz="quarter" idx="1"/>
          </p:nvPr>
        </p:nvSpPr>
        <p:spPr/>
        <p:txBody>
          <a:bodyPr/>
          <a:lstStyle/>
          <a:p>
            <a:pPr>
              <a:buNone/>
            </a:pPr>
            <a:r>
              <a:rPr lang="en-US" dirty="0" smtClean="0"/>
              <a:t>Thirteen types of Web sites are portal, news, informational, business/marketing, blog, wiki, online social network, educational, entertainment, advocacy, Web application, content aggregator, and personal. </a:t>
            </a:r>
          </a:p>
          <a:p>
            <a:pPr>
              <a:buNone/>
            </a:pPr>
            <a:r>
              <a:rPr lang="en-US" dirty="0" smtClean="0"/>
              <a:t>Many Web sites fall into more than one of these categories.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Portal</a:t>
            </a:r>
            <a:endParaRPr lang="en-US" dirty="0"/>
          </a:p>
        </p:txBody>
      </p:sp>
      <p:sp>
        <p:nvSpPr>
          <p:cNvPr id="3" name="Content Placeholder 2"/>
          <p:cNvSpPr>
            <a:spLocks noGrp="1"/>
          </p:cNvSpPr>
          <p:nvPr>
            <p:ph sz="quarter" idx="1"/>
          </p:nvPr>
        </p:nvSpPr>
        <p:spPr/>
        <p:txBody>
          <a:bodyPr/>
          <a:lstStyle/>
          <a:p>
            <a:r>
              <a:rPr lang="en-US" dirty="0" smtClean="0"/>
              <a:t>A portal is a </a:t>
            </a:r>
            <a:r>
              <a:rPr lang="en-US" dirty="0" smtClean="0">
                <a:solidFill>
                  <a:srgbClr val="FF0000"/>
                </a:solidFill>
              </a:rPr>
              <a:t>Web site that offers a variety of Internet services from a single, convenient location</a:t>
            </a:r>
            <a:r>
              <a:rPr lang="en-US" dirty="0" smtClean="0"/>
              <a:t>. Most portals offer these free services: search engine; news; sports and weather; Web publishing; reference tools such as yellow pages, stock quotes, and maps; shopping; and e-mail communications services. Popular portals include AltaVista, AOL, Excite, GO.com, </a:t>
            </a:r>
            <a:r>
              <a:rPr lang="en-US" dirty="0" err="1" smtClean="0"/>
              <a:t>iGoogle</a:t>
            </a:r>
            <a:r>
              <a:rPr lang="en-US" dirty="0" smtClean="0"/>
              <a:t>, Lycos, MSN, and Yahoo!.</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News</a:t>
            </a:r>
            <a:endParaRPr lang="en-US" dirty="0"/>
          </a:p>
        </p:txBody>
      </p:sp>
      <p:sp>
        <p:nvSpPr>
          <p:cNvPr id="3" name="Content Placeholder 2"/>
          <p:cNvSpPr>
            <a:spLocks noGrp="1"/>
          </p:cNvSpPr>
          <p:nvPr>
            <p:ph sz="quarter" idx="1"/>
          </p:nvPr>
        </p:nvSpPr>
        <p:spPr/>
        <p:txBody>
          <a:bodyPr/>
          <a:lstStyle/>
          <a:p>
            <a:r>
              <a:rPr lang="en-US" dirty="0" smtClean="0"/>
              <a:t>A news Web site contains newsworthy material including stories and articles relating to current events, life, money, sports, and the weather.</a:t>
            </a:r>
          </a:p>
          <a:p>
            <a:r>
              <a:rPr lang="en-US" dirty="0" smtClean="0"/>
              <a:t>News papers and television and radio stations are some of the media that maintain news Web sites.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Informational</a:t>
            </a:r>
            <a:endParaRPr lang="en-US" dirty="0"/>
          </a:p>
        </p:txBody>
      </p:sp>
      <p:sp>
        <p:nvSpPr>
          <p:cNvPr id="3" name="Content Placeholder 2"/>
          <p:cNvSpPr>
            <a:spLocks noGrp="1"/>
          </p:cNvSpPr>
          <p:nvPr>
            <p:ph sz="quarter" idx="1"/>
          </p:nvPr>
        </p:nvSpPr>
        <p:spPr/>
        <p:txBody>
          <a:bodyPr/>
          <a:lstStyle/>
          <a:p>
            <a:r>
              <a:rPr lang="en-US" dirty="0" smtClean="0"/>
              <a:t>An informational Web site contains factual information. Many United States government agencies have informational Web sites providing information such as census data, tax codes, and the congressional budget.</a:t>
            </a:r>
          </a:p>
          <a:p>
            <a:r>
              <a:rPr lang="en-US" dirty="0" smtClean="0"/>
              <a:t>Other organizations provide information such as public transportation schedules and published research findings.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Business/Marketing</a:t>
            </a:r>
            <a:endParaRPr lang="en-US" dirty="0"/>
          </a:p>
        </p:txBody>
      </p:sp>
      <p:sp>
        <p:nvSpPr>
          <p:cNvPr id="3" name="Content Placeholder 2"/>
          <p:cNvSpPr>
            <a:spLocks noGrp="1"/>
          </p:cNvSpPr>
          <p:nvPr>
            <p:ph sz="quarter" idx="1"/>
          </p:nvPr>
        </p:nvSpPr>
        <p:spPr/>
        <p:txBody>
          <a:bodyPr/>
          <a:lstStyle/>
          <a:p>
            <a:r>
              <a:rPr lang="en-US" dirty="0" smtClean="0"/>
              <a:t>A business/marketing Web site contains content that promotes or sells products or services. </a:t>
            </a:r>
          </a:p>
          <a:p>
            <a:r>
              <a:rPr lang="en-US" dirty="0" smtClean="0"/>
              <a:t>Nearly every enterprise has a business/marketing Web site. Many companies also allow you to purchase their products or services online.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Blog</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 </a:t>
            </a:r>
            <a:r>
              <a:rPr lang="en-US" dirty="0" smtClean="0">
                <a:solidFill>
                  <a:srgbClr val="FF0000"/>
                </a:solidFill>
              </a:rPr>
              <a:t>blog</a:t>
            </a:r>
            <a:r>
              <a:rPr lang="en-US" dirty="0" smtClean="0"/>
              <a:t>, short for </a:t>
            </a:r>
            <a:r>
              <a:rPr lang="en-US" dirty="0" smtClean="0">
                <a:solidFill>
                  <a:srgbClr val="FF0000"/>
                </a:solidFill>
              </a:rPr>
              <a:t>Weblog</a:t>
            </a:r>
            <a:r>
              <a:rPr lang="en-US" dirty="0" smtClean="0"/>
              <a:t>, is an informal Web site consisting of time-stamped articles, or posts, in a diary or journal format, usually listed in reverse chronological order. </a:t>
            </a:r>
          </a:p>
          <a:p>
            <a:r>
              <a:rPr lang="en-US" dirty="0" smtClean="0"/>
              <a:t>A </a:t>
            </a:r>
            <a:r>
              <a:rPr lang="en-US" dirty="0" smtClean="0">
                <a:solidFill>
                  <a:srgbClr val="FF0000"/>
                </a:solidFill>
              </a:rPr>
              <a:t>blog</a:t>
            </a:r>
            <a:r>
              <a:rPr lang="en-US" dirty="0" smtClean="0"/>
              <a:t> that contains video clips is called a video blog or </a:t>
            </a:r>
            <a:r>
              <a:rPr lang="en-US" dirty="0" err="1" smtClean="0">
                <a:solidFill>
                  <a:srgbClr val="FF0000"/>
                </a:solidFill>
              </a:rPr>
              <a:t>vlog</a:t>
            </a:r>
            <a:r>
              <a:rPr lang="en-US" dirty="0" smtClean="0"/>
              <a:t>.</a:t>
            </a:r>
          </a:p>
          <a:p>
            <a:r>
              <a:rPr lang="en-US" dirty="0" smtClean="0"/>
              <a:t>A </a:t>
            </a:r>
            <a:r>
              <a:rPr lang="en-US" dirty="0" err="1" smtClean="0">
                <a:solidFill>
                  <a:srgbClr val="FF0000"/>
                </a:solidFill>
              </a:rPr>
              <a:t>microblog</a:t>
            </a:r>
            <a:r>
              <a:rPr lang="en-US" dirty="0" smtClean="0"/>
              <a:t> allows users to publish short messages, usually between 100 and 200 characters, for others to read. Twitter is a popular </a:t>
            </a:r>
            <a:r>
              <a:rPr lang="en-US" dirty="0" err="1" smtClean="0"/>
              <a:t>microblog</a:t>
            </a:r>
            <a:r>
              <a:rPr lang="en-US" dirty="0" smtClean="0"/>
              <a:t>. </a:t>
            </a:r>
          </a:p>
          <a:p>
            <a:r>
              <a:rPr lang="en-US" dirty="0" smtClean="0"/>
              <a:t>The term </a:t>
            </a:r>
            <a:r>
              <a:rPr lang="en-US" dirty="0" smtClean="0">
                <a:solidFill>
                  <a:srgbClr val="FF0000"/>
                </a:solidFill>
              </a:rPr>
              <a:t>blogosphere</a:t>
            </a:r>
            <a:r>
              <a:rPr lang="en-US" dirty="0" smtClean="0"/>
              <a:t> refers to the worldwide collection of blogs, and the </a:t>
            </a:r>
            <a:r>
              <a:rPr lang="en-US" dirty="0" err="1" smtClean="0">
                <a:solidFill>
                  <a:srgbClr val="FF0000"/>
                </a:solidFill>
              </a:rPr>
              <a:t>vlogosphere</a:t>
            </a:r>
            <a:r>
              <a:rPr lang="en-US" dirty="0" smtClean="0"/>
              <a:t> refers to all </a:t>
            </a:r>
            <a:r>
              <a:rPr lang="en-US" dirty="0" err="1" smtClean="0"/>
              <a:t>vlogs</a:t>
            </a:r>
            <a:r>
              <a:rPr lang="en-US" dirty="0" smtClean="0"/>
              <a:t> worldwide.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Wiki</a:t>
            </a:r>
            <a:endParaRPr lang="en-US" dirty="0"/>
          </a:p>
        </p:txBody>
      </p:sp>
      <p:sp>
        <p:nvSpPr>
          <p:cNvPr id="3" name="Content Placeholder 2"/>
          <p:cNvSpPr>
            <a:spLocks noGrp="1"/>
          </p:cNvSpPr>
          <p:nvPr>
            <p:ph sz="quarter" idx="1"/>
          </p:nvPr>
        </p:nvSpPr>
        <p:spPr/>
        <p:txBody>
          <a:bodyPr/>
          <a:lstStyle/>
          <a:p>
            <a:r>
              <a:rPr lang="en-US" dirty="0" smtClean="0"/>
              <a:t>A wiki is a collaborative Web site that allows users to create, add to, modify, or delete the Web site content via their Web browser. </a:t>
            </a:r>
          </a:p>
          <a:p>
            <a:r>
              <a:rPr lang="en-US" dirty="0" smtClean="0"/>
              <a:t>Most wikis are open to modification by the general public. </a:t>
            </a:r>
          </a:p>
          <a:p>
            <a:r>
              <a:rPr lang="en-US" dirty="0" smtClean="0"/>
              <a:t>Wikis usually collect recent edits on a Web page so that someone can review them for accuracy. </a:t>
            </a:r>
          </a:p>
          <a:p>
            <a:r>
              <a:rPr lang="en-US" dirty="0" smtClean="0">
                <a:solidFill>
                  <a:srgbClr val="FF0000"/>
                </a:solidFill>
              </a:rPr>
              <a:t>The difference between a wiki and a blog is that users cannot modify original posts made by the blogger. </a:t>
            </a:r>
            <a:r>
              <a:rPr lang="en-US" dirty="0" smtClean="0"/>
              <a:t>A popular wiki is Wikipedia, a free Web encyclopedia</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Social Networks</a:t>
            </a:r>
            <a:endParaRPr lang="en-US" dirty="0"/>
          </a:p>
        </p:txBody>
      </p:sp>
      <p:sp>
        <p:nvSpPr>
          <p:cNvPr id="3" name="Content Placeholder 2"/>
          <p:cNvSpPr>
            <a:spLocks noGrp="1"/>
          </p:cNvSpPr>
          <p:nvPr>
            <p:ph sz="quarter" idx="1"/>
          </p:nvPr>
        </p:nvSpPr>
        <p:spPr/>
        <p:txBody>
          <a:bodyPr/>
          <a:lstStyle/>
          <a:p>
            <a:r>
              <a:rPr lang="en-US" dirty="0" smtClean="0"/>
              <a:t>An online social network, also called a social networking Web site, is a Web site </a:t>
            </a:r>
            <a:r>
              <a:rPr lang="en-US" dirty="0" smtClean="0">
                <a:solidFill>
                  <a:srgbClr val="FF0000"/>
                </a:solidFill>
              </a:rPr>
              <a:t>that encourages members in its online community to share their interests, ideas, stories, photos, music, and videos with other registered users. e.g; </a:t>
            </a:r>
            <a:r>
              <a:rPr lang="en-US" dirty="0" err="1" smtClean="0">
                <a:solidFill>
                  <a:srgbClr val="FF0000"/>
                </a:solidFill>
              </a:rPr>
              <a:t>facebook</a:t>
            </a:r>
            <a:r>
              <a:rPr lang="en-US" dirty="0" smtClean="0">
                <a:solidFill>
                  <a:srgbClr val="FF0000"/>
                </a:solidFill>
              </a:rPr>
              <a:t>.</a:t>
            </a:r>
          </a:p>
          <a:p>
            <a:endParaRPr lang="en-US" dirty="0" smtClean="0">
              <a:solidFill>
                <a:srgbClr val="FF0000"/>
              </a:solidFill>
            </a:endParaRP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a:t>
            </a:r>
            <a:endParaRPr lang="en-US" dirty="0"/>
          </a:p>
        </p:txBody>
      </p:sp>
      <p:sp>
        <p:nvSpPr>
          <p:cNvPr id="3" name="Content Placeholder 2"/>
          <p:cNvSpPr>
            <a:spLocks noGrp="1"/>
          </p:cNvSpPr>
          <p:nvPr>
            <p:ph sz="quarter" idx="1"/>
          </p:nvPr>
        </p:nvSpPr>
        <p:spPr/>
        <p:txBody>
          <a:bodyPr/>
          <a:lstStyle/>
          <a:p>
            <a:r>
              <a:rPr lang="en-US" dirty="0" smtClean="0"/>
              <a:t>An educational Web site offers exciting, challenging avenues for formal and informal teaching and learning.</a:t>
            </a:r>
          </a:p>
          <a:p>
            <a:r>
              <a:rPr lang="en-US" dirty="0" smtClean="0"/>
              <a:t>For a more structured learning experience, companies provide online training to employees; and colleges offer online classes and degrees. </a:t>
            </a:r>
          </a:p>
          <a:p>
            <a:r>
              <a:rPr lang="en-US" dirty="0" smtClean="0"/>
              <a:t>Instructors often use the Web to enhance classroom teaching by publishing course materials, grades, and other pertinent class information.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Internet</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The Internet has its roots in a networking project started by an agency of the U.S. Department of Defense. </a:t>
            </a:r>
          </a:p>
          <a:p>
            <a:pPr>
              <a:buNone/>
            </a:pPr>
            <a:r>
              <a:rPr lang="en-US" dirty="0" smtClean="0"/>
              <a:t>The goal was to build a network that</a:t>
            </a:r>
          </a:p>
          <a:p>
            <a:pPr>
              <a:buNone/>
            </a:pPr>
            <a:r>
              <a:rPr lang="en-US" dirty="0" smtClean="0"/>
              <a:t> (1) allowed scientists at different locations to share information and work together on military and scientific projects and </a:t>
            </a:r>
          </a:p>
          <a:p>
            <a:pPr>
              <a:buNone/>
            </a:pPr>
            <a:r>
              <a:rPr lang="en-US" dirty="0" smtClean="0"/>
              <a:t>(2) could function even if part of the network were disabled or destroyed by a disaster such as a nuclear attack. </a:t>
            </a:r>
          </a:p>
          <a:p>
            <a:pPr>
              <a:buNone/>
            </a:pPr>
            <a:r>
              <a:rPr lang="en-US" dirty="0" smtClean="0"/>
              <a:t>That net work, called ARPANET, became functional in September 1969, linking scientific and academic researchers across the United States.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Entertainment</a:t>
            </a:r>
            <a:endParaRPr lang="en-US" dirty="0"/>
          </a:p>
        </p:txBody>
      </p:sp>
      <p:sp>
        <p:nvSpPr>
          <p:cNvPr id="3" name="Content Placeholder 2"/>
          <p:cNvSpPr>
            <a:spLocks noGrp="1"/>
          </p:cNvSpPr>
          <p:nvPr>
            <p:ph sz="quarter" idx="1"/>
          </p:nvPr>
        </p:nvSpPr>
        <p:spPr/>
        <p:txBody>
          <a:bodyPr/>
          <a:lstStyle/>
          <a:p>
            <a:r>
              <a:rPr lang="en-US" dirty="0" smtClean="0"/>
              <a:t>An entertainment Web site offers an interactive and engaging environment.</a:t>
            </a:r>
          </a:p>
          <a:p>
            <a:r>
              <a:rPr lang="en-US" dirty="0" smtClean="0"/>
              <a:t>Popular entertainment Web sites offer music, videos, sports, games, ongoing Web episodes, sweepstakes, chat rooms, and more.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a:t>
            </a:r>
            <a:endParaRPr lang="en-US" dirty="0"/>
          </a:p>
        </p:txBody>
      </p:sp>
      <p:sp>
        <p:nvSpPr>
          <p:cNvPr id="3" name="Content Placeholder 2"/>
          <p:cNvSpPr>
            <a:spLocks noGrp="1"/>
          </p:cNvSpPr>
          <p:nvPr>
            <p:ph sz="quarter" idx="1"/>
          </p:nvPr>
        </p:nvSpPr>
        <p:spPr/>
        <p:txBody>
          <a:bodyPr/>
          <a:lstStyle/>
          <a:p>
            <a:r>
              <a:rPr lang="en-US" dirty="0" smtClean="0"/>
              <a:t>An advocacy Web site contains content that describes a cause, opinion, or idea. These Web sites usually present views of a particular group or association.</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Application</a:t>
            </a:r>
            <a:endParaRPr lang="en-US" dirty="0"/>
          </a:p>
        </p:txBody>
      </p:sp>
      <p:sp>
        <p:nvSpPr>
          <p:cNvPr id="3" name="Content Placeholder 2"/>
          <p:cNvSpPr>
            <a:spLocks noGrp="1"/>
          </p:cNvSpPr>
          <p:nvPr>
            <p:ph sz="quarter" idx="1"/>
          </p:nvPr>
        </p:nvSpPr>
        <p:spPr/>
        <p:txBody>
          <a:bodyPr/>
          <a:lstStyle/>
          <a:p>
            <a:r>
              <a:rPr lang="en-US" dirty="0" smtClean="0"/>
              <a:t>A Web application, or Web app, is a Web site that </a:t>
            </a:r>
            <a:r>
              <a:rPr lang="en-US" dirty="0" smtClean="0">
                <a:solidFill>
                  <a:srgbClr val="FF0000"/>
                </a:solidFill>
              </a:rPr>
              <a:t>allows users to access and interact with software through a Web browser </a:t>
            </a:r>
            <a:r>
              <a:rPr lang="en-US" dirty="0" smtClean="0"/>
              <a:t>on any computer or device that is connected to the Internet. </a:t>
            </a:r>
          </a:p>
          <a:p>
            <a:r>
              <a:rPr lang="en-US" dirty="0" smtClean="0"/>
              <a:t>Examples of Web applications include Google Docs (word processing, spreadsheets, presentations), TurboTax Online (tax preparation), and Windows Live Hotmail (e-mail).</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Aggregator</a:t>
            </a:r>
            <a:endParaRPr lang="en-US" dirty="0"/>
          </a:p>
        </p:txBody>
      </p:sp>
      <p:sp>
        <p:nvSpPr>
          <p:cNvPr id="3" name="Content Placeholder 2"/>
          <p:cNvSpPr>
            <a:spLocks noGrp="1"/>
          </p:cNvSpPr>
          <p:nvPr>
            <p:ph sz="quarter" idx="1"/>
          </p:nvPr>
        </p:nvSpPr>
        <p:spPr/>
        <p:txBody>
          <a:bodyPr/>
          <a:lstStyle/>
          <a:p>
            <a:r>
              <a:rPr lang="en-US" dirty="0" smtClean="0"/>
              <a:t>A content aggregator is a </a:t>
            </a:r>
            <a:r>
              <a:rPr lang="en-US" dirty="0" smtClean="0">
                <a:solidFill>
                  <a:srgbClr val="FF0000"/>
                </a:solidFill>
              </a:rPr>
              <a:t>business that gathers and organizes Web content and then distributes, or feeds, the content to subscribers</a:t>
            </a:r>
            <a:r>
              <a:rPr lang="en-US" dirty="0" smtClean="0"/>
              <a:t> for free or a fee.</a:t>
            </a:r>
          </a:p>
          <a:p>
            <a:r>
              <a:rPr lang="en-US" dirty="0" smtClean="0"/>
              <a:t>Examples of distributed content include news, music, video, and pictures.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a:t>
            </a:r>
            <a:endParaRPr lang="en-US" dirty="0"/>
          </a:p>
        </p:txBody>
      </p:sp>
      <p:sp>
        <p:nvSpPr>
          <p:cNvPr id="3" name="Content Placeholder 2"/>
          <p:cNvSpPr>
            <a:spLocks noGrp="1"/>
          </p:cNvSpPr>
          <p:nvPr>
            <p:ph sz="quarter" idx="1"/>
          </p:nvPr>
        </p:nvSpPr>
        <p:spPr/>
        <p:txBody>
          <a:bodyPr/>
          <a:lstStyle/>
          <a:p>
            <a:r>
              <a:rPr lang="en-US" dirty="0" smtClean="0"/>
              <a:t>A private individual or family not usually associated with any organization may maintain a personal Web site. </a:t>
            </a:r>
          </a:p>
          <a:p>
            <a:r>
              <a:rPr lang="en-US" dirty="0" smtClean="0"/>
              <a:t>People publish personal Web pages for a variety of reasons. Some are job hunting. Others simply want to share life experiences with the world.</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a Web Site</a:t>
            </a:r>
            <a:endParaRPr lang="en-US" dirty="0"/>
          </a:p>
        </p:txBody>
      </p:sp>
      <p:sp>
        <p:nvSpPr>
          <p:cNvPr id="3" name="Content Placeholder 2"/>
          <p:cNvSpPr>
            <a:spLocks noGrp="1"/>
          </p:cNvSpPr>
          <p:nvPr>
            <p:ph sz="quarter" idx="1"/>
          </p:nvPr>
        </p:nvSpPr>
        <p:spPr/>
        <p:txBody>
          <a:bodyPr/>
          <a:lstStyle/>
          <a:p>
            <a:r>
              <a:rPr lang="en-US" dirty="0" smtClean="0"/>
              <a:t>Do not assume that information presented on the Web is correct or accurate. Any person, company, or organization can publish a Web page on the Internet.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Multimedia on the Web</a:t>
            </a:r>
            <a:endParaRPr lang="en-US" dirty="0"/>
          </a:p>
        </p:txBody>
      </p:sp>
      <p:sp>
        <p:nvSpPr>
          <p:cNvPr id="3" name="Content Placeholder 2"/>
          <p:cNvSpPr>
            <a:spLocks noGrp="1"/>
          </p:cNvSpPr>
          <p:nvPr>
            <p:ph sz="quarter" idx="1"/>
          </p:nvPr>
        </p:nvSpPr>
        <p:spPr/>
        <p:txBody>
          <a:bodyPr/>
          <a:lstStyle/>
          <a:p>
            <a:r>
              <a:rPr lang="en-US" dirty="0" smtClean="0"/>
              <a:t>Most Web pages include more than just formatted text and links. The more exciting Web pages use multimedia. Multimedia refers to any application that combines text with graphics, animation, audio, video, and/or virtual reality.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Graphics</a:t>
            </a:r>
            <a:endParaRPr lang="en-US" dirty="0"/>
          </a:p>
        </p:txBody>
      </p:sp>
      <p:sp>
        <p:nvSpPr>
          <p:cNvPr id="3" name="Content Placeholder 2"/>
          <p:cNvSpPr>
            <a:spLocks noGrp="1"/>
          </p:cNvSpPr>
          <p:nvPr>
            <p:ph sz="quarter" idx="1"/>
          </p:nvPr>
        </p:nvSpPr>
        <p:spPr/>
        <p:txBody>
          <a:bodyPr/>
          <a:lstStyle/>
          <a:p>
            <a:r>
              <a:rPr lang="en-US" dirty="0" smtClean="0"/>
              <a:t>A graphic, or graphical image, is a digital representation of non text information such as a drawing, chart, or photo. Many Web pages use colorful graphical designs and images to convey messages.</a:t>
            </a:r>
          </a:p>
          <a:p>
            <a:r>
              <a:rPr lang="en-US" dirty="0" smtClean="0"/>
              <a:t>A</a:t>
            </a:r>
            <a:r>
              <a:rPr lang="en-US" dirty="0" smtClean="0">
                <a:solidFill>
                  <a:srgbClr val="FF0000"/>
                </a:solidFill>
              </a:rPr>
              <a:t> thumbnail </a:t>
            </a:r>
            <a:r>
              <a:rPr lang="en-US" dirty="0" smtClean="0"/>
              <a:t>is a small version of a larger graphic. You usually can click a thumbnail to display a larger image.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Animation</a:t>
            </a:r>
            <a:endParaRPr lang="en-US" dirty="0"/>
          </a:p>
        </p:txBody>
      </p:sp>
      <p:sp>
        <p:nvSpPr>
          <p:cNvPr id="3" name="Content Placeholder 2"/>
          <p:cNvSpPr>
            <a:spLocks noGrp="1"/>
          </p:cNvSpPr>
          <p:nvPr>
            <p:ph sz="quarter" idx="1"/>
          </p:nvPr>
        </p:nvSpPr>
        <p:spPr/>
        <p:txBody>
          <a:bodyPr/>
          <a:lstStyle/>
          <a:p>
            <a:r>
              <a:rPr lang="en-US" dirty="0" smtClean="0"/>
              <a:t>Many Web pages use animation, which is the appearance of motion created by displaying a series of still images in sequence. Animation can make Web pages more visually interesting or draw attention to important information or links.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Audio</a:t>
            </a:r>
            <a:endParaRPr lang="en-US" dirty="0"/>
          </a:p>
        </p:txBody>
      </p:sp>
      <p:sp>
        <p:nvSpPr>
          <p:cNvPr id="3" name="Content Placeholder 2"/>
          <p:cNvSpPr>
            <a:spLocks noGrp="1"/>
          </p:cNvSpPr>
          <p:nvPr>
            <p:ph sz="quarter" idx="1"/>
          </p:nvPr>
        </p:nvSpPr>
        <p:spPr/>
        <p:txBody>
          <a:bodyPr>
            <a:normAutofit fontScale="92500"/>
          </a:bodyPr>
          <a:lstStyle/>
          <a:p>
            <a:r>
              <a:rPr lang="en-US" dirty="0" smtClean="0"/>
              <a:t>On the Web, you can listen to audio clips and live audio. Audio includes music, speech, or any other sound. </a:t>
            </a:r>
          </a:p>
          <a:p>
            <a:r>
              <a:rPr lang="en-US" dirty="0" smtClean="0"/>
              <a:t>Simple applications on the Web consist of individual audio files available for download to a computer or device. </a:t>
            </a:r>
          </a:p>
          <a:p>
            <a:r>
              <a:rPr lang="en-US" dirty="0" smtClean="0"/>
              <a:t>Once downloaded, you can play (listen to) the contents of these files. </a:t>
            </a:r>
            <a:r>
              <a:rPr lang="en-US" dirty="0" smtClean="0">
                <a:solidFill>
                  <a:srgbClr val="FF0000"/>
                </a:solidFill>
              </a:rPr>
              <a:t>Audio files are compressed to reduce their file sizes</a:t>
            </a:r>
            <a:r>
              <a:rPr lang="en-US" dirty="0" smtClean="0"/>
              <a:t>. For example, the MP3 format reduces an audio file to about one-tenth its original size, while preserving much of the original quality of the sound.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to network</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Many home and small business users connect to the Internet via high-speed </a:t>
            </a:r>
            <a:r>
              <a:rPr lang="en-US" dirty="0" smtClean="0">
                <a:solidFill>
                  <a:srgbClr val="FF0000"/>
                </a:solidFill>
              </a:rPr>
              <a:t>broadband</a:t>
            </a:r>
            <a:r>
              <a:rPr lang="en-US" dirty="0" smtClean="0"/>
              <a:t> Internet service</a:t>
            </a:r>
            <a:endParaRPr lang="en-US" dirty="0" smtClean="0">
              <a:solidFill>
                <a:srgbClr val="FF0000"/>
              </a:solidFill>
            </a:endParaRPr>
          </a:p>
          <a:p>
            <a:r>
              <a:rPr lang="en-US" dirty="0" smtClean="0">
                <a:solidFill>
                  <a:srgbClr val="FF0000"/>
                </a:solidFill>
              </a:rPr>
              <a:t>Cable Internet service </a:t>
            </a:r>
            <a:r>
              <a:rPr lang="en-US" dirty="0" smtClean="0"/>
              <a:t>provides high-speed Internet access through the cable television network via a cable modem. </a:t>
            </a:r>
          </a:p>
          <a:p>
            <a:r>
              <a:rPr lang="en-US" dirty="0" smtClean="0">
                <a:solidFill>
                  <a:srgbClr val="FF0000"/>
                </a:solidFill>
              </a:rPr>
              <a:t>DSL</a:t>
            </a:r>
            <a:r>
              <a:rPr lang="en-US" dirty="0" smtClean="0"/>
              <a:t> (digital subscriber line) provides high-speed Internet connections using regular telephone lines. </a:t>
            </a:r>
          </a:p>
          <a:p>
            <a:r>
              <a:rPr lang="en-US" dirty="0" smtClean="0">
                <a:solidFill>
                  <a:srgbClr val="FF0000"/>
                </a:solidFill>
              </a:rPr>
              <a:t>Fiber to the Premises (FTTP)</a:t>
            </a:r>
            <a:r>
              <a:rPr lang="en-US" dirty="0" smtClean="0"/>
              <a:t> uses fiber-optic cable to provide high-speed Internet access to home and business users. </a:t>
            </a:r>
          </a:p>
          <a:p>
            <a:r>
              <a:rPr lang="en-US" dirty="0" smtClean="0">
                <a:solidFill>
                  <a:srgbClr val="FF0000"/>
                </a:solidFill>
              </a:rPr>
              <a:t>Fixed wireless </a:t>
            </a:r>
            <a:r>
              <a:rPr lang="en-US" dirty="0" smtClean="0"/>
              <a:t>provides high-speed Internet connections using a dish-shaped antenna on your house or business to communicate with a tower location via radio signals. </a:t>
            </a:r>
          </a:p>
          <a:p>
            <a:r>
              <a:rPr lang="en-US" dirty="0" smtClean="0"/>
              <a:t>A </a:t>
            </a:r>
            <a:r>
              <a:rPr lang="en-US" dirty="0" smtClean="0">
                <a:solidFill>
                  <a:srgbClr val="FF0000"/>
                </a:solidFill>
              </a:rPr>
              <a:t>Wi-Fi</a:t>
            </a:r>
            <a:r>
              <a:rPr lang="en-US" dirty="0" smtClean="0"/>
              <a:t> (wireless fidelity) network uses radio signals to provide high-speed Internet connections to wireless computers and devices.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Audio</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To listen to an audio file on your computer, you need special software called a </a:t>
            </a:r>
            <a:r>
              <a:rPr lang="en-US" dirty="0" smtClean="0">
                <a:solidFill>
                  <a:srgbClr val="FF0000"/>
                </a:solidFill>
              </a:rPr>
              <a:t>player</a:t>
            </a:r>
            <a:r>
              <a:rPr lang="en-US" dirty="0" smtClean="0"/>
              <a:t>. Most current operating systems contain a player, for example, </a:t>
            </a:r>
            <a:r>
              <a:rPr lang="en-US" dirty="0" smtClean="0">
                <a:solidFill>
                  <a:srgbClr val="FF0000"/>
                </a:solidFill>
              </a:rPr>
              <a:t>Windows Media Player. </a:t>
            </a:r>
          </a:p>
          <a:p>
            <a:r>
              <a:rPr lang="en-US" dirty="0" smtClean="0"/>
              <a:t>Some audio files, however, might require you to download a player. Players available for download include </a:t>
            </a:r>
            <a:r>
              <a:rPr lang="en-US" dirty="0" smtClean="0">
                <a:solidFill>
                  <a:srgbClr val="FF0000"/>
                </a:solidFill>
              </a:rPr>
              <a:t>iTunes</a:t>
            </a:r>
            <a:r>
              <a:rPr lang="en-US" dirty="0" smtClean="0"/>
              <a:t> and </a:t>
            </a:r>
            <a:r>
              <a:rPr lang="en-US" dirty="0" smtClean="0">
                <a:solidFill>
                  <a:srgbClr val="FF0000"/>
                </a:solidFill>
              </a:rPr>
              <a:t>RealPlayer</a:t>
            </a:r>
            <a:r>
              <a:rPr lang="en-US" dirty="0" smtClean="0"/>
              <a:t>. </a:t>
            </a:r>
          </a:p>
          <a:p>
            <a:r>
              <a:rPr lang="en-US" dirty="0" smtClean="0"/>
              <a:t>Streaming is the process of transferring data in a continuous and even flow. </a:t>
            </a:r>
            <a:r>
              <a:rPr lang="en-US" dirty="0" smtClean="0">
                <a:solidFill>
                  <a:srgbClr val="FF0000"/>
                </a:solidFill>
              </a:rPr>
              <a:t>Streaming allows users to access and use a file while it is transmitting.</a:t>
            </a:r>
            <a:r>
              <a:rPr lang="en-US" dirty="0" smtClean="0"/>
              <a:t> For example, streaming audio enables you to listen to music as it downloads to your computer. Podcasting is another popular method of distributing audio. </a:t>
            </a:r>
          </a:p>
          <a:p>
            <a:r>
              <a:rPr lang="en-US" dirty="0" smtClean="0"/>
              <a:t>A </a:t>
            </a:r>
            <a:r>
              <a:rPr lang="en-US" dirty="0" smtClean="0">
                <a:solidFill>
                  <a:srgbClr val="FF0000"/>
                </a:solidFill>
              </a:rPr>
              <a:t>podcast</a:t>
            </a:r>
            <a:r>
              <a:rPr lang="en-US" dirty="0" smtClean="0"/>
              <a:t> is recorded audio, usually an MP3 file, stored on a Web site that can be downloaded to a computer or a portable media player such </a:t>
            </a:r>
            <a:r>
              <a:rPr lang="en-US" dirty="0" err="1" smtClean="0"/>
              <a:t>asan</a:t>
            </a:r>
            <a:r>
              <a:rPr lang="en-US" dirty="0" smtClean="0"/>
              <a:t> iPod.</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en-US" dirty="0"/>
          </a:p>
        </p:txBody>
      </p:sp>
      <p:sp>
        <p:nvSpPr>
          <p:cNvPr id="3" name="Content Placeholder 2"/>
          <p:cNvSpPr>
            <a:spLocks noGrp="1"/>
          </p:cNvSpPr>
          <p:nvPr>
            <p:ph sz="quarter" idx="1"/>
          </p:nvPr>
        </p:nvSpPr>
        <p:spPr/>
        <p:txBody>
          <a:bodyPr>
            <a:normAutofit fontScale="92500"/>
          </a:bodyPr>
          <a:lstStyle/>
          <a:p>
            <a:r>
              <a:rPr lang="en-US" dirty="0" smtClean="0"/>
              <a:t>On the Web, you can view video clips or watch live video. </a:t>
            </a:r>
            <a:r>
              <a:rPr lang="en-US" dirty="0" smtClean="0">
                <a:solidFill>
                  <a:srgbClr val="FF0000"/>
                </a:solidFill>
              </a:rPr>
              <a:t>Video consists of images displayed in motion. </a:t>
            </a:r>
            <a:r>
              <a:rPr lang="en-US" dirty="0" smtClean="0"/>
              <a:t>Most video also has accompanying audio. </a:t>
            </a:r>
          </a:p>
          <a:p>
            <a:r>
              <a:rPr lang="en-US" dirty="0" smtClean="0"/>
              <a:t>You can use </a:t>
            </a:r>
            <a:r>
              <a:rPr lang="en-US" dirty="0" smtClean="0">
                <a:solidFill>
                  <a:srgbClr val="FF0000"/>
                </a:solidFill>
              </a:rPr>
              <a:t>the Internet to watch live and pre recorded coverage </a:t>
            </a:r>
            <a:r>
              <a:rPr lang="en-US" dirty="0" smtClean="0"/>
              <a:t>of your favorite television programs or enjoy a live performance of your favorite vocalist. </a:t>
            </a:r>
          </a:p>
          <a:p>
            <a:r>
              <a:rPr lang="en-US" dirty="0" smtClean="0">
                <a:solidFill>
                  <a:srgbClr val="FF0000"/>
                </a:solidFill>
              </a:rPr>
              <a:t>You can upload, share, or view video clips </a:t>
            </a:r>
            <a:r>
              <a:rPr lang="en-US" dirty="0" smtClean="0"/>
              <a:t>at a video sharing Web site such as YouTube. Educators, politicians, and businesses are using video blogs and video podcasts to engage students, voters, and consumers.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Reality</a:t>
            </a:r>
            <a:endParaRPr lang="en-US" dirty="0"/>
          </a:p>
        </p:txBody>
      </p:sp>
      <p:sp>
        <p:nvSpPr>
          <p:cNvPr id="3" name="Content Placeholder 2"/>
          <p:cNvSpPr>
            <a:spLocks noGrp="1"/>
          </p:cNvSpPr>
          <p:nvPr>
            <p:ph sz="quarter" idx="1"/>
          </p:nvPr>
        </p:nvSpPr>
        <p:spPr/>
        <p:txBody>
          <a:bodyPr/>
          <a:lstStyle/>
          <a:p>
            <a:r>
              <a:rPr lang="en-US" dirty="0" smtClean="0"/>
              <a:t>Virtual reality (VR) is the use of computers to simulate a real or imagined environment that appears as a three-dimensional (3-D) space. </a:t>
            </a:r>
          </a:p>
          <a:p>
            <a:r>
              <a:rPr lang="en-US" dirty="0" smtClean="0"/>
              <a:t>VR involves the display of 3-D images that users explore and manipulate interactively.</a:t>
            </a:r>
          </a:p>
          <a:p>
            <a:r>
              <a:rPr lang="en-US" dirty="0" smtClean="0"/>
              <a:t> A VR Web site, for example, might show a house for sale. Potential buyers walk through rooms in the VR house by moving an input device forward, backward, or to the side.</a:t>
            </a:r>
            <a:endParaRPr lang="en-US" dirty="0"/>
          </a:p>
        </p:txBody>
      </p:sp>
      <p:pic>
        <p:nvPicPr>
          <p:cNvPr id="4" name="Picture 3" descr="Virtual_Reality_Tech_Explained_Springwise-2.jpg"/>
          <p:cNvPicPr>
            <a:picLocks noChangeAspect="1"/>
          </p:cNvPicPr>
          <p:nvPr/>
        </p:nvPicPr>
        <p:blipFill>
          <a:blip r:embed="rId2" cstate="print"/>
          <a:stretch>
            <a:fillRect/>
          </a:stretch>
        </p:blipFill>
        <p:spPr>
          <a:xfrm>
            <a:off x="5410200" y="5182790"/>
            <a:ext cx="2078737" cy="1218010"/>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Plug-ins</a:t>
            </a:r>
            <a:endParaRPr lang="en-US" dirty="0"/>
          </a:p>
        </p:txBody>
      </p:sp>
      <p:sp>
        <p:nvSpPr>
          <p:cNvPr id="3" name="Content Placeholder 2"/>
          <p:cNvSpPr>
            <a:spLocks noGrp="1"/>
          </p:cNvSpPr>
          <p:nvPr>
            <p:ph sz="quarter" idx="1"/>
          </p:nvPr>
        </p:nvSpPr>
        <p:spPr/>
        <p:txBody>
          <a:bodyPr/>
          <a:lstStyle/>
          <a:p>
            <a:r>
              <a:rPr lang="en-US" dirty="0" smtClean="0"/>
              <a:t>Most Web browsers have the capability of displaying basic multimedia elements on a Web page. Sometimes, a browser might need an additional program, called a plug-in. </a:t>
            </a:r>
          </a:p>
          <a:p>
            <a:r>
              <a:rPr lang="en-US" dirty="0" smtClean="0"/>
              <a:t>A </a:t>
            </a:r>
            <a:r>
              <a:rPr lang="en-US" dirty="0" smtClean="0">
                <a:solidFill>
                  <a:srgbClr val="FF0000"/>
                </a:solidFill>
              </a:rPr>
              <a:t>plug-in, or add-on</a:t>
            </a:r>
            <a:r>
              <a:rPr lang="en-US" dirty="0" smtClean="0"/>
              <a:t>, is a program that extends the capability of a browser. You can download many plug-ins at no cost from various Web sites.</a:t>
            </a:r>
          </a:p>
          <a:p>
            <a:r>
              <a:rPr lang="en-US" dirty="0" smtClean="0"/>
              <a:t>Examples are window media player, flash player, real player etc.</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publishing</a:t>
            </a:r>
            <a:endParaRPr lang="en-US" dirty="0"/>
          </a:p>
        </p:txBody>
      </p:sp>
      <p:sp>
        <p:nvSpPr>
          <p:cNvPr id="3" name="Content Placeholder 2"/>
          <p:cNvSpPr>
            <a:spLocks noGrp="1"/>
          </p:cNvSpPr>
          <p:nvPr>
            <p:ph sz="quarter" idx="1"/>
          </p:nvPr>
        </p:nvSpPr>
        <p:spPr>
          <a:xfrm>
            <a:off x="301752" y="1527048"/>
            <a:ext cx="8503920" cy="5102352"/>
          </a:xfrm>
        </p:spPr>
        <p:txBody>
          <a:bodyPr>
            <a:normAutofit fontScale="77500" lnSpcReduction="20000"/>
          </a:bodyPr>
          <a:lstStyle/>
          <a:p>
            <a:r>
              <a:rPr lang="en-US" dirty="0" smtClean="0">
                <a:solidFill>
                  <a:srgbClr val="FF0000"/>
                </a:solidFill>
              </a:rPr>
              <a:t>Web publishing </a:t>
            </a:r>
            <a:r>
              <a:rPr lang="en-US" dirty="0" smtClean="0"/>
              <a:t>is the development and maintenance of Web pages. To develop a Web page, you do not have to be a computer programmer. For the small business or home user, Web publishing is fairly easy as long as you have the proper tools. The five major steps to Web publishing are as follows: </a:t>
            </a:r>
          </a:p>
          <a:p>
            <a:r>
              <a:rPr lang="en-US" dirty="0" smtClean="0"/>
              <a:t>1. </a:t>
            </a:r>
            <a:r>
              <a:rPr lang="en-US" dirty="0" smtClean="0">
                <a:solidFill>
                  <a:srgbClr val="FF0000"/>
                </a:solidFill>
              </a:rPr>
              <a:t>Plan a Web site</a:t>
            </a:r>
            <a:r>
              <a:rPr lang="en-US" dirty="0" smtClean="0"/>
              <a:t>: Think about issues that could affect the design of the Web site. </a:t>
            </a:r>
          </a:p>
          <a:p>
            <a:r>
              <a:rPr lang="en-US" dirty="0" smtClean="0"/>
              <a:t>2. </a:t>
            </a:r>
            <a:r>
              <a:rPr lang="en-US" dirty="0" smtClean="0">
                <a:solidFill>
                  <a:srgbClr val="FF0000"/>
                </a:solidFill>
              </a:rPr>
              <a:t>Analyze and design a Web site</a:t>
            </a:r>
            <a:r>
              <a:rPr lang="en-US" dirty="0" smtClean="0"/>
              <a:t>: Design the layout of elements of the Web site such as links, text, graphics, animation, audio, video, and virtual reality. </a:t>
            </a:r>
          </a:p>
          <a:p>
            <a:r>
              <a:rPr lang="en-US" dirty="0" smtClean="0"/>
              <a:t>3. </a:t>
            </a:r>
            <a:r>
              <a:rPr lang="en-US" dirty="0" smtClean="0">
                <a:solidFill>
                  <a:srgbClr val="FF0000"/>
                </a:solidFill>
              </a:rPr>
              <a:t>Create a Web site</a:t>
            </a:r>
            <a:r>
              <a:rPr lang="en-US" dirty="0" smtClean="0"/>
              <a:t>: Use a word processing program to create basic Web pages or Web page authoring software to create more sophisticated Web sites. </a:t>
            </a:r>
          </a:p>
          <a:p>
            <a:r>
              <a:rPr lang="en-US" dirty="0" smtClean="0"/>
              <a:t>4. </a:t>
            </a:r>
            <a:r>
              <a:rPr lang="en-US" dirty="0" smtClean="0">
                <a:solidFill>
                  <a:srgbClr val="FF0000"/>
                </a:solidFill>
              </a:rPr>
              <a:t>Deploy a Web site</a:t>
            </a:r>
            <a:r>
              <a:rPr lang="en-US" dirty="0" smtClean="0"/>
              <a:t>: Transfer the Web pages from your computer to a Web server. </a:t>
            </a:r>
          </a:p>
          <a:p>
            <a:r>
              <a:rPr lang="en-US" dirty="0" smtClean="0"/>
              <a:t>5. </a:t>
            </a:r>
            <a:r>
              <a:rPr lang="en-US" dirty="0" smtClean="0">
                <a:solidFill>
                  <a:srgbClr val="FF0000"/>
                </a:solidFill>
              </a:rPr>
              <a:t>Maintain a Web site</a:t>
            </a:r>
            <a:r>
              <a:rPr lang="en-US" dirty="0" smtClean="0"/>
              <a:t>: Ensure the Web site contents remain current and all links work properly.</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E-Commerce</a:t>
            </a:r>
            <a:endParaRPr lang="en-US" dirty="0"/>
          </a:p>
        </p:txBody>
      </p:sp>
      <p:sp>
        <p:nvSpPr>
          <p:cNvPr id="3" name="Content Placeholder 2"/>
          <p:cNvSpPr>
            <a:spLocks noGrp="1"/>
          </p:cNvSpPr>
          <p:nvPr>
            <p:ph sz="quarter" idx="1"/>
          </p:nvPr>
        </p:nvSpPr>
        <p:spPr>
          <a:xfrm>
            <a:off x="301752" y="1527048"/>
            <a:ext cx="8503920" cy="5026152"/>
          </a:xfrm>
        </p:spPr>
        <p:txBody>
          <a:bodyPr>
            <a:normAutofit/>
          </a:bodyPr>
          <a:lstStyle/>
          <a:p>
            <a:r>
              <a:rPr lang="en-US" dirty="0" smtClean="0">
                <a:solidFill>
                  <a:srgbClr val="FF0000"/>
                </a:solidFill>
              </a:rPr>
              <a:t>E-commerce</a:t>
            </a:r>
            <a:r>
              <a:rPr lang="en-US" dirty="0" smtClean="0"/>
              <a:t>, short for electronic commerce, is a business transaction that occurs over an electronic network such as the Internet. </a:t>
            </a:r>
          </a:p>
          <a:p>
            <a:r>
              <a:rPr lang="en-US" dirty="0" smtClean="0">
                <a:solidFill>
                  <a:srgbClr val="FF0000"/>
                </a:solidFill>
              </a:rPr>
              <a:t>Three types of e-commerce are business-to-consumer, consumer-to-consumer, and business-to-business. Business-to-consumer </a:t>
            </a:r>
            <a:r>
              <a:rPr lang="en-US" dirty="0" smtClean="0"/>
              <a:t>(B2C) e-commerce consists of the sale of goods and services to the general public.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Internet Services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solidFill>
                  <a:srgbClr val="FF0000"/>
                </a:solidFill>
              </a:rPr>
              <a:t>E-mail</a:t>
            </a:r>
            <a:r>
              <a:rPr lang="en-US" dirty="0" smtClean="0"/>
              <a:t> (short for electronic mail) is the transmission of messages and files via a computer network. Today, e-mail is a primary communications method for both personal and</a:t>
            </a:r>
          </a:p>
          <a:p>
            <a:r>
              <a:rPr lang="en-US" dirty="0" smtClean="0"/>
              <a:t>A </a:t>
            </a:r>
            <a:r>
              <a:rPr lang="en-US" dirty="0" smtClean="0">
                <a:solidFill>
                  <a:srgbClr val="FF0000"/>
                </a:solidFill>
              </a:rPr>
              <a:t>mailing list</a:t>
            </a:r>
            <a:r>
              <a:rPr lang="en-US" dirty="0" smtClean="0"/>
              <a:t>, also called an </a:t>
            </a:r>
            <a:r>
              <a:rPr lang="en-US" dirty="0" smtClean="0">
                <a:solidFill>
                  <a:srgbClr val="FF0000"/>
                </a:solidFill>
              </a:rPr>
              <a:t>e-mail list or distribution list</a:t>
            </a:r>
            <a:r>
              <a:rPr lang="en-US" dirty="0" smtClean="0"/>
              <a:t>, is a group of e-mail names and addresses given a single name. When a message is sent to a mailing list, every person on the list receives a copy of the message in his or her mail box. </a:t>
            </a:r>
          </a:p>
          <a:p>
            <a:r>
              <a:rPr lang="en-US" dirty="0" smtClean="0"/>
              <a:t>For example, your credit card company may add you to its mailing list in order to send you special offers. To add your e-mail name and address to a mailing list, you subscribe to it. To remove your name, you unsubscribe from the mailing list business use.</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 Messaging</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solidFill>
                  <a:srgbClr val="FF0000"/>
                </a:solidFill>
              </a:rPr>
              <a:t>Instant messaging (IM) is a real-time Internet communications service </a:t>
            </a:r>
            <a:r>
              <a:rPr lang="en-US" dirty="0" smtClean="0"/>
              <a:t>that notifies you when one or more people are online and then allows you to exchange messages or files or join a private chat room with them.</a:t>
            </a:r>
          </a:p>
          <a:p>
            <a:r>
              <a:rPr lang="en-US" dirty="0" smtClean="0">
                <a:solidFill>
                  <a:srgbClr val="FF0000"/>
                </a:solidFill>
              </a:rPr>
              <a:t>Chat Rooms: </a:t>
            </a:r>
            <a:r>
              <a:rPr lang="en-US" dirty="0" smtClean="0"/>
              <a:t>A chat is a real-time typed conversation that takes place on a computer. A chat room is a location on an Internet server that permits users to chat with each other. Anyone in the chat room can participate in the conversation, which usually is specific to a particular topic.</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VoIP</a:t>
            </a:r>
            <a:endParaRPr lang="en-US" dirty="0"/>
          </a:p>
        </p:txBody>
      </p:sp>
      <p:sp>
        <p:nvSpPr>
          <p:cNvPr id="3" name="Content Placeholder 2"/>
          <p:cNvSpPr>
            <a:spLocks noGrp="1"/>
          </p:cNvSpPr>
          <p:nvPr>
            <p:ph sz="quarter" idx="1"/>
          </p:nvPr>
        </p:nvSpPr>
        <p:spPr/>
        <p:txBody>
          <a:bodyPr>
            <a:normAutofit/>
          </a:bodyPr>
          <a:lstStyle/>
          <a:p>
            <a:r>
              <a:rPr lang="en-US" dirty="0" smtClean="0">
                <a:solidFill>
                  <a:srgbClr val="FF0000"/>
                </a:solidFill>
              </a:rPr>
              <a:t>VoIP</a:t>
            </a:r>
            <a:r>
              <a:rPr lang="en-US" dirty="0" smtClean="0"/>
              <a:t> (Voice over IP, or Internet Protocol), also called </a:t>
            </a:r>
            <a:r>
              <a:rPr lang="en-US" dirty="0" smtClean="0">
                <a:solidFill>
                  <a:srgbClr val="FF0000"/>
                </a:solidFill>
              </a:rPr>
              <a:t>Internet telephony, </a:t>
            </a:r>
            <a:r>
              <a:rPr lang="en-US" dirty="0" smtClean="0"/>
              <a:t>enables users to speak to other users over the Internet. </a:t>
            </a:r>
          </a:p>
          <a:p>
            <a:r>
              <a:rPr lang="en-US" dirty="0" smtClean="0"/>
              <a:t>To place an Internet telephone call, you need a high-speed Internet connection (e.g., via cable or DSL modem); Internet telephone service; a microphone or telephone, depending on the Internet telephone service; and Internet telephone software or VoIP router, or a telephone adapter, depending on the Internet telephone service</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FTP</a:t>
            </a:r>
            <a:endParaRPr lang="en-US" dirty="0"/>
          </a:p>
        </p:txBody>
      </p:sp>
      <p:sp>
        <p:nvSpPr>
          <p:cNvPr id="3" name="Content Placeholder 2"/>
          <p:cNvSpPr>
            <a:spLocks noGrp="1"/>
          </p:cNvSpPr>
          <p:nvPr>
            <p:ph sz="quarter" idx="1"/>
          </p:nvPr>
        </p:nvSpPr>
        <p:spPr/>
        <p:txBody>
          <a:bodyPr/>
          <a:lstStyle/>
          <a:p>
            <a:r>
              <a:rPr lang="en-US" dirty="0" smtClean="0"/>
              <a:t>FTP (File Transfer Protocol) is an Internet standard that permits the process of file uploading and downloading with other computers on the Internet. Uploading is the opposite of downloading; that is, uploading is the process of transferring documents, graphics, and other objects from your computer to a server on the Internet.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to network</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solidFill>
                  <a:srgbClr val="FF0000"/>
                </a:solidFill>
              </a:rPr>
              <a:t>A cellular radio network </a:t>
            </a:r>
            <a:r>
              <a:rPr lang="en-US" dirty="0" smtClean="0"/>
              <a:t>offers high-speed Internet connections to devices with built-in compatible technology or computers with wireless modems.</a:t>
            </a:r>
          </a:p>
          <a:p>
            <a:r>
              <a:rPr lang="en-US" dirty="0" smtClean="0">
                <a:solidFill>
                  <a:srgbClr val="FF0000"/>
                </a:solidFill>
              </a:rPr>
              <a:t>Satellite Internet service</a:t>
            </a:r>
            <a:r>
              <a:rPr lang="en-US" dirty="0" smtClean="0"/>
              <a:t> provides high-speed Internet connections via satellite to a satellite dish that communicates with a satellite modem. </a:t>
            </a:r>
          </a:p>
          <a:p>
            <a:r>
              <a:rPr lang="en-US" dirty="0" smtClean="0"/>
              <a:t>Many public locations, such as airports, hotels, schools, and coffee shops, are </a:t>
            </a:r>
            <a:r>
              <a:rPr lang="en-US" dirty="0" smtClean="0">
                <a:solidFill>
                  <a:srgbClr val="FF0000"/>
                </a:solidFill>
              </a:rPr>
              <a:t>hot spots </a:t>
            </a:r>
            <a:r>
              <a:rPr lang="en-US" dirty="0" smtClean="0"/>
              <a:t>that provide Wi-Fi Internet connections to users with mobile computers or devices.</a:t>
            </a:r>
          </a:p>
          <a:p>
            <a:r>
              <a:rPr lang="en-US" dirty="0" smtClean="0">
                <a:solidFill>
                  <a:srgbClr val="FF0000"/>
                </a:solidFill>
              </a:rPr>
              <a:t>Dial-up access</a:t>
            </a:r>
            <a:r>
              <a:rPr lang="en-US" dirty="0" smtClean="0"/>
              <a:t> takes place when the modem in your computer connects to the Internet via a standard telephone line that transmits data and information using an analog (continuous wave pattern) signal.</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Newsgroups and Message Boards</a:t>
            </a:r>
            <a:endParaRPr lang="en-US" dirty="0"/>
          </a:p>
        </p:txBody>
      </p:sp>
      <p:sp>
        <p:nvSpPr>
          <p:cNvPr id="3" name="Content Placeholder 2"/>
          <p:cNvSpPr>
            <a:spLocks noGrp="1"/>
          </p:cNvSpPr>
          <p:nvPr>
            <p:ph sz="quarter" idx="1"/>
          </p:nvPr>
        </p:nvSpPr>
        <p:spPr/>
        <p:txBody>
          <a:bodyPr/>
          <a:lstStyle/>
          <a:p>
            <a:r>
              <a:rPr lang="en-US" dirty="0" smtClean="0"/>
              <a:t>A </a:t>
            </a:r>
            <a:r>
              <a:rPr lang="en-US" dirty="0" smtClean="0">
                <a:solidFill>
                  <a:srgbClr val="FF0000"/>
                </a:solidFill>
              </a:rPr>
              <a:t>newsgroup </a:t>
            </a:r>
            <a:r>
              <a:rPr lang="en-US" dirty="0" smtClean="0"/>
              <a:t>is an online area in which users have written discussions about a particular. To participate in a discussion, a user sends a message to the newsgroup, and other users in the newsgroup read and reply to the message.</a:t>
            </a:r>
          </a:p>
          <a:p>
            <a:r>
              <a:rPr lang="en-US" dirty="0" smtClean="0"/>
              <a:t>A popular Web-based type of discussion group that does not require a newsreader is a </a:t>
            </a:r>
            <a:r>
              <a:rPr lang="en-US" dirty="0" smtClean="0">
                <a:solidFill>
                  <a:srgbClr val="FF0000"/>
                </a:solidFill>
              </a:rPr>
              <a:t>message board. </a:t>
            </a:r>
            <a:r>
              <a:rPr lang="en-US" dirty="0" smtClean="0"/>
              <a:t>Many Web sites use message boards instead of newsgroups because they are easier to use.</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Netiquette</a:t>
            </a:r>
            <a:endParaRPr lang="en-US" dirty="0"/>
          </a:p>
        </p:txBody>
      </p:sp>
      <p:sp>
        <p:nvSpPr>
          <p:cNvPr id="3" name="Content Placeholder 2"/>
          <p:cNvSpPr>
            <a:spLocks noGrp="1"/>
          </p:cNvSpPr>
          <p:nvPr>
            <p:ph sz="quarter" idx="1"/>
          </p:nvPr>
        </p:nvSpPr>
        <p:spPr/>
        <p:txBody>
          <a:bodyPr/>
          <a:lstStyle/>
          <a:p>
            <a:r>
              <a:rPr lang="en-US" dirty="0" smtClean="0"/>
              <a:t>Netiquette, which is short for </a:t>
            </a:r>
            <a:r>
              <a:rPr lang="en-US" dirty="0" smtClean="0">
                <a:solidFill>
                  <a:srgbClr val="FF0000"/>
                </a:solidFill>
              </a:rPr>
              <a:t>Internet etiquette</a:t>
            </a:r>
            <a:r>
              <a:rPr lang="en-US" dirty="0" smtClean="0"/>
              <a:t>, is the code of acceptable behaviors users should follow while on the Internet; that is, it is the conduct expected of individuals while online. </a:t>
            </a:r>
          </a:p>
          <a:p>
            <a:r>
              <a:rPr lang="en-US" dirty="0" smtClean="0"/>
              <a:t>Netiquette includes rules for all aspects of the Internet, including the World Wide Web, e-mail, instant messaging, chat rooms, FTP, and newsgroups and message boards.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Providers</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An </a:t>
            </a:r>
            <a:r>
              <a:rPr lang="en-US" dirty="0" smtClean="0">
                <a:solidFill>
                  <a:srgbClr val="FF0000"/>
                </a:solidFill>
              </a:rPr>
              <a:t>access provider </a:t>
            </a:r>
            <a:r>
              <a:rPr lang="en-US" dirty="0" smtClean="0"/>
              <a:t>is a business that provides individuals and organizations access to the Internet free or for a fee.</a:t>
            </a:r>
          </a:p>
          <a:p>
            <a:r>
              <a:rPr lang="en-US" dirty="0" smtClean="0"/>
              <a:t>An </a:t>
            </a:r>
            <a:r>
              <a:rPr lang="en-US" dirty="0" smtClean="0">
                <a:solidFill>
                  <a:srgbClr val="FF0000"/>
                </a:solidFill>
              </a:rPr>
              <a:t>ISP (Internet service provider)</a:t>
            </a:r>
            <a:r>
              <a:rPr lang="en-US" dirty="0" smtClean="0"/>
              <a:t> is a regional or national access provider. A regional ISP usually provides Internet access to a specific geographic area. A national ISP is a business that provides Internet access in cities and towns nationwide.</a:t>
            </a:r>
          </a:p>
          <a:p>
            <a:r>
              <a:rPr lang="en-US" dirty="0" smtClean="0"/>
              <a:t>an </a:t>
            </a:r>
            <a:r>
              <a:rPr lang="en-US" dirty="0" smtClean="0">
                <a:solidFill>
                  <a:srgbClr val="FF0000"/>
                </a:solidFill>
              </a:rPr>
              <a:t>online service provider (OSP)</a:t>
            </a:r>
            <a:r>
              <a:rPr lang="en-US" dirty="0" smtClean="0"/>
              <a:t> also has many members-only features such as instant messaging or their own customized version of a Web browser. The two more popular OSPs are AOL (America Online) and MSN (Microsoft Network).</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wireless Internet service provider</a:t>
            </a:r>
            <a:endParaRPr lang="en-US" dirty="0"/>
          </a:p>
        </p:txBody>
      </p:sp>
      <p:sp>
        <p:nvSpPr>
          <p:cNvPr id="3" name="Content Placeholder 2"/>
          <p:cNvSpPr>
            <a:spLocks noGrp="1"/>
          </p:cNvSpPr>
          <p:nvPr>
            <p:ph sz="quarter" idx="1"/>
          </p:nvPr>
        </p:nvSpPr>
        <p:spPr/>
        <p:txBody>
          <a:bodyPr/>
          <a:lstStyle/>
          <a:p>
            <a:r>
              <a:rPr lang="en-US" dirty="0" smtClean="0"/>
              <a:t>A </a:t>
            </a:r>
            <a:r>
              <a:rPr lang="en-US" dirty="0" smtClean="0">
                <a:solidFill>
                  <a:srgbClr val="FF0000"/>
                </a:solidFill>
              </a:rPr>
              <a:t>wireless Internet service provider</a:t>
            </a:r>
            <a:r>
              <a:rPr lang="en-US" dirty="0" smtClean="0"/>
              <a:t>, sometimes called a wireless data provider, is a company that provides wireless Internet access to computers and mobile devices, such as smart phones and portable media players with built-in wireless capability (such as Wi-Fi) or to computers using wireless modems or wireless access devices. Wireless modems usually are in the form of a </a:t>
            </a:r>
            <a:r>
              <a:rPr lang="en-US" dirty="0" smtClean="0">
                <a:solidFill>
                  <a:srgbClr val="FF0000"/>
                </a:solidFill>
              </a:rPr>
              <a:t>USB flash drive or a card</a:t>
            </a:r>
            <a:r>
              <a:rPr lang="en-US" dirty="0" smtClean="0"/>
              <a:t> that inserts in a slot in a computer or mobile device.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Data and Information Travel the Internet</a:t>
            </a:r>
            <a:endParaRPr lang="en-US" dirty="0"/>
          </a:p>
        </p:txBody>
      </p:sp>
      <p:sp>
        <p:nvSpPr>
          <p:cNvPr id="3" name="Content Placeholder 2"/>
          <p:cNvSpPr>
            <a:spLocks noGrp="1"/>
          </p:cNvSpPr>
          <p:nvPr>
            <p:ph sz="quarter" idx="1"/>
          </p:nvPr>
        </p:nvSpPr>
        <p:spPr/>
        <p:txBody>
          <a:bodyPr/>
          <a:lstStyle/>
          <a:p>
            <a:r>
              <a:rPr lang="en-US" dirty="0" smtClean="0"/>
              <a:t>Computers connected to the Internet work together to transfer data and information around the world using various wired and wireless transmission media. </a:t>
            </a:r>
          </a:p>
          <a:p>
            <a:r>
              <a:rPr lang="en-US" dirty="0" smtClean="0"/>
              <a:t>Several main transmission media carry the heaviest amount of traffic on the Internet. These major carriers of network traffic are known collectively as the Internet backbone.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Data and Information Travel the Internet</a:t>
            </a:r>
            <a:endParaRPr lang="en-US" dirty="0"/>
          </a:p>
        </p:txBody>
      </p:sp>
      <p:pic>
        <p:nvPicPr>
          <p:cNvPr id="4" name="Content Placeholder 3" descr="321-the-internet-27-638.jpg"/>
          <p:cNvPicPr>
            <a:picLocks noGrp="1" noChangeAspect="1"/>
          </p:cNvPicPr>
          <p:nvPr>
            <p:ph sz="quarter" idx="1"/>
          </p:nvPr>
        </p:nvPicPr>
        <p:blipFill>
          <a:blip r:embed="rId2"/>
          <a:stretch>
            <a:fillRect/>
          </a:stretch>
        </p:blipFill>
        <p:spPr>
          <a:xfrm>
            <a:off x="1752600" y="1447800"/>
            <a:ext cx="6400800" cy="4805617"/>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386</TotalTime>
  <Words>3749</Words>
  <Application>Microsoft Office PowerPoint</Application>
  <PresentationFormat>On-screen Show (4:3)</PresentationFormat>
  <Paragraphs>177</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Civic</vt:lpstr>
      <vt:lpstr>Chapter 2</vt:lpstr>
      <vt:lpstr>The Internet</vt:lpstr>
      <vt:lpstr>The Internet</vt:lpstr>
      <vt:lpstr>Connecting to network</vt:lpstr>
      <vt:lpstr>Connecting to network</vt:lpstr>
      <vt:lpstr>Access Providers</vt:lpstr>
      <vt:lpstr>wireless Internet service provider</vt:lpstr>
      <vt:lpstr>How Data and Information Travel the Internet</vt:lpstr>
      <vt:lpstr>How Data and Information Travel the Internet</vt:lpstr>
      <vt:lpstr>IP address</vt:lpstr>
      <vt:lpstr>Domain name</vt:lpstr>
      <vt:lpstr>The World Wide Web</vt:lpstr>
      <vt:lpstr>Browsing the Web</vt:lpstr>
      <vt:lpstr>Web Addresses</vt:lpstr>
      <vt:lpstr>Navigating web pages</vt:lpstr>
      <vt:lpstr>Tabbed browsing</vt:lpstr>
      <vt:lpstr>Searching the Web</vt:lpstr>
      <vt:lpstr>Search Engines</vt:lpstr>
      <vt:lpstr>Search Engines</vt:lpstr>
      <vt:lpstr>Subject Directories</vt:lpstr>
      <vt:lpstr>Types of Web Sites</vt:lpstr>
      <vt:lpstr>Portal</vt:lpstr>
      <vt:lpstr>News</vt:lpstr>
      <vt:lpstr>Informational</vt:lpstr>
      <vt:lpstr>Business/Marketing</vt:lpstr>
      <vt:lpstr>Blog</vt:lpstr>
      <vt:lpstr>Wiki</vt:lpstr>
      <vt:lpstr>Online Social Networks</vt:lpstr>
      <vt:lpstr>Educational</vt:lpstr>
      <vt:lpstr>Entertainment</vt:lpstr>
      <vt:lpstr>Advocacy</vt:lpstr>
      <vt:lpstr>Web Application</vt:lpstr>
      <vt:lpstr>Content Aggregator</vt:lpstr>
      <vt:lpstr>Personal</vt:lpstr>
      <vt:lpstr>Evaluating a Web Site</vt:lpstr>
      <vt:lpstr>Multimedia on the Web</vt:lpstr>
      <vt:lpstr>Graphics</vt:lpstr>
      <vt:lpstr>Animation</vt:lpstr>
      <vt:lpstr>Audio</vt:lpstr>
      <vt:lpstr>Audio</vt:lpstr>
      <vt:lpstr>Video</vt:lpstr>
      <vt:lpstr>Virtual Reality</vt:lpstr>
      <vt:lpstr>Plug-ins</vt:lpstr>
      <vt:lpstr>Web publishing</vt:lpstr>
      <vt:lpstr>E-Commerce</vt:lpstr>
      <vt:lpstr>Other Internet Services</vt:lpstr>
      <vt:lpstr>Instant Messaging</vt:lpstr>
      <vt:lpstr>VoIP</vt:lpstr>
      <vt:lpstr>FTP</vt:lpstr>
      <vt:lpstr>Newsgroups and Message Boards</vt:lpstr>
      <vt:lpstr>Netiquette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creator>laptop care</dc:creator>
  <cp:lastModifiedBy>laptop care</cp:lastModifiedBy>
  <cp:revision>47</cp:revision>
  <dcterms:created xsi:type="dcterms:W3CDTF">2020-10-25T17:25:41Z</dcterms:created>
  <dcterms:modified xsi:type="dcterms:W3CDTF">2020-10-30T11:20:29Z</dcterms:modified>
</cp:coreProperties>
</file>