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FB124B-F1ED-4602-A46F-126CFEB6B33E}" type="datetimeFigureOut">
              <a:rPr lang="en-US" smtClean="0"/>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3E3F5-FF9A-40C1-B5A3-77A9F41EB9B7}" type="slidenum">
              <a:rPr lang="en-US" smtClean="0"/>
              <a:t>‹#›</a:t>
            </a:fld>
            <a:endParaRPr lang="en-US"/>
          </a:p>
        </p:txBody>
      </p:sp>
    </p:spTree>
    <p:extLst>
      <p:ext uri="{BB962C8B-B14F-4D97-AF65-F5344CB8AC3E}">
        <p14:creationId xmlns:p14="http://schemas.microsoft.com/office/powerpoint/2010/main" val="1281113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FB124B-F1ED-4602-A46F-126CFEB6B33E}" type="datetimeFigureOut">
              <a:rPr lang="en-US" smtClean="0"/>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3E3F5-FF9A-40C1-B5A3-77A9F41EB9B7}" type="slidenum">
              <a:rPr lang="en-US" smtClean="0"/>
              <a:t>‹#›</a:t>
            </a:fld>
            <a:endParaRPr lang="en-US"/>
          </a:p>
        </p:txBody>
      </p:sp>
    </p:spTree>
    <p:extLst>
      <p:ext uri="{BB962C8B-B14F-4D97-AF65-F5344CB8AC3E}">
        <p14:creationId xmlns:p14="http://schemas.microsoft.com/office/powerpoint/2010/main" val="2136155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FB124B-F1ED-4602-A46F-126CFEB6B33E}" type="datetimeFigureOut">
              <a:rPr lang="en-US" smtClean="0"/>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3E3F5-FF9A-40C1-B5A3-77A9F41EB9B7}" type="slidenum">
              <a:rPr lang="en-US" smtClean="0"/>
              <a:t>‹#›</a:t>
            </a:fld>
            <a:endParaRPr lang="en-US"/>
          </a:p>
        </p:txBody>
      </p:sp>
    </p:spTree>
    <p:extLst>
      <p:ext uri="{BB962C8B-B14F-4D97-AF65-F5344CB8AC3E}">
        <p14:creationId xmlns:p14="http://schemas.microsoft.com/office/powerpoint/2010/main" val="5330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FB124B-F1ED-4602-A46F-126CFEB6B33E}" type="datetimeFigureOut">
              <a:rPr lang="en-US" smtClean="0"/>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3E3F5-FF9A-40C1-B5A3-77A9F41EB9B7}" type="slidenum">
              <a:rPr lang="en-US" smtClean="0"/>
              <a:t>‹#›</a:t>
            </a:fld>
            <a:endParaRPr lang="en-US"/>
          </a:p>
        </p:txBody>
      </p:sp>
    </p:spTree>
    <p:extLst>
      <p:ext uri="{BB962C8B-B14F-4D97-AF65-F5344CB8AC3E}">
        <p14:creationId xmlns:p14="http://schemas.microsoft.com/office/powerpoint/2010/main" val="3410760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FB124B-F1ED-4602-A46F-126CFEB6B33E}" type="datetimeFigureOut">
              <a:rPr lang="en-US" smtClean="0"/>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3E3F5-FF9A-40C1-B5A3-77A9F41EB9B7}" type="slidenum">
              <a:rPr lang="en-US" smtClean="0"/>
              <a:t>‹#›</a:t>
            </a:fld>
            <a:endParaRPr lang="en-US"/>
          </a:p>
        </p:txBody>
      </p:sp>
    </p:spTree>
    <p:extLst>
      <p:ext uri="{BB962C8B-B14F-4D97-AF65-F5344CB8AC3E}">
        <p14:creationId xmlns:p14="http://schemas.microsoft.com/office/powerpoint/2010/main" val="123962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FB124B-F1ED-4602-A46F-126CFEB6B33E}" type="datetimeFigureOut">
              <a:rPr lang="en-US" smtClean="0"/>
              <a:t>4/24/2012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D3E3F5-FF9A-40C1-B5A3-77A9F41EB9B7}" type="slidenum">
              <a:rPr lang="en-US" smtClean="0"/>
              <a:t>‹#›</a:t>
            </a:fld>
            <a:endParaRPr lang="en-US"/>
          </a:p>
        </p:txBody>
      </p:sp>
    </p:spTree>
    <p:extLst>
      <p:ext uri="{BB962C8B-B14F-4D97-AF65-F5344CB8AC3E}">
        <p14:creationId xmlns:p14="http://schemas.microsoft.com/office/powerpoint/2010/main" val="1370893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FB124B-F1ED-4602-A46F-126CFEB6B33E}" type="datetimeFigureOut">
              <a:rPr lang="en-US" smtClean="0"/>
              <a:t>4/24/2012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D3E3F5-FF9A-40C1-B5A3-77A9F41EB9B7}" type="slidenum">
              <a:rPr lang="en-US" smtClean="0"/>
              <a:t>‹#›</a:t>
            </a:fld>
            <a:endParaRPr lang="en-US"/>
          </a:p>
        </p:txBody>
      </p:sp>
    </p:spTree>
    <p:extLst>
      <p:ext uri="{BB962C8B-B14F-4D97-AF65-F5344CB8AC3E}">
        <p14:creationId xmlns:p14="http://schemas.microsoft.com/office/powerpoint/2010/main" val="896300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FB124B-F1ED-4602-A46F-126CFEB6B33E}" type="datetimeFigureOut">
              <a:rPr lang="en-US" smtClean="0"/>
              <a:t>4/24/2012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D3E3F5-FF9A-40C1-B5A3-77A9F41EB9B7}" type="slidenum">
              <a:rPr lang="en-US" smtClean="0"/>
              <a:t>‹#›</a:t>
            </a:fld>
            <a:endParaRPr lang="en-US"/>
          </a:p>
        </p:txBody>
      </p:sp>
    </p:spTree>
    <p:extLst>
      <p:ext uri="{BB962C8B-B14F-4D97-AF65-F5344CB8AC3E}">
        <p14:creationId xmlns:p14="http://schemas.microsoft.com/office/powerpoint/2010/main" val="1534010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FB124B-F1ED-4602-A46F-126CFEB6B33E}" type="datetimeFigureOut">
              <a:rPr lang="en-US" smtClean="0"/>
              <a:t>4/24/2012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D3E3F5-FF9A-40C1-B5A3-77A9F41EB9B7}" type="slidenum">
              <a:rPr lang="en-US" smtClean="0"/>
              <a:t>‹#›</a:t>
            </a:fld>
            <a:endParaRPr lang="en-US"/>
          </a:p>
        </p:txBody>
      </p:sp>
    </p:spTree>
    <p:extLst>
      <p:ext uri="{BB962C8B-B14F-4D97-AF65-F5344CB8AC3E}">
        <p14:creationId xmlns:p14="http://schemas.microsoft.com/office/powerpoint/2010/main" val="2223757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FB124B-F1ED-4602-A46F-126CFEB6B33E}" type="datetimeFigureOut">
              <a:rPr lang="en-US" smtClean="0"/>
              <a:t>4/24/2012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D3E3F5-FF9A-40C1-B5A3-77A9F41EB9B7}" type="slidenum">
              <a:rPr lang="en-US" smtClean="0"/>
              <a:t>‹#›</a:t>
            </a:fld>
            <a:endParaRPr lang="en-US"/>
          </a:p>
        </p:txBody>
      </p:sp>
    </p:spTree>
    <p:extLst>
      <p:ext uri="{BB962C8B-B14F-4D97-AF65-F5344CB8AC3E}">
        <p14:creationId xmlns:p14="http://schemas.microsoft.com/office/powerpoint/2010/main" val="2247365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FB124B-F1ED-4602-A46F-126CFEB6B33E}" type="datetimeFigureOut">
              <a:rPr lang="en-US" smtClean="0"/>
              <a:t>4/24/2012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D3E3F5-FF9A-40C1-B5A3-77A9F41EB9B7}" type="slidenum">
              <a:rPr lang="en-US" smtClean="0"/>
              <a:t>‹#›</a:t>
            </a:fld>
            <a:endParaRPr lang="en-US"/>
          </a:p>
        </p:txBody>
      </p:sp>
    </p:spTree>
    <p:extLst>
      <p:ext uri="{BB962C8B-B14F-4D97-AF65-F5344CB8AC3E}">
        <p14:creationId xmlns:p14="http://schemas.microsoft.com/office/powerpoint/2010/main" val="823341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FB124B-F1ED-4602-A46F-126CFEB6B33E}" type="datetimeFigureOut">
              <a:rPr lang="en-US" smtClean="0"/>
              <a:t>4/24/2012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D3E3F5-FF9A-40C1-B5A3-77A9F41EB9B7}" type="slidenum">
              <a:rPr lang="en-US" smtClean="0"/>
              <a:t>‹#›</a:t>
            </a:fld>
            <a:endParaRPr lang="en-US"/>
          </a:p>
        </p:txBody>
      </p:sp>
    </p:spTree>
    <p:extLst>
      <p:ext uri="{BB962C8B-B14F-4D97-AF65-F5344CB8AC3E}">
        <p14:creationId xmlns:p14="http://schemas.microsoft.com/office/powerpoint/2010/main" val="3970057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63775"/>
            <a:ext cx="7772400" cy="1470025"/>
          </a:xfrm>
        </p:spPr>
        <p:txBody>
          <a:bodyPr/>
          <a:lstStyle/>
          <a:p>
            <a:r>
              <a:rPr lang="en-US" dirty="0" smtClean="0"/>
              <a:t>Emotions &amp; Moods</a:t>
            </a:r>
            <a:endParaRPr lang="en-US" dirty="0"/>
          </a:p>
        </p:txBody>
      </p:sp>
      <p:sp>
        <p:nvSpPr>
          <p:cNvPr id="3" name="Subtitle 2"/>
          <p:cNvSpPr>
            <a:spLocks noGrp="1"/>
          </p:cNvSpPr>
          <p:nvPr>
            <p:ph type="subTitle" idx="1"/>
          </p:nvPr>
        </p:nvSpPr>
        <p:spPr>
          <a:xfrm>
            <a:off x="1371600" y="4114800"/>
            <a:ext cx="6400800" cy="1752600"/>
          </a:xfrm>
        </p:spPr>
        <p:txBody>
          <a:bodyPr>
            <a:normAutofit fontScale="92500" lnSpcReduction="20000"/>
          </a:bodyPr>
          <a:lstStyle/>
          <a:p>
            <a:endParaRPr lang="en-US" dirty="0" smtClean="0"/>
          </a:p>
          <a:p>
            <a:r>
              <a:rPr lang="en-US" dirty="0" smtClean="0"/>
              <a:t>Time cools, time clarifies; no mood can be maintained quite unaltered through the course of hours. (Mark Twain)</a:t>
            </a:r>
            <a:endParaRPr lang="en-US" dirty="0"/>
          </a:p>
        </p:txBody>
      </p:sp>
    </p:spTree>
    <p:extLst>
      <p:ext uri="{BB962C8B-B14F-4D97-AF65-F5344CB8AC3E}">
        <p14:creationId xmlns:p14="http://schemas.microsoft.com/office/powerpoint/2010/main" val="2899541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 Applications on Emotions &amp; Mood</a:t>
            </a:r>
            <a:endParaRPr lang="en-US" dirty="0"/>
          </a:p>
        </p:txBody>
      </p:sp>
      <p:sp>
        <p:nvSpPr>
          <p:cNvPr id="3" name="Content Placeholder 2"/>
          <p:cNvSpPr>
            <a:spLocks noGrp="1"/>
          </p:cNvSpPr>
          <p:nvPr>
            <p:ph idx="1"/>
          </p:nvPr>
        </p:nvSpPr>
        <p:spPr/>
        <p:txBody>
          <a:bodyPr>
            <a:normAutofit fontScale="92500"/>
          </a:bodyPr>
          <a:lstStyle/>
          <a:p>
            <a:endParaRPr lang="en-US" dirty="0" smtClean="0"/>
          </a:p>
          <a:p>
            <a:pPr marL="514350" indent="-514350">
              <a:buAutoNum type="arabicPeriod"/>
            </a:pPr>
            <a:r>
              <a:rPr lang="en-US" dirty="0" smtClean="0"/>
              <a:t>Selection: criteria be adjusted. As people with emotions sold more than their counterparts with less emotional intelligence.</a:t>
            </a:r>
          </a:p>
          <a:p>
            <a:pPr marL="514350" indent="-514350">
              <a:buAutoNum type="arabicPeriod"/>
            </a:pPr>
            <a:r>
              <a:rPr lang="en-US" dirty="0" smtClean="0"/>
              <a:t>Decision Making: Positive moods and emotions seen to help decision making. Positive moods– help problem solving skills, make quick decision. Negative moods– poorer decisions, perfectionist searching for perfect decision – hard to find.</a:t>
            </a:r>
          </a:p>
          <a:p>
            <a:pPr marL="514350" indent="-514350">
              <a:buAutoNum type="arabicPeriod"/>
            </a:pPr>
            <a:endParaRPr lang="en-US" dirty="0"/>
          </a:p>
        </p:txBody>
      </p:sp>
    </p:spTree>
    <p:extLst>
      <p:ext uri="{BB962C8B-B14F-4D97-AF65-F5344CB8AC3E}">
        <p14:creationId xmlns:p14="http://schemas.microsoft.com/office/powerpoint/2010/main" val="1984058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OB Applications on Emotions &amp; Mood</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3. Creativity: people with </a:t>
            </a:r>
            <a:r>
              <a:rPr lang="en-US" b="1" dirty="0" smtClean="0"/>
              <a:t>Positive Moods </a:t>
            </a:r>
            <a:r>
              <a:rPr lang="en-US" dirty="0" smtClean="0"/>
              <a:t>open in thinking</a:t>
            </a:r>
            <a:r>
              <a:rPr lang="en-US" b="1" dirty="0" smtClean="0"/>
              <a:t>- </a:t>
            </a:r>
            <a:r>
              <a:rPr lang="en-US" dirty="0" smtClean="0"/>
              <a:t>that leads to creativity. Moreover, people in positive mood feel everything is going okay and do not feel to make change that hinders creativity.</a:t>
            </a:r>
          </a:p>
          <a:p>
            <a:pPr marL="0" indent="0">
              <a:buNone/>
            </a:pPr>
            <a:r>
              <a:rPr lang="en-US" dirty="0" smtClean="0"/>
              <a:t>4. Motivation: Positive moods – solved better word puzzles– who saw funny clip than the group with viewing funny puzzles. Positive feedback enhances positive moods that in turn results in better motivation to do job well.</a:t>
            </a:r>
          </a:p>
          <a:p>
            <a:pPr marL="0" indent="0">
              <a:buNone/>
            </a:pPr>
            <a:r>
              <a:rPr lang="en-US" dirty="0" smtClean="0"/>
              <a:t>  </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242131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OB Applications on Emotions &amp; Mood</a:t>
            </a:r>
          </a:p>
        </p:txBody>
      </p:sp>
      <p:sp>
        <p:nvSpPr>
          <p:cNvPr id="3" name="Content Placeholder 2"/>
          <p:cNvSpPr>
            <a:spLocks noGrp="1"/>
          </p:cNvSpPr>
          <p:nvPr>
            <p:ph idx="1"/>
          </p:nvPr>
        </p:nvSpPr>
        <p:spPr/>
        <p:txBody>
          <a:bodyPr>
            <a:normAutofit lnSpcReduction="10000"/>
          </a:bodyPr>
          <a:lstStyle/>
          <a:p>
            <a:pPr marL="0" indent="0">
              <a:buNone/>
            </a:pPr>
            <a:r>
              <a:rPr lang="en-US" dirty="0" smtClean="0"/>
              <a:t>5. Leadership: Effective leadership rely on emotional appeals to help convey their messages. Excitements, enthusiastic and active leaders organize their subordinates better and convey better efficacy, competence, optimism.</a:t>
            </a:r>
          </a:p>
          <a:p>
            <a:pPr marL="0" indent="0">
              <a:buNone/>
            </a:pPr>
            <a:r>
              <a:rPr lang="en-US" dirty="0" smtClean="0"/>
              <a:t>6. Negotiation: the negotiators with anger better win over the opponents. Negative emotions about bad performance loose in future negotiations.   </a:t>
            </a:r>
            <a:endParaRPr lang="en-US" dirty="0"/>
          </a:p>
        </p:txBody>
      </p:sp>
    </p:spTree>
    <p:extLst>
      <p:ext uri="{BB962C8B-B14F-4D97-AF65-F5344CB8AC3E}">
        <p14:creationId xmlns:p14="http://schemas.microsoft.com/office/powerpoint/2010/main" val="3354289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OB Applications on Emotions &amp; Mood</a:t>
            </a:r>
          </a:p>
        </p:txBody>
      </p:sp>
      <p:sp>
        <p:nvSpPr>
          <p:cNvPr id="3" name="Content Placeholder 2"/>
          <p:cNvSpPr>
            <a:spLocks noGrp="1"/>
          </p:cNvSpPr>
          <p:nvPr>
            <p:ph idx="1"/>
          </p:nvPr>
        </p:nvSpPr>
        <p:spPr/>
        <p:txBody>
          <a:bodyPr>
            <a:normAutofit lnSpcReduction="10000"/>
          </a:bodyPr>
          <a:lstStyle/>
          <a:p>
            <a:pPr marL="0" indent="0">
              <a:buNone/>
            </a:pPr>
            <a:r>
              <a:rPr lang="en-US" dirty="0" smtClean="0"/>
              <a:t>7. Customer Service: Emotional worker do better business and repeat. More satisfaction is attach with emotional dealing. </a:t>
            </a:r>
          </a:p>
          <a:p>
            <a:pPr marL="0" indent="0">
              <a:buNone/>
            </a:pPr>
            <a:r>
              <a:rPr lang="en-US" b="1" i="1" u="sng" dirty="0" smtClean="0"/>
              <a:t>Emotional Contagion</a:t>
            </a:r>
            <a:r>
              <a:rPr lang="en-US" dirty="0" smtClean="0"/>
              <a:t> – the process by which peoples’ emotions are caused by the emotions of others.</a:t>
            </a:r>
          </a:p>
          <a:p>
            <a:pPr marL="0" indent="0">
              <a:buNone/>
            </a:pPr>
            <a:r>
              <a:rPr lang="en-US" dirty="0" smtClean="0"/>
              <a:t>8. Job Attitudes: “Never take your work home”</a:t>
            </a:r>
          </a:p>
          <a:p>
            <a:pPr marL="0" indent="0">
              <a:buNone/>
            </a:pPr>
            <a:r>
              <a:rPr lang="en-US" dirty="0"/>
              <a:t> </a:t>
            </a:r>
            <a:r>
              <a:rPr lang="en-US" dirty="0" smtClean="0"/>
              <a:t>but it not easy –people having a good day at work take good moods to their homes.</a:t>
            </a:r>
            <a:endParaRPr lang="en-US" dirty="0"/>
          </a:p>
        </p:txBody>
      </p:sp>
    </p:spTree>
    <p:extLst>
      <p:ext uri="{BB962C8B-B14F-4D97-AF65-F5344CB8AC3E}">
        <p14:creationId xmlns:p14="http://schemas.microsoft.com/office/powerpoint/2010/main" val="1790165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OB Applications on Emotions &amp; Mood</a:t>
            </a:r>
          </a:p>
        </p:txBody>
      </p:sp>
      <p:sp>
        <p:nvSpPr>
          <p:cNvPr id="3" name="Content Placeholder 2"/>
          <p:cNvSpPr>
            <a:spLocks noGrp="1"/>
          </p:cNvSpPr>
          <p:nvPr>
            <p:ph idx="1"/>
          </p:nvPr>
        </p:nvSpPr>
        <p:spPr/>
        <p:txBody>
          <a:bodyPr/>
          <a:lstStyle/>
          <a:p>
            <a:pPr marL="0" indent="0">
              <a:buNone/>
            </a:pPr>
            <a:r>
              <a:rPr lang="en-US" dirty="0" smtClean="0"/>
              <a:t>7. Deviant Workplace Behavior: (violate established norms that threaten organizations or its’ members or both) Negative emotions lead to </a:t>
            </a:r>
            <a:r>
              <a:rPr lang="en-US" smtClean="0"/>
              <a:t>such behavior.</a:t>
            </a:r>
            <a:endParaRPr lang="en-US" dirty="0"/>
          </a:p>
        </p:txBody>
      </p:sp>
    </p:spTree>
    <p:extLst>
      <p:ext uri="{BB962C8B-B14F-4D97-AF65-F5344CB8AC3E}">
        <p14:creationId xmlns:p14="http://schemas.microsoft.com/office/powerpoint/2010/main" val="3849637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Emotions, moods and OB</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	The workplace was considered emotions and mood free space in the universe. The business has nothing to do with emotions and moods the people have either positive or negative. But recently it is felt that people make the workplace and as people are not free from emotions, so it is not possible to make emotions free place in the midst of people.</a:t>
            </a:r>
          </a:p>
          <a:p>
            <a:pPr marL="0" indent="0">
              <a:buNone/>
            </a:pPr>
            <a:r>
              <a:rPr lang="en-US" dirty="0" smtClean="0"/>
              <a:t>There are two possible explanations:</a:t>
            </a:r>
            <a:endParaRPr lang="en-US" i="1" dirty="0" smtClean="0"/>
          </a:p>
          <a:p>
            <a:pPr marL="514350" indent="-514350">
              <a:buAutoNum type="arabicPeriod"/>
            </a:pPr>
            <a:r>
              <a:rPr lang="en-US" i="1" dirty="0" smtClean="0"/>
              <a:t>Myth of Rationality</a:t>
            </a:r>
            <a:r>
              <a:rPr lang="en-US" dirty="0" smtClean="0"/>
              <a:t> – no frustration, fear, anger, love , hate, joy, grief and similar feeling at job.</a:t>
            </a:r>
            <a:endParaRPr lang="en-US" dirty="0"/>
          </a:p>
          <a:p>
            <a:pPr marL="514350" indent="-514350">
              <a:buAutoNum type="arabicPeriod"/>
            </a:pPr>
            <a:r>
              <a:rPr lang="en-US" dirty="0" smtClean="0"/>
              <a:t> </a:t>
            </a:r>
            <a:r>
              <a:rPr lang="en-US" i="1" dirty="0" smtClean="0"/>
              <a:t>Emotions are Disruptive</a:t>
            </a:r>
            <a:r>
              <a:rPr lang="en-US" dirty="0" smtClean="0"/>
              <a:t> – Negative -- frustrate the performance of employee, rarely constructive – enhance performance.</a:t>
            </a:r>
            <a:endParaRPr lang="en-US" dirty="0"/>
          </a:p>
        </p:txBody>
      </p:sp>
    </p:spTree>
    <p:extLst>
      <p:ext uri="{BB962C8B-B14F-4D97-AF65-F5344CB8AC3E}">
        <p14:creationId xmlns:p14="http://schemas.microsoft.com/office/powerpoint/2010/main" val="2650737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terms– Affect, emotion &amp;mood</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Affect—A broad range of feelings that people experience. It can be experienced in the form of </a:t>
            </a:r>
            <a:r>
              <a:rPr lang="en-US" i="1" dirty="0" smtClean="0"/>
              <a:t>emotions and moods.</a:t>
            </a:r>
          </a:p>
          <a:p>
            <a:pPr marL="514350" indent="-514350">
              <a:buAutoNum type="arabicPeriod"/>
            </a:pPr>
            <a:r>
              <a:rPr lang="en-US" dirty="0" smtClean="0"/>
              <a:t>Emotions– Intense feelings that are directed at someone or something.</a:t>
            </a:r>
          </a:p>
          <a:p>
            <a:pPr marL="514350" indent="-514350">
              <a:buAutoNum type="arabicPeriod"/>
            </a:pPr>
            <a:r>
              <a:rPr lang="en-US" dirty="0" smtClean="0"/>
              <a:t>Moods– Feelings that tend to less intense than emotions and that lack a contextual stimulus.</a:t>
            </a:r>
            <a:endParaRPr lang="en-US" dirty="0"/>
          </a:p>
        </p:txBody>
      </p:sp>
    </p:spTree>
    <p:extLst>
      <p:ext uri="{BB962C8B-B14F-4D97-AF65-F5344CB8AC3E}">
        <p14:creationId xmlns:p14="http://schemas.microsoft.com/office/powerpoint/2010/main" val="1832651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Emotions and Moods Differentiated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98118262"/>
              </p:ext>
            </p:extLst>
          </p:nvPr>
        </p:nvGraphicFramePr>
        <p:xfrm>
          <a:off x="457200" y="1600200"/>
          <a:ext cx="8229600" cy="283464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t>Emotions</a:t>
                      </a:r>
                    </a:p>
                    <a:p>
                      <a:pPr marL="285750" indent="-285750" algn="l">
                        <a:buFont typeface="Arial" pitchFamily="34" charset="0"/>
                        <a:buChar char="•"/>
                      </a:pPr>
                      <a:r>
                        <a:rPr lang="en-US" dirty="0" smtClean="0"/>
                        <a:t>Caused by specific event.</a:t>
                      </a:r>
                    </a:p>
                    <a:p>
                      <a:pPr marL="285750" indent="-285750" algn="l">
                        <a:buFont typeface="Arial" pitchFamily="34" charset="0"/>
                        <a:buChar char="•"/>
                      </a:pPr>
                      <a:r>
                        <a:rPr lang="en-US" dirty="0" smtClean="0"/>
                        <a:t>Very brief in duration (seconds or minutes ) </a:t>
                      </a:r>
                    </a:p>
                    <a:p>
                      <a:pPr marL="285750" indent="-285750" algn="l">
                        <a:buFont typeface="Arial" pitchFamily="34" charset="0"/>
                        <a:buChar char="•"/>
                      </a:pPr>
                      <a:r>
                        <a:rPr lang="en-US" dirty="0" smtClean="0"/>
                        <a:t>Specific and numerous in nature- anger, fear, sadness, happiness, disgust, surprise</a:t>
                      </a:r>
                    </a:p>
                    <a:p>
                      <a:pPr marL="285750" indent="-285750" algn="l">
                        <a:buFont typeface="Arial" pitchFamily="34" charset="0"/>
                        <a:buChar char="•"/>
                      </a:pPr>
                      <a:r>
                        <a:rPr lang="en-US" dirty="0" smtClean="0"/>
                        <a:t>Usually accompanied by distinct facial expressions.</a:t>
                      </a:r>
                    </a:p>
                    <a:p>
                      <a:pPr marL="285750" indent="-285750" algn="l">
                        <a:buFont typeface="Arial" pitchFamily="34" charset="0"/>
                        <a:buChar char="•"/>
                      </a:pPr>
                      <a:r>
                        <a:rPr lang="en-US" dirty="0" smtClean="0"/>
                        <a:t>Action oriented in nature.</a:t>
                      </a:r>
                      <a:endParaRPr lang="en-US" dirty="0"/>
                    </a:p>
                  </a:txBody>
                  <a:tcPr/>
                </a:tc>
                <a:tc>
                  <a:txBody>
                    <a:bodyPr/>
                    <a:lstStyle/>
                    <a:p>
                      <a:pPr algn="ctr"/>
                      <a:r>
                        <a:rPr lang="en-US" dirty="0" smtClean="0"/>
                        <a:t>Moods</a:t>
                      </a:r>
                    </a:p>
                    <a:p>
                      <a:pPr marL="285750" indent="-285750" algn="l">
                        <a:buFont typeface="Arial" pitchFamily="34" charset="0"/>
                        <a:buChar char="•"/>
                      </a:pPr>
                      <a:r>
                        <a:rPr lang="en-US" dirty="0" smtClean="0"/>
                        <a:t>Cause is often general and unclear</a:t>
                      </a:r>
                    </a:p>
                    <a:p>
                      <a:pPr marL="285750" indent="-285750" algn="l">
                        <a:buFont typeface="Arial" pitchFamily="34" charset="0"/>
                        <a:buChar char="•"/>
                      </a:pPr>
                      <a:r>
                        <a:rPr lang="en-US" dirty="0" smtClean="0"/>
                        <a:t>Last longer than emotions (hours or days)</a:t>
                      </a:r>
                    </a:p>
                    <a:p>
                      <a:pPr marL="285750" indent="-285750" algn="l">
                        <a:buFont typeface="Arial" pitchFamily="34" charset="0"/>
                        <a:buChar char="•"/>
                      </a:pPr>
                      <a:r>
                        <a:rPr lang="en-US" dirty="0" smtClean="0"/>
                        <a:t>More general – positive and negative</a:t>
                      </a:r>
                    </a:p>
                    <a:p>
                      <a:pPr marL="285750" indent="-285750" algn="l">
                        <a:buFont typeface="Arial" pitchFamily="34" charset="0"/>
                        <a:buChar char="•"/>
                      </a:pPr>
                      <a:endParaRPr lang="en-US" dirty="0" smtClean="0"/>
                    </a:p>
                    <a:p>
                      <a:pPr marL="285750" indent="-285750" algn="l">
                        <a:buFont typeface="Arial" pitchFamily="34" charset="0"/>
                        <a:buChar char="•"/>
                      </a:pPr>
                      <a:endParaRPr lang="en-US" dirty="0" smtClean="0"/>
                    </a:p>
                    <a:p>
                      <a:pPr marL="285750" indent="-285750" algn="l">
                        <a:buFont typeface="Arial" pitchFamily="34" charset="0"/>
                        <a:buChar char="•"/>
                      </a:pPr>
                      <a:r>
                        <a:rPr lang="en-US" dirty="0" smtClean="0"/>
                        <a:t>Generally</a:t>
                      </a:r>
                      <a:r>
                        <a:rPr lang="en-US" baseline="0" dirty="0" smtClean="0"/>
                        <a:t> not indicated by distinct expressions</a:t>
                      </a:r>
                    </a:p>
                    <a:p>
                      <a:pPr marL="285750" indent="-285750" algn="l">
                        <a:buFont typeface="Arial" pitchFamily="34" charset="0"/>
                        <a:buChar char="•"/>
                      </a:pPr>
                      <a:r>
                        <a:rPr lang="en-US" baseline="0" dirty="0" smtClean="0"/>
                        <a:t>Cognitive in nature.</a:t>
                      </a:r>
                      <a:endParaRPr lang="en-US" dirty="0" smtClean="0"/>
                    </a:p>
                  </a:txBody>
                  <a:tcPr/>
                </a:tc>
              </a:tr>
            </a:tbl>
          </a:graphicData>
        </a:graphic>
      </p:graphicFrame>
    </p:spTree>
    <p:extLst>
      <p:ext uri="{BB962C8B-B14F-4D97-AF65-F5344CB8AC3E}">
        <p14:creationId xmlns:p14="http://schemas.microsoft.com/office/powerpoint/2010/main" val="1471423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Moods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63662681"/>
              </p:ext>
            </p:extLst>
          </p:nvPr>
        </p:nvGraphicFramePr>
        <p:xfrm>
          <a:off x="457200" y="1600200"/>
          <a:ext cx="8229600" cy="310896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t>High Negative</a:t>
                      </a:r>
                      <a:r>
                        <a:rPr lang="en-US" baseline="0" dirty="0" smtClean="0"/>
                        <a:t> affect  down</a:t>
                      </a:r>
                    </a:p>
                    <a:p>
                      <a:pPr algn="ctr"/>
                      <a:r>
                        <a:rPr lang="en-US" baseline="0" dirty="0" smtClean="0"/>
                        <a:t>To</a:t>
                      </a:r>
                    </a:p>
                    <a:p>
                      <a:pPr algn="ctr"/>
                      <a:r>
                        <a:rPr lang="en-US" baseline="0" dirty="0" smtClean="0"/>
                        <a:t> Low positive affect</a:t>
                      </a:r>
                    </a:p>
                    <a:p>
                      <a:pPr marL="285750" indent="-285750" algn="l">
                        <a:buFont typeface="Arial" pitchFamily="34" charset="0"/>
                        <a:buChar char="•"/>
                      </a:pPr>
                      <a:r>
                        <a:rPr lang="en-US" baseline="0" dirty="0" smtClean="0"/>
                        <a:t>Tense</a:t>
                      </a:r>
                    </a:p>
                    <a:p>
                      <a:pPr marL="285750" indent="-285750" algn="l">
                        <a:buFont typeface="Arial" pitchFamily="34" charset="0"/>
                        <a:buChar char="•"/>
                      </a:pPr>
                      <a:r>
                        <a:rPr lang="en-US" baseline="0" dirty="0" smtClean="0"/>
                        <a:t>Nervous </a:t>
                      </a:r>
                    </a:p>
                    <a:p>
                      <a:pPr marL="285750" indent="-285750" algn="l">
                        <a:buFont typeface="Arial" pitchFamily="34" charset="0"/>
                        <a:buChar char="•"/>
                      </a:pPr>
                      <a:r>
                        <a:rPr lang="en-US" baseline="0" dirty="0" smtClean="0"/>
                        <a:t>Stressed</a:t>
                      </a:r>
                    </a:p>
                    <a:p>
                      <a:pPr marL="285750" indent="-285750" algn="l">
                        <a:buFont typeface="Arial" pitchFamily="34" charset="0"/>
                        <a:buChar char="•"/>
                      </a:pPr>
                      <a:r>
                        <a:rPr lang="en-US" baseline="0" dirty="0" smtClean="0"/>
                        <a:t>Upset</a:t>
                      </a:r>
                    </a:p>
                    <a:p>
                      <a:pPr marL="285750" indent="-285750" algn="l">
                        <a:buFont typeface="Arial" pitchFamily="34" charset="0"/>
                        <a:buChar char="•"/>
                      </a:pPr>
                      <a:r>
                        <a:rPr lang="en-US" baseline="0" dirty="0" smtClean="0"/>
                        <a:t>Sad</a:t>
                      </a:r>
                    </a:p>
                    <a:p>
                      <a:pPr marL="285750" indent="-285750" algn="l">
                        <a:buFont typeface="Arial" pitchFamily="34" charset="0"/>
                        <a:buChar char="•"/>
                      </a:pPr>
                      <a:r>
                        <a:rPr lang="en-US" baseline="0" dirty="0" smtClean="0"/>
                        <a:t>Depressed</a:t>
                      </a:r>
                    </a:p>
                    <a:p>
                      <a:pPr marL="285750" indent="-285750" algn="l">
                        <a:buFont typeface="Arial" pitchFamily="34" charset="0"/>
                        <a:buChar char="•"/>
                      </a:pPr>
                      <a:r>
                        <a:rPr lang="en-US" baseline="0" dirty="0" smtClean="0"/>
                        <a:t>Bared</a:t>
                      </a:r>
                    </a:p>
                    <a:p>
                      <a:pPr marL="285750" indent="-285750" algn="l">
                        <a:buFont typeface="Arial" pitchFamily="34" charset="0"/>
                        <a:buChar char="•"/>
                      </a:pPr>
                      <a:r>
                        <a:rPr lang="en-US" baseline="0" dirty="0" smtClean="0"/>
                        <a:t>Fatigued</a:t>
                      </a:r>
                      <a:endParaRPr lang="en-US" dirty="0"/>
                    </a:p>
                  </a:txBody>
                  <a:tcPr/>
                </a:tc>
                <a:tc>
                  <a:txBody>
                    <a:bodyPr/>
                    <a:lstStyle/>
                    <a:p>
                      <a:pPr algn="ctr"/>
                      <a:r>
                        <a:rPr lang="en-US" dirty="0" smtClean="0"/>
                        <a:t>High Positive</a:t>
                      </a:r>
                      <a:r>
                        <a:rPr lang="en-US" baseline="0" dirty="0" smtClean="0"/>
                        <a:t> affect down </a:t>
                      </a:r>
                    </a:p>
                    <a:p>
                      <a:pPr algn="ctr"/>
                      <a:r>
                        <a:rPr lang="en-US" baseline="0" dirty="0" smtClean="0"/>
                        <a:t>To </a:t>
                      </a:r>
                    </a:p>
                    <a:p>
                      <a:pPr algn="ctr"/>
                      <a:r>
                        <a:rPr lang="en-US" baseline="0" dirty="0" smtClean="0"/>
                        <a:t>Low negative affect</a:t>
                      </a:r>
                    </a:p>
                    <a:p>
                      <a:pPr marL="285750" indent="-285750" algn="l">
                        <a:buFont typeface="Arial" pitchFamily="34" charset="0"/>
                        <a:buChar char="•"/>
                      </a:pPr>
                      <a:r>
                        <a:rPr lang="en-US" baseline="0" dirty="0" smtClean="0"/>
                        <a:t>Alert</a:t>
                      </a:r>
                    </a:p>
                    <a:p>
                      <a:pPr marL="285750" indent="-285750" algn="l">
                        <a:buFont typeface="Arial" pitchFamily="34" charset="0"/>
                        <a:buChar char="•"/>
                      </a:pPr>
                      <a:r>
                        <a:rPr lang="en-US" baseline="0" dirty="0" smtClean="0"/>
                        <a:t>Excited</a:t>
                      </a:r>
                    </a:p>
                    <a:p>
                      <a:pPr marL="285750" indent="-285750" algn="l">
                        <a:buFont typeface="Arial" pitchFamily="34" charset="0"/>
                        <a:buChar char="•"/>
                      </a:pPr>
                      <a:r>
                        <a:rPr lang="en-US" baseline="0" dirty="0" smtClean="0"/>
                        <a:t>Elated</a:t>
                      </a:r>
                    </a:p>
                    <a:p>
                      <a:pPr marL="285750" indent="-285750" algn="l">
                        <a:buFont typeface="Arial" pitchFamily="34" charset="0"/>
                        <a:buChar char="•"/>
                      </a:pPr>
                      <a:r>
                        <a:rPr lang="en-US" baseline="0" dirty="0" smtClean="0"/>
                        <a:t>Happy</a:t>
                      </a:r>
                    </a:p>
                    <a:p>
                      <a:pPr marL="285750" indent="-285750" algn="l">
                        <a:buFont typeface="Arial" pitchFamily="34" charset="0"/>
                        <a:buChar char="•"/>
                      </a:pPr>
                      <a:r>
                        <a:rPr lang="en-US" baseline="0" dirty="0" smtClean="0"/>
                        <a:t>Content </a:t>
                      </a:r>
                    </a:p>
                    <a:p>
                      <a:pPr marL="285750" indent="-285750" algn="l">
                        <a:buFont typeface="Arial" pitchFamily="34" charset="0"/>
                        <a:buChar char="•"/>
                      </a:pPr>
                      <a:r>
                        <a:rPr lang="en-US" baseline="0" dirty="0" smtClean="0"/>
                        <a:t>Serene</a:t>
                      </a:r>
                    </a:p>
                    <a:p>
                      <a:pPr marL="285750" indent="-285750" algn="l">
                        <a:buFont typeface="Arial" pitchFamily="34" charset="0"/>
                        <a:buChar char="•"/>
                      </a:pPr>
                      <a:r>
                        <a:rPr lang="en-US" baseline="0" dirty="0" smtClean="0"/>
                        <a:t>Relaxed</a:t>
                      </a:r>
                    </a:p>
                    <a:p>
                      <a:pPr marL="285750" indent="-285750" algn="l">
                        <a:buFont typeface="Arial" pitchFamily="34" charset="0"/>
                        <a:buChar char="•"/>
                      </a:pPr>
                      <a:r>
                        <a:rPr lang="en-US" baseline="0" dirty="0" smtClean="0"/>
                        <a:t>calm</a:t>
                      </a:r>
                      <a:endParaRPr lang="en-US" dirty="0"/>
                    </a:p>
                  </a:txBody>
                  <a:tcPr/>
                </a:tc>
              </a:tr>
            </a:tbl>
          </a:graphicData>
        </a:graphic>
      </p:graphicFrame>
    </p:spTree>
    <p:extLst>
      <p:ext uri="{BB962C8B-B14F-4D97-AF65-F5344CB8AC3E}">
        <p14:creationId xmlns:p14="http://schemas.microsoft.com/office/powerpoint/2010/main" val="3341288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Emotions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b="1" i="1" u="sng" dirty="0" smtClean="0"/>
              <a:t>The emotions are not irrational-- decisions be made on thinking and feelings</a:t>
            </a:r>
          </a:p>
          <a:p>
            <a:pPr marL="0" indent="0">
              <a:buNone/>
            </a:pPr>
            <a:r>
              <a:rPr lang="en-US" b="1" dirty="0" smtClean="0"/>
              <a:t>Following are the functions that emotions Serve</a:t>
            </a:r>
            <a:endParaRPr lang="en-US" b="1" dirty="0"/>
          </a:p>
          <a:p>
            <a:pPr marL="514350" indent="-514350">
              <a:buAutoNum type="arabicPeriod"/>
            </a:pPr>
            <a:r>
              <a:rPr lang="en-US" b="1" i="1" u="sng" dirty="0" smtClean="0"/>
              <a:t>Positive affect</a:t>
            </a:r>
            <a:r>
              <a:rPr lang="en-US" dirty="0" smtClean="0"/>
              <a:t>– A mood dimension that consists of specific positive emotions such as excitement, self-assurance, and cheerfulness at the high end and boredom, sluggishness, and tiredness at the low end.</a:t>
            </a:r>
          </a:p>
          <a:p>
            <a:pPr marL="514350" indent="-514350">
              <a:buAutoNum type="arabicPeriod"/>
            </a:pPr>
            <a:r>
              <a:rPr lang="en-US" b="1" i="1" u="sng" dirty="0" smtClean="0"/>
              <a:t>Negative Affect</a:t>
            </a:r>
            <a:r>
              <a:rPr lang="en-US" dirty="0" smtClean="0"/>
              <a:t> – A mood dimension that consists of emotions such as nervousness, stress, and anxiety at the high end and relaxation, tranquility, and poise at the low end.</a:t>
            </a:r>
          </a:p>
          <a:p>
            <a:pPr marL="514350" indent="-514350">
              <a:buAutoNum type="arabicPeriod"/>
            </a:pPr>
            <a:r>
              <a:rPr lang="en-US" b="1" i="1" u="sng" dirty="0" smtClean="0"/>
              <a:t>Positivity offset</a:t>
            </a:r>
            <a:r>
              <a:rPr lang="en-US" dirty="0" smtClean="0"/>
              <a:t>– The tendency of most individuals to experience a mildly positive mood at zero input (when nothing in particular is going on).</a:t>
            </a:r>
          </a:p>
          <a:p>
            <a:pPr marL="514350" indent="-514350">
              <a:buAutoNum type="arabicPeriod"/>
            </a:pPr>
            <a:r>
              <a:rPr lang="en-US" b="1" i="1" u="sng" dirty="0" smtClean="0"/>
              <a:t>Evolutionary psychology</a:t>
            </a:r>
            <a:r>
              <a:rPr lang="en-US" dirty="0" smtClean="0"/>
              <a:t>– An area of inquiry which argues that we must experience the  emotions we do because they serve a purpose.</a:t>
            </a:r>
            <a:endParaRPr lang="en-US" dirty="0"/>
          </a:p>
        </p:txBody>
      </p:sp>
    </p:spTree>
    <p:extLst>
      <p:ext uri="{BB962C8B-B14F-4D97-AF65-F5344CB8AC3E}">
        <p14:creationId xmlns:p14="http://schemas.microsoft.com/office/powerpoint/2010/main" val="1945606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Emotions &amp; Moods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From where emotions come:</a:t>
            </a:r>
          </a:p>
          <a:p>
            <a:pPr marL="514350" indent="-514350">
              <a:buAutoNum type="arabicPeriod"/>
            </a:pPr>
            <a:r>
              <a:rPr lang="en-US" dirty="0" smtClean="0"/>
              <a:t>Personality: built in tendencies to experience certain moods &amp; emotions more frequently. </a:t>
            </a:r>
            <a:r>
              <a:rPr lang="en-US" i="1" dirty="0" smtClean="0"/>
              <a:t>Affect Intensity– difference in strength to experience emotions</a:t>
            </a:r>
          </a:p>
          <a:p>
            <a:pPr marL="514350" indent="-514350">
              <a:buAutoNum type="arabicPeriod"/>
            </a:pPr>
            <a:r>
              <a:rPr lang="en-US" dirty="0" smtClean="0"/>
              <a:t>Day of the Week and Time of the Day: day later in week or near to week end are felt with good emotions and moods. Early time of the day is felt with bad moods.</a:t>
            </a:r>
          </a:p>
          <a:p>
            <a:pPr marL="514350" indent="-514350">
              <a:buAutoNum type="arabicPeriod"/>
            </a:pPr>
            <a:r>
              <a:rPr lang="en-US" dirty="0" smtClean="0"/>
              <a:t>Weather: people are of the opinion that their moods are good or bad due to weather conditions but research has not such evidence.  </a:t>
            </a:r>
            <a:endParaRPr lang="en-US" dirty="0"/>
          </a:p>
        </p:txBody>
      </p:sp>
    </p:spTree>
    <p:extLst>
      <p:ext uri="{BB962C8B-B14F-4D97-AF65-F5344CB8AC3E}">
        <p14:creationId xmlns:p14="http://schemas.microsoft.com/office/powerpoint/2010/main" val="525108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Emotions &amp; Moods</a:t>
            </a:r>
          </a:p>
        </p:txBody>
      </p:sp>
      <p:sp>
        <p:nvSpPr>
          <p:cNvPr id="3" name="Content Placeholder 2"/>
          <p:cNvSpPr>
            <a:spLocks noGrp="1"/>
          </p:cNvSpPr>
          <p:nvPr>
            <p:ph idx="1"/>
          </p:nvPr>
        </p:nvSpPr>
        <p:spPr/>
        <p:txBody>
          <a:bodyPr>
            <a:normAutofit fontScale="92500" lnSpcReduction="20000"/>
          </a:bodyPr>
          <a:lstStyle/>
          <a:p>
            <a:pPr marL="514350" indent="-514350">
              <a:buAutoNum type="arabicPeriod" startAt="4"/>
            </a:pPr>
            <a:r>
              <a:rPr lang="en-US" dirty="0" smtClean="0"/>
              <a:t>Stress: mounting level of stress worsen our moods. Stress takes toll on our moods.</a:t>
            </a:r>
          </a:p>
          <a:p>
            <a:pPr marL="514350" indent="-514350">
              <a:buAutoNum type="arabicPeriod" startAt="4"/>
            </a:pPr>
            <a:endParaRPr lang="en-US" dirty="0" smtClean="0"/>
          </a:p>
          <a:p>
            <a:pPr marL="514350" indent="-514350">
              <a:buAutoNum type="arabicPeriod" startAt="5"/>
            </a:pPr>
            <a:r>
              <a:rPr lang="en-US" dirty="0" smtClean="0"/>
              <a:t>Social Activities: type of activity– physical, informal, epicurean (eating with others) create more positive affect than attending 	meetings and sedentary (TV watching).</a:t>
            </a:r>
          </a:p>
          <a:p>
            <a:pPr marL="514350" indent="-514350">
              <a:buAutoNum type="arabicPeriod" startAt="5"/>
            </a:pPr>
            <a:r>
              <a:rPr lang="en-US" dirty="0" smtClean="0"/>
              <a:t>Sleep: Less and poor quality puts in bad mood and impairs decision making and control on emotions.  </a:t>
            </a:r>
          </a:p>
          <a:p>
            <a:pPr marL="0" indent="0">
              <a:buNone/>
            </a:pPr>
            <a:r>
              <a:rPr lang="en-US" dirty="0" smtClean="0"/>
              <a:t> </a:t>
            </a:r>
            <a:endParaRPr lang="en-US" dirty="0"/>
          </a:p>
        </p:txBody>
      </p:sp>
    </p:spTree>
    <p:extLst>
      <p:ext uri="{BB962C8B-B14F-4D97-AF65-F5344CB8AC3E}">
        <p14:creationId xmlns:p14="http://schemas.microsoft.com/office/powerpoint/2010/main" val="4132754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a:t>
            </a:r>
            <a:r>
              <a:rPr lang="en-US" dirty="0" smtClean="0"/>
              <a:t>of </a:t>
            </a:r>
            <a:r>
              <a:rPr lang="en-US" dirty="0"/>
              <a:t>Emotions &amp; Moods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7. Exercise: enhances positive moods – not much strong –do not expect miracles.</a:t>
            </a:r>
          </a:p>
          <a:p>
            <a:pPr marL="0" indent="0">
              <a:buNone/>
            </a:pPr>
            <a:r>
              <a:rPr lang="en-US" dirty="0" smtClean="0"/>
              <a:t>8. Age: Early age is with good moods –wrong</a:t>
            </a:r>
          </a:p>
          <a:p>
            <a:pPr marL="0" indent="0">
              <a:buNone/>
            </a:pPr>
            <a:r>
              <a:rPr lang="en-US" dirty="0" smtClean="0"/>
              <a:t>People learn to improve emotional 	experience with age and have fewer 	negative emotions as they get more older.</a:t>
            </a:r>
          </a:p>
          <a:p>
            <a:pPr marL="0" indent="0">
              <a:buNone/>
            </a:pPr>
            <a:r>
              <a:rPr lang="en-US" dirty="0" smtClean="0"/>
              <a:t>9. Gender: Women experience emotions more intensely as compared to men except anger. But it depends how someone is culturally socialized. </a:t>
            </a:r>
          </a:p>
          <a:p>
            <a:pPr marL="0" indent="0">
              <a:buNone/>
            </a:pPr>
            <a:r>
              <a:rPr lang="en-US" dirty="0" smtClean="0"/>
              <a:t>Men– are more tough- expression of emotions distorts the masculine image.</a:t>
            </a:r>
          </a:p>
          <a:p>
            <a:pPr marL="0" indent="0">
              <a:buNone/>
            </a:pPr>
            <a:r>
              <a:rPr lang="en-US" dirty="0" smtClean="0"/>
              <a:t>Women– are expected to express more positive emotions than men –example shown by smiling.</a:t>
            </a:r>
          </a:p>
          <a:p>
            <a:pPr marL="0" indent="0">
              <a:buNone/>
            </a:pPr>
            <a:r>
              <a:rPr lang="en-US" dirty="0" smtClean="0"/>
              <a:t>    </a:t>
            </a:r>
            <a:endParaRPr lang="en-US" dirty="0"/>
          </a:p>
        </p:txBody>
      </p:sp>
    </p:spTree>
    <p:extLst>
      <p:ext uri="{BB962C8B-B14F-4D97-AF65-F5344CB8AC3E}">
        <p14:creationId xmlns:p14="http://schemas.microsoft.com/office/powerpoint/2010/main" val="13524813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854</Words>
  <Application>Microsoft Office PowerPoint</Application>
  <PresentationFormat>On-screen Show (4:3)</PresentationFormat>
  <Paragraphs>94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Emotions &amp; Moods</vt:lpstr>
      <vt:lpstr>Emotions, moods and OB</vt:lpstr>
      <vt:lpstr>Three terms– Affect, emotion &amp;mood</vt:lpstr>
      <vt:lpstr>Emotions and Moods Differentiated</vt:lpstr>
      <vt:lpstr>Structure of Moods</vt:lpstr>
      <vt:lpstr>Functions of Emotions</vt:lpstr>
      <vt:lpstr>Sources of Emotions &amp; Moods</vt:lpstr>
      <vt:lpstr>Sources of Emotions &amp; Moods</vt:lpstr>
      <vt:lpstr>Sources of Emotions &amp; Moods</vt:lpstr>
      <vt:lpstr>OB Applications on Emotions &amp; Mood</vt:lpstr>
      <vt:lpstr>OB Applications on Emotions &amp; Mood</vt:lpstr>
      <vt:lpstr>OB Applications on Emotions &amp; Mood</vt:lpstr>
      <vt:lpstr>OB Applications on Emotions &amp; Mood</vt:lpstr>
      <vt:lpstr>OB Applications on Emotions &amp; Mood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Emotions &amp; Moods</dc:title>
  <dc:creator>itcpu</dc:creator>
  <cp:lastModifiedBy>itcpu</cp:lastModifiedBy>
  <cp:revision>25</cp:revision>
  <dcterms:created xsi:type="dcterms:W3CDTF">2012-04-19T18:35:07Z</dcterms:created>
  <dcterms:modified xsi:type="dcterms:W3CDTF">2012-04-24T18:07:29Z</dcterms:modified>
</cp:coreProperties>
</file>