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91" r:id="rId3"/>
    <p:sldId id="292" r:id="rId4"/>
    <p:sldId id="282" r:id="rId5"/>
    <p:sldId id="294" r:id="rId6"/>
    <p:sldId id="295" r:id="rId7"/>
    <p:sldId id="286" r:id="rId8"/>
    <p:sldId id="296" r:id="rId9"/>
    <p:sldId id="297" r:id="rId10"/>
    <p:sldId id="277" r:id="rId11"/>
    <p:sldId id="285" r:id="rId12"/>
    <p:sldId id="287" r:id="rId13"/>
    <p:sldId id="278" r:id="rId14"/>
    <p:sldId id="299" r:id="rId15"/>
    <p:sldId id="288" r:id="rId16"/>
    <p:sldId id="289" r:id="rId17"/>
    <p:sldId id="302" r:id="rId18"/>
    <p:sldId id="303" r:id="rId19"/>
    <p:sldId id="301" r:id="rId20"/>
    <p:sldId id="305" r:id="rId21"/>
    <p:sldId id="306" r:id="rId22"/>
    <p:sldId id="308" r:id="rId23"/>
    <p:sldId id="307" r:id="rId24"/>
  </p:sldIdLst>
  <p:sldSz cx="12192000" cy="6858000"/>
  <p:notesSz cx="7053263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2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190296-9B97-40D6-861A-3D76A39FF416}" type="doc">
      <dgm:prSet loTypeId="urn:microsoft.com/office/officeart/2005/8/layout/hierarchy3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97C822EC-EA5E-4867-8D90-9F7C91D6A3D2}">
      <dgm:prSet phldrT="[Text]"/>
      <dgm:spPr/>
      <dgm:t>
        <a:bodyPr/>
        <a:lstStyle/>
        <a:p>
          <a:r>
            <a:rPr lang="en-US" dirty="0"/>
            <a:t>Implications</a:t>
          </a:r>
        </a:p>
      </dgm:t>
    </dgm:pt>
    <dgm:pt modelId="{40066CA2-916A-4F46-9543-74790891191F}" type="parTrans" cxnId="{D7C034AD-D0CB-475F-80CF-3C2466B88C66}">
      <dgm:prSet/>
      <dgm:spPr/>
      <dgm:t>
        <a:bodyPr/>
        <a:lstStyle/>
        <a:p>
          <a:endParaRPr lang="en-US"/>
        </a:p>
      </dgm:t>
    </dgm:pt>
    <dgm:pt modelId="{B43296E5-1950-4140-A1A4-6B2869E6AD8F}" type="sibTrans" cxnId="{D7C034AD-D0CB-475F-80CF-3C2466B88C66}">
      <dgm:prSet/>
      <dgm:spPr/>
      <dgm:t>
        <a:bodyPr/>
        <a:lstStyle/>
        <a:p>
          <a:endParaRPr lang="en-US"/>
        </a:p>
      </dgm:t>
    </dgm:pt>
    <dgm:pt modelId="{436D255C-C055-4471-A995-32B6788DB286}">
      <dgm:prSet phldrT="[Text]"/>
      <dgm:spPr/>
      <dgm:t>
        <a:bodyPr/>
        <a:lstStyle/>
        <a:p>
          <a:r>
            <a:rPr lang="en-US" dirty="0"/>
            <a:t>Self</a:t>
          </a:r>
        </a:p>
      </dgm:t>
    </dgm:pt>
    <dgm:pt modelId="{48A8E00B-8D23-45DA-B01B-5E232060CDF7}" type="parTrans" cxnId="{23C1898E-FB46-4CD8-A6BC-84ACCDD3F089}">
      <dgm:prSet/>
      <dgm:spPr/>
      <dgm:t>
        <a:bodyPr/>
        <a:lstStyle/>
        <a:p>
          <a:endParaRPr lang="en-US"/>
        </a:p>
      </dgm:t>
    </dgm:pt>
    <dgm:pt modelId="{07E15232-9D98-43AA-A752-BF3912D523BB}" type="sibTrans" cxnId="{23C1898E-FB46-4CD8-A6BC-84ACCDD3F089}">
      <dgm:prSet/>
      <dgm:spPr/>
      <dgm:t>
        <a:bodyPr/>
        <a:lstStyle/>
        <a:p>
          <a:endParaRPr lang="en-US"/>
        </a:p>
      </dgm:t>
    </dgm:pt>
    <dgm:pt modelId="{4B5F7A8C-6D6A-4F51-9817-095F73174352}">
      <dgm:prSet phldrT="[Text]"/>
      <dgm:spPr/>
      <dgm:t>
        <a:bodyPr/>
        <a:lstStyle/>
        <a:p>
          <a:r>
            <a:rPr lang="en-US" dirty="0"/>
            <a:t>Team</a:t>
          </a:r>
        </a:p>
      </dgm:t>
    </dgm:pt>
    <dgm:pt modelId="{FADB23D9-D57D-49F5-845B-ABEFC528BA64}" type="parTrans" cxnId="{D99A9E69-1946-4E56-BDC4-5633C1D6CB77}">
      <dgm:prSet/>
      <dgm:spPr/>
      <dgm:t>
        <a:bodyPr/>
        <a:lstStyle/>
        <a:p>
          <a:endParaRPr lang="en-US"/>
        </a:p>
      </dgm:t>
    </dgm:pt>
    <dgm:pt modelId="{4907E870-7C13-43D6-B9C5-24DB1EE5BCBC}" type="sibTrans" cxnId="{D99A9E69-1946-4E56-BDC4-5633C1D6CB77}">
      <dgm:prSet/>
      <dgm:spPr/>
      <dgm:t>
        <a:bodyPr/>
        <a:lstStyle/>
        <a:p>
          <a:endParaRPr lang="en-US"/>
        </a:p>
      </dgm:t>
    </dgm:pt>
    <dgm:pt modelId="{A06EEDE1-AB14-4B90-A6D3-78E0DEE53E27}">
      <dgm:prSet/>
      <dgm:spPr/>
      <dgm:t>
        <a:bodyPr/>
        <a:lstStyle/>
        <a:p>
          <a:r>
            <a:rPr lang="en-US" dirty="0"/>
            <a:t>Organization</a:t>
          </a:r>
        </a:p>
      </dgm:t>
    </dgm:pt>
    <dgm:pt modelId="{3EC3CED5-A4F8-4293-89AE-FCEC02A9BBC8}" type="parTrans" cxnId="{3911F49C-D802-48FE-9B8A-4BE709D18B0F}">
      <dgm:prSet/>
      <dgm:spPr/>
      <dgm:t>
        <a:bodyPr/>
        <a:lstStyle/>
        <a:p>
          <a:endParaRPr lang="en-US"/>
        </a:p>
      </dgm:t>
    </dgm:pt>
    <dgm:pt modelId="{AAB511D0-5A56-4632-B6D9-54024AABD0C8}" type="sibTrans" cxnId="{3911F49C-D802-48FE-9B8A-4BE709D18B0F}">
      <dgm:prSet/>
      <dgm:spPr/>
      <dgm:t>
        <a:bodyPr/>
        <a:lstStyle/>
        <a:p>
          <a:endParaRPr lang="en-US"/>
        </a:p>
      </dgm:t>
    </dgm:pt>
    <dgm:pt modelId="{BA7DEFD9-7382-443E-9BD3-71375113906C}">
      <dgm:prSet/>
      <dgm:spPr/>
      <dgm:t>
        <a:bodyPr/>
        <a:lstStyle/>
        <a:p>
          <a:r>
            <a:rPr lang="en-US" dirty="0"/>
            <a:t>Culture</a:t>
          </a:r>
        </a:p>
      </dgm:t>
    </dgm:pt>
    <dgm:pt modelId="{F2C520F4-67A8-4D5D-88A7-D05577588BA8}" type="parTrans" cxnId="{0EA635A1-AE15-4512-9A0A-93AD0B377771}">
      <dgm:prSet/>
      <dgm:spPr/>
      <dgm:t>
        <a:bodyPr/>
        <a:lstStyle/>
        <a:p>
          <a:endParaRPr lang="en-US"/>
        </a:p>
      </dgm:t>
    </dgm:pt>
    <dgm:pt modelId="{1B903E2A-53EA-46F3-A6E2-2B4AF87396DE}" type="sibTrans" cxnId="{0EA635A1-AE15-4512-9A0A-93AD0B377771}">
      <dgm:prSet/>
      <dgm:spPr/>
      <dgm:t>
        <a:bodyPr/>
        <a:lstStyle/>
        <a:p>
          <a:endParaRPr lang="en-US"/>
        </a:p>
      </dgm:t>
    </dgm:pt>
    <dgm:pt modelId="{3B9ECE7F-D811-44A9-A93C-2A74798C7739}" type="pres">
      <dgm:prSet presAssocID="{15190296-9B97-40D6-861A-3D76A39FF41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DBF1ABA4-0695-49B7-9A4B-A09CE38F92E1}" type="pres">
      <dgm:prSet presAssocID="{97C822EC-EA5E-4867-8D90-9F7C91D6A3D2}" presName="root" presStyleCnt="0"/>
      <dgm:spPr/>
    </dgm:pt>
    <dgm:pt modelId="{4B876CB3-BDE6-4829-B7FD-44FC98E7D052}" type="pres">
      <dgm:prSet presAssocID="{97C822EC-EA5E-4867-8D90-9F7C91D6A3D2}" presName="rootComposite" presStyleCnt="0"/>
      <dgm:spPr/>
    </dgm:pt>
    <dgm:pt modelId="{40B1C5C2-83F5-4845-9D62-7E21A8603252}" type="pres">
      <dgm:prSet presAssocID="{97C822EC-EA5E-4867-8D90-9F7C91D6A3D2}" presName="rootText" presStyleLbl="node1" presStyleIdx="0" presStyleCnt="1"/>
      <dgm:spPr/>
      <dgm:t>
        <a:bodyPr/>
        <a:lstStyle/>
        <a:p>
          <a:endParaRPr lang="en-US"/>
        </a:p>
      </dgm:t>
    </dgm:pt>
    <dgm:pt modelId="{1B1A5E12-142D-463E-9BBC-D26DBE27DB4B}" type="pres">
      <dgm:prSet presAssocID="{97C822EC-EA5E-4867-8D90-9F7C91D6A3D2}" presName="rootConnector" presStyleLbl="node1" presStyleIdx="0" presStyleCnt="1"/>
      <dgm:spPr/>
      <dgm:t>
        <a:bodyPr/>
        <a:lstStyle/>
        <a:p>
          <a:endParaRPr lang="en-US"/>
        </a:p>
      </dgm:t>
    </dgm:pt>
    <dgm:pt modelId="{44F4310E-6F1A-44D7-9218-6D22B4A10743}" type="pres">
      <dgm:prSet presAssocID="{97C822EC-EA5E-4867-8D90-9F7C91D6A3D2}" presName="childShape" presStyleCnt="0"/>
      <dgm:spPr/>
    </dgm:pt>
    <dgm:pt modelId="{9857CFC5-667A-4F51-B3F6-3FC64EAE6E9D}" type="pres">
      <dgm:prSet presAssocID="{48A8E00B-8D23-45DA-B01B-5E232060CDF7}" presName="Name13" presStyleLbl="parChTrans1D2" presStyleIdx="0" presStyleCnt="4"/>
      <dgm:spPr/>
      <dgm:t>
        <a:bodyPr/>
        <a:lstStyle/>
        <a:p>
          <a:endParaRPr lang="en-US"/>
        </a:p>
      </dgm:t>
    </dgm:pt>
    <dgm:pt modelId="{5A961FA0-E3CB-4477-888F-781EDCC1F67E}" type="pres">
      <dgm:prSet presAssocID="{436D255C-C055-4471-A995-32B6788DB286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55233B-BDDB-49B1-8F5F-CAD2A8886D23}" type="pres">
      <dgm:prSet presAssocID="{FADB23D9-D57D-49F5-845B-ABEFC528BA64}" presName="Name13" presStyleLbl="parChTrans1D2" presStyleIdx="1" presStyleCnt="4"/>
      <dgm:spPr/>
      <dgm:t>
        <a:bodyPr/>
        <a:lstStyle/>
        <a:p>
          <a:endParaRPr lang="en-US"/>
        </a:p>
      </dgm:t>
    </dgm:pt>
    <dgm:pt modelId="{EFC2D337-E9A4-40AD-9FC8-59B207617169}" type="pres">
      <dgm:prSet presAssocID="{4B5F7A8C-6D6A-4F51-9817-095F73174352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98EA12B-B1DD-4B32-A3F6-6E74D5DA3B1C}" type="pres">
      <dgm:prSet presAssocID="{3EC3CED5-A4F8-4293-89AE-FCEC02A9BBC8}" presName="Name13" presStyleLbl="parChTrans1D2" presStyleIdx="2" presStyleCnt="4"/>
      <dgm:spPr/>
      <dgm:t>
        <a:bodyPr/>
        <a:lstStyle/>
        <a:p>
          <a:endParaRPr lang="en-US"/>
        </a:p>
      </dgm:t>
    </dgm:pt>
    <dgm:pt modelId="{146C907E-31E7-47B8-AC74-C9BC892D955B}" type="pres">
      <dgm:prSet presAssocID="{A06EEDE1-AB14-4B90-A6D3-78E0DEE53E27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3119A77-83FD-47C3-B3B6-B765CD15B713}" type="pres">
      <dgm:prSet presAssocID="{F2C520F4-67A8-4D5D-88A7-D05577588BA8}" presName="Name13" presStyleLbl="parChTrans1D2" presStyleIdx="3" presStyleCnt="4"/>
      <dgm:spPr/>
      <dgm:t>
        <a:bodyPr/>
        <a:lstStyle/>
        <a:p>
          <a:endParaRPr lang="en-US"/>
        </a:p>
      </dgm:t>
    </dgm:pt>
    <dgm:pt modelId="{CD595A1D-9FE7-4E40-BFFE-A20AEB3894FF}" type="pres">
      <dgm:prSet presAssocID="{BA7DEFD9-7382-443E-9BD3-71375113906C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28DDF6-B0D6-4379-A9EC-E93DF55340C1}" type="presOf" srcId="{15190296-9B97-40D6-861A-3D76A39FF416}" destId="{3B9ECE7F-D811-44A9-A93C-2A74798C7739}" srcOrd="0" destOrd="0" presId="urn:microsoft.com/office/officeart/2005/8/layout/hierarchy3"/>
    <dgm:cxn modelId="{ADC73376-B857-453F-8173-68F9EBABA09A}" type="presOf" srcId="{48A8E00B-8D23-45DA-B01B-5E232060CDF7}" destId="{9857CFC5-667A-4F51-B3F6-3FC64EAE6E9D}" srcOrd="0" destOrd="0" presId="urn:microsoft.com/office/officeart/2005/8/layout/hierarchy3"/>
    <dgm:cxn modelId="{0EA635A1-AE15-4512-9A0A-93AD0B377771}" srcId="{97C822EC-EA5E-4867-8D90-9F7C91D6A3D2}" destId="{BA7DEFD9-7382-443E-9BD3-71375113906C}" srcOrd="3" destOrd="0" parTransId="{F2C520F4-67A8-4D5D-88A7-D05577588BA8}" sibTransId="{1B903E2A-53EA-46F3-A6E2-2B4AF87396DE}"/>
    <dgm:cxn modelId="{6D7121EF-E51E-46EC-B9AD-E4FA9E9BA4FB}" type="presOf" srcId="{97C822EC-EA5E-4867-8D90-9F7C91D6A3D2}" destId="{40B1C5C2-83F5-4845-9D62-7E21A8603252}" srcOrd="0" destOrd="0" presId="urn:microsoft.com/office/officeart/2005/8/layout/hierarchy3"/>
    <dgm:cxn modelId="{23DF710D-B350-4654-91DC-4FDAEAA2AF38}" type="presOf" srcId="{F2C520F4-67A8-4D5D-88A7-D05577588BA8}" destId="{33119A77-83FD-47C3-B3B6-B765CD15B713}" srcOrd="0" destOrd="0" presId="urn:microsoft.com/office/officeart/2005/8/layout/hierarchy3"/>
    <dgm:cxn modelId="{3911F49C-D802-48FE-9B8A-4BE709D18B0F}" srcId="{97C822EC-EA5E-4867-8D90-9F7C91D6A3D2}" destId="{A06EEDE1-AB14-4B90-A6D3-78E0DEE53E27}" srcOrd="2" destOrd="0" parTransId="{3EC3CED5-A4F8-4293-89AE-FCEC02A9BBC8}" sibTransId="{AAB511D0-5A56-4632-B6D9-54024AABD0C8}"/>
    <dgm:cxn modelId="{58F05940-0FE8-4B73-A29C-A7BF5E774110}" type="presOf" srcId="{3EC3CED5-A4F8-4293-89AE-FCEC02A9BBC8}" destId="{C98EA12B-B1DD-4B32-A3F6-6E74D5DA3B1C}" srcOrd="0" destOrd="0" presId="urn:microsoft.com/office/officeart/2005/8/layout/hierarchy3"/>
    <dgm:cxn modelId="{879B3BBC-7ECB-40DC-A7FB-A87824C103BF}" type="presOf" srcId="{BA7DEFD9-7382-443E-9BD3-71375113906C}" destId="{CD595A1D-9FE7-4E40-BFFE-A20AEB3894FF}" srcOrd="0" destOrd="0" presId="urn:microsoft.com/office/officeart/2005/8/layout/hierarchy3"/>
    <dgm:cxn modelId="{874D0FB2-51A3-4D0F-8DBC-60B7901693C5}" type="presOf" srcId="{A06EEDE1-AB14-4B90-A6D3-78E0DEE53E27}" destId="{146C907E-31E7-47B8-AC74-C9BC892D955B}" srcOrd="0" destOrd="0" presId="urn:microsoft.com/office/officeart/2005/8/layout/hierarchy3"/>
    <dgm:cxn modelId="{D7C034AD-D0CB-475F-80CF-3C2466B88C66}" srcId="{15190296-9B97-40D6-861A-3D76A39FF416}" destId="{97C822EC-EA5E-4867-8D90-9F7C91D6A3D2}" srcOrd="0" destOrd="0" parTransId="{40066CA2-916A-4F46-9543-74790891191F}" sibTransId="{B43296E5-1950-4140-A1A4-6B2869E6AD8F}"/>
    <dgm:cxn modelId="{201FFDB1-FF9C-4F07-A61D-5C4B018E78AE}" type="presOf" srcId="{4B5F7A8C-6D6A-4F51-9817-095F73174352}" destId="{EFC2D337-E9A4-40AD-9FC8-59B207617169}" srcOrd="0" destOrd="0" presId="urn:microsoft.com/office/officeart/2005/8/layout/hierarchy3"/>
    <dgm:cxn modelId="{C4D40E37-AD99-4E99-A7E1-A1032D5E81F4}" type="presOf" srcId="{FADB23D9-D57D-49F5-845B-ABEFC528BA64}" destId="{B255233B-BDDB-49B1-8F5F-CAD2A8886D23}" srcOrd="0" destOrd="0" presId="urn:microsoft.com/office/officeart/2005/8/layout/hierarchy3"/>
    <dgm:cxn modelId="{D99A9E69-1946-4E56-BDC4-5633C1D6CB77}" srcId="{97C822EC-EA5E-4867-8D90-9F7C91D6A3D2}" destId="{4B5F7A8C-6D6A-4F51-9817-095F73174352}" srcOrd="1" destOrd="0" parTransId="{FADB23D9-D57D-49F5-845B-ABEFC528BA64}" sibTransId="{4907E870-7C13-43D6-B9C5-24DB1EE5BCBC}"/>
    <dgm:cxn modelId="{862EE08C-C195-44F9-ABBD-384B72876F55}" type="presOf" srcId="{97C822EC-EA5E-4867-8D90-9F7C91D6A3D2}" destId="{1B1A5E12-142D-463E-9BBC-D26DBE27DB4B}" srcOrd="1" destOrd="0" presId="urn:microsoft.com/office/officeart/2005/8/layout/hierarchy3"/>
    <dgm:cxn modelId="{15A6890C-F9D6-43CC-9BE5-004477E983D4}" type="presOf" srcId="{436D255C-C055-4471-A995-32B6788DB286}" destId="{5A961FA0-E3CB-4477-888F-781EDCC1F67E}" srcOrd="0" destOrd="0" presId="urn:microsoft.com/office/officeart/2005/8/layout/hierarchy3"/>
    <dgm:cxn modelId="{23C1898E-FB46-4CD8-A6BC-84ACCDD3F089}" srcId="{97C822EC-EA5E-4867-8D90-9F7C91D6A3D2}" destId="{436D255C-C055-4471-A995-32B6788DB286}" srcOrd="0" destOrd="0" parTransId="{48A8E00B-8D23-45DA-B01B-5E232060CDF7}" sibTransId="{07E15232-9D98-43AA-A752-BF3912D523BB}"/>
    <dgm:cxn modelId="{28581852-40F5-4729-8C2A-DA7A4A3EB3AA}" type="presParOf" srcId="{3B9ECE7F-D811-44A9-A93C-2A74798C7739}" destId="{DBF1ABA4-0695-49B7-9A4B-A09CE38F92E1}" srcOrd="0" destOrd="0" presId="urn:microsoft.com/office/officeart/2005/8/layout/hierarchy3"/>
    <dgm:cxn modelId="{AE9FF293-E26C-4F47-ACCE-71ED5F11D4A4}" type="presParOf" srcId="{DBF1ABA4-0695-49B7-9A4B-A09CE38F92E1}" destId="{4B876CB3-BDE6-4829-B7FD-44FC98E7D052}" srcOrd="0" destOrd="0" presId="urn:microsoft.com/office/officeart/2005/8/layout/hierarchy3"/>
    <dgm:cxn modelId="{CFE50691-82EB-4AD0-8B56-A4D0ED5ECBD9}" type="presParOf" srcId="{4B876CB3-BDE6-4829-B7FD-44FC98E7D052}" destId="{40B1C5C2-83F5-4845-9D62-7E21A8603252}" srcOrd="0" destOrd="0" presId="urn:microsoft.com/office/officeart/2005/8/layout/hierarchy3"/>
    <dgm:cxn modelId="{725EB354-4CCC-4A36-ADDA-515066E562E5}" type="presParOf" srcId="{4B876CB3-BDE6-4829-B7FD-44FC98E7D052}" destId="{1B1A5E12-142D-463E-9BBC-D26DBE27DB4B}" srcOrd="1" destOrd="0" presId="urn:microsoft.com/office/officeart/2005/8/layout/hierarchy3"/>
    <dgm:cxn modelId="{1429B574-C31F-4D45-9407-D78BBD1C050E}" type="presParOf" srcId="{DBF1ABA4-0695-49B7-9A4B-A09CE38F92E1}" destId="{44F4310E-6F1A-44D7-9218-6D22B4A10743}" srcOrd="1" destOrd="0" presId="urn:microsoft.com/office/officeart/2005/8/layout/hierarchy3"/>
    <dgm:cxn modelId="{FA56CA9A-0519-4F41-85A7-1DD5157130C8}" type="presParOf" srcId="{44F4310E-6F1A-44D7-9218-6D22B4A10743}" destId="{9857CFC5-667A-4F51-B3F6-3FC64EAE6E9D}" srcOrd="0" destOrd="0" presId="urn:microsoft.com/office/officeart/2005/8/layout/hierarchy3"/>
    <dgm:cxn modelId="{6E508465-CC7B-444C-B631-147D0EDB807D}" type="presParOf" srcId="{44F4310E-6F1A-44D7-9218-6D22B4A10743}" destId="{5A961FA0-E3CB-4477-888F-781EDCC1F67E}" srcOrd="1" destOrd="0" presId="urn:microsoft.com/office/officeart/2005/8/layout/hierarchy3"/>
    <dgm:cxn modelId="{1A7E41D0-1F06-4722-967D-B11E146E0263}" type="presParOf" srcId="{44F4310E-6F1A-44D7-9218-6D22B4A10743}" destId="{B255233B-BDDB-49B1-8F5F-CAD2A8886D23}" srcOrd="2" destOrd="0" presId="urn:microsoft.com/office/officeart/2005/8/layout/hierarchy3"/>
    <dgm:cxn modelId="{1EBE4A0E-9131-4BAF-BAB6-66C5A7F5E4EB}" type="presParOf" srcId="{44F4310E-6F1A-44D7-9218-6D22B4A10743}" destId="{EFC2D337-E9A4-40AD-9FC8-59B207617169}" srcOrd="3" destOrd="0" presId="urn:microsoft.com/office/officeart/2005/8/layout/hierarchy3"/>
    <dgm:cxn modelId="{B6E85DD7-2929-443C-992F-518C2488BA0B}" type="presParOf" srcId="{44F4310E-6F1A-44D7-9218-6D22B4A10743}" destId="{C98EA12B-B1DD-4B32-A3F6-6E74D5DA3B1C}" srcOrd="4" destOrd="0" presId="urn:microsoft.com/office/officeart/2005/8/layout/hierarchy3"/>
    <dgm:cxn modelId="{700F8A64-F984-46E4-A4E0-6CD8FC020EB5}" type="presParOf" srcId="{44F4310E-6F1A-44D7-9218-6D22B4A10743}" destId="{146C907E-31E7-47B8-AC74-C9BC892D955B}" srcOrd="5" destOrd="0" presId="urn:microsoft.com/office/officeart/2005/8/layout/hierarchy3"/>
    <dgm:cxn modelId="{16F4E06E-53A1-4F2D-B25E-9589B9EDB96F}" type="presParOf" srcId="{44F4310E-6F1A-44D7-9218-6D22B4A10743}" destId="{33119A77-83FD-47C3-B3B6-B765CD15B713}" srcOrd="6" destOrd="0" presId="urn:microsoft.com/office/officeart/2005/8/layout/hierarchy3"/>
    <dgm:cxn modelId="{242B91B4-5908-46EB-943C-E9AA588FA281}" type="presParOf" srcId="{44F4310E-6F1A-44D7-9218-6D22B4A10743}" destId="{CD595A1D-9FE7-4E40-BFFE-A20AEB3894FF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B1C5C2-83F5-4845-9D62-7E21A8603252}">
      <dsp:nvSpPr>
        <dsp:cNvPr id="0" name=""/>
        <dsp:cNvSpPr/>
      </dsp:nvSpPr>
      <dsp:spPr>
        <a:xfrm>
          <a:off x="1772204" y="2052"/>
          <a:ext cx="1804853" cy="90242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1910" tIns="27940" rIns="4191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kern="1200" dirty="0"/>
            <a:t>Implications</a:t>
          </a:r>
        </a:p>
      </dsp:txBody>
      <dsp:txXfrm>
        <a:off x="1798635" y="28483"/>
        <a:ext cx="1751991" cy="849564"/>
      </dsp:txXfrm>
    </dsp:sp>
    <dsp:sp modelId="{9857CFC5-667A-4F51-B3F6-3FC64EAE6E9D}">
      <dsp:nvSpPr>
        <dsp:cNvPr id="0" name=""/>
        <dsp:cNvSpPr/>
      </dsp:nvSpPr>
      <dsp:spPr>
        <a:xfrm>
          <a:off x="1952689" y="904479"/>
          <a:ext cx="180485" cy="6768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6820"/>
              </a:lnTo>
              <a:lnTo>
                <a:pt x="180485" y="676820"/>
              </a:lnTo>
            </a:path>
          </a:pathLst>
        </a:custGeom>
        <a:noFill/>
        <a:ln w="1397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961FA0-E3CB-4477-888F-781EDCC1F67E}">
      <dsp:nvSpPr>
        <dsp:cNvPr id="0" name=""/>
        <dsp:cNvSpPr/>
      </dsp:nvSpPr>
      <dsp:spPr>
        <a:xfrm>
          <a:off x="2133175" y="1130086"/>
          <a:ext cx="1443883" cy="9024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Self</a:t>
          </a:r>
        </a:p>
      </dsp:txBody>
      <dsp:txXfrm>
        <a:off x="2159606" y="1156517"/>
        <a:ext cx="1391021" cy="849564"/>
      </dsp:txXfrm>
    </dsp:sp>
    <dsp:sp modelId="{B255233B-BDDB-49B1-8F5F-CAD2A8886D23}">
      <dsp:nvSpPr>
        <dsp:cNvPr id="0" name=""/>
        <dsp:cNvSpPr/>
      </dsp:nvSpPr>
      <dsp:spPr>
        <a:xfrm>
          <a:off x="1952689" y="904479"/>
          <a:ext cx="180485" cy="18048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4853"/>
              </a:lnTo>
              <a:lnTo>
                <a:pt x="180485" y="1804853"/>
              </a:lnTo>
            </a:path>
          </a:pathLst>
        </a:custGeom>
        <a:noFill/>
        <a:ln w="1397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C2D337-E9A4-40AD-9FC8-59B207617169}">
      <dsp:nvSpPr>
        <dsp:cNvPr id="0" name=""/>
        <dsp:cNvSpPr/>
      </dsp:nvSpPr>
      <dsp:spPr>
        <a:xfrm>
          <a:off x="2133175" y="2258120"/>
          <a:ext cx="1443883" cy="9024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6039257"/>
              <a:satOff val="-2677"/>
              <a:lumOff val="-5359"/>
              <a:alphaOff val="0"/>
            </a:schemeClr>
          </a:solidFill>
          <a:prstDash val="solid"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Team</a:t>
          </a:r>
        </a:p>
      </dsp:txBody>
      <dsp:txXfrm>
        <a:off x="2159606" y="2284551"/>
        <a:ext cx="1391021" cy="849564"/>
      </dsp:txXfrm>
    </dsp:sp>
    <dsp:sp modelId="{C98EA12B-B1DD-4B32-A3F6-6E74D5DA3B1C}">
      <dsp:nvSpPr>
        <dsp:cNvPr id="0" name=""/>
        <dsp:cNvSpPr/>
      </dsp:nvSpPr>
      <dsp:spPr>
        <a:xfrm>
          <a:off x="1952689" y="904479"/>
          <a:ext cx="180485" cy="29328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32887"/>
              </a:lnTo>
              <a:lnTo>
                <a:pt x="180485" y="2932887"/>
              </a:lnTo>
            </a:path>
          </a:pathLst>
        </a:custGeom>
        <a:noFill/>
        <a:ln w="1397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6C907E-31E7-47B8-AC74-C9BC892D955B}">
      <dsp:nvSpPr>
        <dsp:cNvPr id="0" name=""/>
        <dsp:cNvSpPr/>
      </dsp:nvSpPr>
      <dsp:spPr>
        <a:xfrm>
          <a:off x="2133175" y="3386153"/>
          <a:ext cx="1443883" cy="9024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12078514"/>
              <a:satOff val="-5354"/>
              <a:lumOff val="-10719"/>
              <a:alphaOff val="0"/>
            </a:schemeClr>
          </a:solidFill>
          <a:prstDash val="solid"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Organization</a:t>
          </a:r>
        </a:p>
      </dsp:txBody>
      <dsp:txXfrm>
        <a:off x="2159606" y="3412584"/>
        <a:ext cx="1391021" cy="849564"/>
      </dsp:txXfrm>
    </dsp:sp>
    <dsp:sp modelId="{33119A77-83FD-47C3-B3B6-B765CD15B713}">
      <dsp:nvSpPr>
        <dsp:cNvPr id="0" name=""/>
        <dsp:cNvSpPr/>
      </dsp:nvSpPr>
      <dsp:spPr>
        <a:xfrm>
          <a:off x="1952689" y="904479"/>
          <a:ext cx="180485" cy="40609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60921"/>
              </a:lnTo>
              <a:lnTo>
                <a:pt x="180485" y="4060921"/>
              </a:lnTo>
            </a:path>
          </a:pathLst>
        </a:custGeom>
        <a:noFill/>
        <a:ln w="1397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matte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595A1D-9FE7-4E40-BFFE-A20AEB3894FF}">
      <dsp:nvSpPr>
        <dsp:cNvPr id="0" name=""/>
        <dsp:cNvSpPr/>
      </dsp:nvSpPr>
      <dsp:spPr>
        <a:xfrm>
          <a:off x="2133175" y="4514187"/>
          <a:ext cx="1443883" cy="9024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18117770"/>
              <a:satOff val="-8031"/>
              <a:lumOff val="-16078"/>
              <a:alphaOff val="0"/>
            </a:schemeClr>
          </a:solidFill>
          <a:prstDash val="solid"/>
        </a:ln>
        <a:effectLst>
          <a:outerShdw blurRad="50800" dist="15240" dir="5400000" algn="tl" rotWithShape="0">
            <a:srgbClr val="000000">
              <a:alpha val="7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Culture</a:t>
          </a:r>
        </a:p>
      </dsp:txBody>
      <dsp:txXfrm>
        <a:off x="2159606" y="4540618"/>
        <a:ext cx="1391021" cy="8495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4430FD0E-EA38-4A0F-A5FE-D8F84DD604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C19FE1FA-7EA2-4784-8E4E-F55D6237F26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258401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FD0E-EA38-4A0F-A5FE-D8F84DD604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E1FA-7EA2-4784-8E4E-F55D6237F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53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FD0E-EA38-4A0F-A5FE-D8F84DD604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E1FA-7EA2-4784-8E4E-F55D6237F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8943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FD0E-EA38-4A0F-A5FE-D8F84DD604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E1FA-7EA2-4784-8E4E-F55D6237F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085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FD0E-EA38-4A0F-A5FE-D8F84DD604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E1FA-7EA2-4784-8E4E-F55D6237F26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41024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FD0E-EA38-4A0F-A5FE-D8F84DD604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E1FA-7EA2-4784-8E4E-F55D6237F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28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FD0E-EA38-4A0F-A5FE-D8F84DD604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E1FA-7EA2-4784-8E4E-F55D6237F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1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FD0E-EA38-4A0F-A5FE-D8F84DD604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E1FA-7EA2-4784-8E4E-F55D6237F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0967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FD0E-EA38-4A0F-A5FE-D8F84DD604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E1FA-7EA2-4784-8E4E-F55D6237F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8419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FD0E-EA38-4A0F-A5FE-D8F84DD604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E1FA-7EA2-4784-8E4E-F55D6237F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228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30FD0E-EA38-4A0F-A5FE-D8F84DD604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FE1FA-7EA2-4784-8E4E-F55D6237F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0958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4430FD0E-EA38-4A0F-A5FE-D8F84DD60407}" type="datetimeFigureOut">
              <a:rPr lang="en-US" smtClean="0"/>
              <a:t>12/3/2020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C19FE1FA-7EA2-4784-8E4E-F55D6237F2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95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9A7DB-50B1-443F-9CA7-08EF6498F8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Path-Goal Theory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579B91C-C287-48E3-9929-8E9144FF9A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</a:t>
            </a:r>
          </a:p>
          <a:p>
            <a:r>
              <a:rPr lang="en-US" dirty="0"/>
              <a:t>Summayya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24961C8-0CD0-4647-BD3E-4D65ED39BEE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1196" t="24915" r="6848" b="38739"/>
          <a:stretch/>
        </p:blipFill>
        <p:spPr>
          <a:xfrm>
            <a:off x="7182679" y="1"/>
            <a:ext cx="5009322" cy="357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5343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2AF9330D-7456-4639-9F1C-E6E8870AD0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Leader’s Behavior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333B304-895C-41B1-8B44-6D9DD48833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781878" y="2795587"/>
            <a:ext cx="8819322" cy="3376613"/>
          </a:xfrm>
        </p:spPr>
        <p:txBody>
          <a:bodyPr/>
          <a:lstStyle/>
          <a:p>
            <a:r>
              <a:rPr lang="en-US" altLang="en-US" i="1" dirty="0">
                <a:cs typeface="Times New Roman" panose="02020603050405020304" pitchFamily="18" charset="0"/>
              </a:rPr>
              <a:t>Directive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cs typeface="Times New Roman" panose="02020603050405020304" pitchFamily="18" charset="0"/>
              </a:rPr>
              <a:t>leader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r>
              <a:rPr lang="en-US" altLang="en-US" i="1" dirty="0">
                <a:cs typeface="Times New Roman" panose="02020603050405020304" pitchFamily="18" charset="0"/>
              </a:rPr>
              <a:t>Supportive leader</a:t>
            </a:r>
            <a:r>
              <a:rPr lang="en-US" altLang="en-US" dirty="0">
                <a:cs typeface="Times New Roman" panose="02020603050405020304" pitchFamily="18" charset="0"/>
              </a:rPr>
              <a:t> </a:t>
            </a:r>
          </a:p>
          <a:p>
            <a:r>
              <a:rPr lang="en-US" altLang="en-US" i="1" dirty="0">
                <a:cs typeface="Times New Roman" panose="02020603050405020304" pitchFamily="18" charset="0"/>
              </a:rPr>
              <a:t>Participative leader </a:t>
            </a:r>
          </a:p>
          <a:p>
            <a:r>
              <a:rPr lang="en-US" altLang="en-US" i="1" dirty="0">
                <a:cs typeface="Times New Roman" panose="02020603050405020304" pitchFamily="18" charset="0"/>
              </a:rPr>
              <a:t>Achievement-oriented leader 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567DC5-0887-4FF1-9BBB-3222CA7E4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© 2005 Prentice-Hall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6D08FE6-8738-4871-A61F-F0DD43322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en-US" dirty="0"/>
              <a:t>10-</a:t>
            </a:r>
            <a:fld id="{924C19D4-ECEA-4372-A45C-AC3EC8279F33}" type="slidenum">
              <a:rPr lang="en-US" altLang="en-US"/>
              <a:pPr/>
              <a:t>10</a:t>
            </a:fld>
            <a:endParaRPr lang="en-US" altLang="en-US" dirty="0"/>
          </a:p>
        </p:txBody>
      </p:sp>
      <p:pic>
        <p:nvPicPr>
          <p:cNvPr id="31748" name="Picture 4">
            <a:extLst>
              <a:ext uri="{FF2B5EF4-FFF2-40B4-BE49-F238E27FC236}">
                <a16:creationId xmlns:a16="http://schemas.microsoft.com/office/drawing/2014/main" id="{806A0CB8-CFCC-4476-A89F-23B41869E0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447801"/>
            <a:ext cx="3714750" cy="3376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8788089"/>
      </p:ext>
    </p:extLst>
  </p:cSld>
  <p:clrMapOvr>
    <a:masterClrMapping/>
  </p:clrMapOvr>
  <p:transition>
    <p:rand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3">
            <a:extLst>
              <a:ext uri="{FF2B5EF4-FFF2-40B4-BE49-F238E27FC236}">
                <a16:creationId xmlns:a16="http://schemas.microsoft.com/office/drawing/2014/main" id="{D2EB2566-6F52-43AD-B4C4-47A10B41FB5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52600" y="1143000"/>
            <a:ext cx="8686800" cy="55626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b="1" u="sng" dirty="0"/>
              <a:t>Leadership Behaviors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Directive leadership</a:t>
            </a:r>
            <a:r>
              <a:rPr lang="en-US" altLang="en-US" sz="2800" dirty="0"/>
              <a:t> – leader gives instructions, expectations, time lines, and performance standards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Supportive Leadership-</a:t>
            </a:r>
            <a:r>
              <a:rPr lang="en-US" altLang="en-US" sz="2800" dirty="0"/>
              <a:t> leader is friendly and approachable, attends to the well being of subordinates, and treats everyone as equals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Participative Leadership-</a:t>
            </a:r>
            <a:r>
              <a:rPr lang="en-US" altLang="en-US" sz="2800" dirty="0"/>
              <a:t> leader invites subordinates to give ideas, share opinions and integrates their suggestions into the decision making process</a:t>
            </a:r>
          </a:p>
          <a:p>
            <a:pPr>
              <a:lnSpc>
                <a:spcPct val="90000"/>
              </a:lnSpc>
            </a:pPr>
            <a:r>
              <a:rPr lang="en-US" altLang="en-US" sz="2800" b="1" dirty="0"/>
              <a:t>Achievement-Oriented Leadership-</a:t>
            </a:r>
            <a:r>
              <a:rPr lang="en-US" altLang="en-US" sz="2800" dirty="0"/>
              <a:t> leader challenges subordinates to perform at the highest level possible.  Leader has high standards of excellence and seeks continuous improvement.  </a:t>
            </a:r>
          </a:p>
          <a:p>
            <a:pPr>
              <a:lnSpc>
                <a:spcPct val="90000"/>
              </a:lnSpc>
            </a:pP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651754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6" name="Picture 4">
            <a:extLst>
              <a:ext uri="{FF2B5EF4-FFF2-40B4-BE49-F238E27FC236}">
                <a16:creationId xmlns:a16="http://schemas.microsoft.com/office/drawing/2014/main" id="{939C656B-119A-4688-AD2B-7771BEAA8B2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43200" y="381000"/>
            <a:ext cx="6324600" cy="884238"/>
          </a:xfrm>
          <a:noFill/>
          <a:ln w="25400">
            <a:solidFill>
              <a:srgbClr val="333399"/>
            </a:solidFill>
            <a:miter lim="800000"/>
            <a:headEnd/>
            <a:tailEnd/>
          </a:ln>
          <a:effectLst>
            <a:outerShdw dist="71842" dir="8100000" algn="ctr" rotWithShape="0">
              <a:srgbClr val="333399"/>
            </a:outerShdw>
          </a:effectLst>
        </p:spPr>
      </p:pic>
      <p:pic>
        <p:nvPicPr>
          <p:cNvPr id="74757" name="Picture 5">
            <a:extLst>
              <a:ext uri="{FF2B5EF4-FFF2-40B4-BE49-F238E27FC236}">
                <a16:creationId xmlns:a16="http://schemas.microsoft.com/office/drawing/2014/main" id="{ED7DEEAD-D30F-4324-BFB6-03FC3C0D7EC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447800"/>
            <a:ext cx="6705600" cy="5240338"/>
          </a:xfrm>
          <a:prstGeom prst="rect">
            <a:avLst/>
          </a:prstGeom>
          <a:noFill/>
          <a:ln w="25400">
            <a:solidFill>
              <a:srgbClr val="333399"/>
            </a:solidFill>
            <a:miter lim="800000"/>
            <a:headEnd/>
            <a:tailEnd/>
          </a:ln>
          <a:effectLst>
            <a:outerShdw dist="89803" dir="8100000" algn="ctr" rotWithShape="0">
              <a:srgbClr val="333399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8536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CFC460B-CE31-4ECE-B4C0-C9262909F8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02846" y="46038"/>
            <a:ext cx="9692640" cy="1325562"/>
          </a:xfrm>
        </p:spPr>
        <p:txBody>
          <a:bodyPr/>
          <a:lstStyle/>
          <a:p>
            <a:r>
              <a:rPr lang="en-US" altLang="en-US" dirty="0">
                <a:cs typeface="Times New Roman" panose="02020603050405020304" pitchFamily="18" charset="0"/>
              </a:rPr>
              <a:t>Path-Goal Theory</a:t>
            </a:r>
          </a:p>
        </p:txBody>
      </p:sp>
      <p:sp>
        <p:nvSpPr>
          <p:cNvPr id="5" name="Footer Placeholder 3">
            <a:extLst>
              <a:ext uri="{FF2B5EF4-FFF2-40B4-BE49-F238E27FC236}">
                <a16:creationId xmlns:a16="http://schemas.microsoft.com/office/drawing/2014/main" id="{CD87E438-90FC-4A5F-8BAB-79FCD3CEC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dirty="0"/>
              <a:t>© 2005 Prentice-Hall</a:t>
            </a:r>
          </a:p>
        </p:txBody>
      </p:sp>
      <p:sp>
        <p:nvSpPr>
          <p:cNvPr id="6" name="Slide Number Placeholder 4">
            <a:extLst>
              <a:ext uri="{FF2B5EF4-FFF2-40B4-BE49-F238E27FC236}">
                <a16:creationId xmlns:a16="http://schemas.microsoft.com/office/drawing/2014/main" id="{05D2EE1A-1B32-4B30-92E0-AD284C540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en-US" dirty="0"/>
              <a:t>10-</a:t>
            </a:r>
            <a:fld id="{AE6E82E7-6DA4-4526-B57F-66936CE2EEAF}" type="slidenum">
              <a:rPr lang="en-US" altLang="en-US"/>
              <a:pPr/>
              <a:t>13</a:t>
            </a:fld>
            <a:endParaRPr lang="en-US" altLang="en-US" dirty="0"/>
          </a:p>
        </p:txBody>
      </p:sp>
      <p:pic>
        <p:nvPicPr>
          <p:cNvPr id="32772" name="Picture 4">
            <a:extLst>
              <a:ext uri="{FF2B5EF4-FFF2-40B4-BE49-F238E27FC236}">
                <a16:creationId xmlns:a16="http://schemas.microsoft.com/office/drawing/2014/main" id="{4A74F134-EA78-4039-9435-F81FCB179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6900" y="1371600"/>
            <a:ext cx="84582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70711606"/>
      </p:ext>
    </p:extLst>
  </p:cSld>
  <p:clrMapOvr>
    <a:masterClrMapping/>
  </p:clrMapOvr>
  <p:transition>
    <p:rand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9FAA7-E7F9-4366-AEAC-82C826DE6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 goal theory is: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88DC540-B348-47EB-B70C-FBA38852C262}"/>
              </a:ext>
            </a:extLst>
          </p:cNvPr>
          <p:cNvSpPr txBox="1"/>
          <p:nvPr/>
        </p:nvSpPr>
        <p:spPr>
          <a:xfrm>
            <a:off x="1474304" y="1962186"/>
            <a:ext cx="7391400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2800" dirty="0"/>
              <a:t>-	Organized, but complex </a:t>
            </a:r>
          </a:p>
          <a:p>
            <a:pPr marL="457200" indent="-457200">
              <a:buFontTx/>
              <a:buChar char="-"/>
            </a:pPr>
            <a:r>
              <a:rPr lang="en-US" altLang="en-US" sz="2800" dirty="0"/>
              <a:t>Provide predictions</a:t>
            </a:r>
          </a:p>
          <a:p>
            <a:pPr marL="457200" indent="-457200">
              <a:buFontTx/>
              <a:buChar char="-"/>
            </a:pPr>
            <a:r>
              <a:rPr lang="en-US" altLang="en-US" sz="2800" dirty="0"/>
              <a:t>Broad</a:t>
            </a:r>
          </a:p>
          <a:p>
            <a:r>
              <a:rPr lang="en-US" altLang="en-US" sz="2800" dirty="0"/>
              <a:t>-	Situational approach</a:t>
            </a:r>
          </a:p>
        </p:txBody>
      </p:sp>
    </p:spTree>
    <p:extLst>
      <p:ext uri="{BB962C8B-B14F-4D97-AF65-F5344CB8AC3E}">
        <p14:creationId xmlns:p14="http://schemas.microsoft.com/office/powerpoint/2010/main" val="15817086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358C3450-25E0-4B85-9CAF-F62C849203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066800"/>
          </a:xfrm>
        </p:spPr>
        <p:txBody>
          <a:bodyPr/>
          <a:lstStyle/>
          <a:p>
            <a:r>
              <a:rPr lang="en-US" altLang="en-US" dirty="0"/>
              <a:t>Path-Goal Theory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B72258A6-D44A-4B47-980F-9D51DD130C9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209800" y="1371600"/>
            <a:ext cx="7772400" cy="5029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dirty="0"/>
              <a:t>Pros</a:t>
            </a:r>
          </a:p>
          <a:p>
            <a:r>
              <a:rPr lang="en-US" altLang="en-US" dirty="0"/>
              <a:t>Helps understand how leader behavior effects subordinates satisfaction and work performance</a:t>
            </a:r>
          </a:p>
          <a:p>
            <a:r>
              <a:rPr lang="en-US" altLang="en-US" dirty="0"/>
              <a:t>Deals directly with motivation – one of the only theories to address this</a:t>
            </a:r>
          </a:p>
          <a:p>
            <a:r>
              <a:rPr lang="en-US" altLang="en-US" dirty="0"/>
              <a:t>Provides a very practical model – make a clear path and follow it</a:t>
            </a:r>
          </a:p>
          <a:p>
            <a:pPr>
              <a:buFontTx/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>
            <a:extLst>
              <a:ext uri="{FF2B5EF4-FFF2-40B4-BE49-F238E27FC236}">
                <a16:creationId xmlns:a16="http://schemas.microsoft.com/office/drawing/2014/main" id="{1A4267AF-6221-49EB-A0FC-E45025BABD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066800"/>
          </a:xfrm>
        </p:spPr>
        <p:txBody>
          <a:bodyPr/>
          <a:lstStyle/>
          <a:p>
            <a:r>
              <a:rPr lang="en-US" altLang="en-US" dirty="0"/>
              <a:t>Path-Goal Theory</a:t>
            </a:r>
          </a:p>
        </p:txBody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20C1A142-1B88-49F3-A47C-8BE21CB3367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905000" y="1295400"/>
            <a:ext cx="8382000" cy="51816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dirty="0"/>
              <a:t>Cons</a:t>
            </a:r>
          </a:p>
          <a:p>
            <a:r>
              <a:rPr lang="en-US" altLang="en-US" dirty="0"/>
              <a:t>This is a very complex theory that incorporates many aspects of leadership</a:t>
            </a:r>
          </a:p>
          <a:p>
            <a:r>
              <a:rPr lang="en-US" altLang="en-US" dirty="0"/>
              <a:t>Research only partially supports the theory</a:t>
            </a:r>
          </a:p>
          <a:p>
            <a:r>
              <a:rPr lang="en-US" altLang="en-US" dirty="0"/>
              <a:t>Fails to explain adequately the relationship between leader behavior and subordinate motivation</a:t>
            </a:r>
          </a:p>
          <a:p>
            <a:r>
              <a:rPr lang="en-US" altLang="en-US" dirty="0"/>
              <a:t>Treats leadership as a one way street, places a majority of the responsibility on the leader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3A4466-10B8-491B-AED2-1A88F25946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71D76F-CF17-44F6-9F8F-F5FE5F1777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043" y="1828800"/>
            <a:ext cx="10689469" cy="4465983"/>
          </a:xfrm>
        </p:spPr>
        <p:txBody>
          <a:bodyPr>
            <a:normAutofit/>
          </a:bodyPr>
          <a:lstStyle/>
          <a:p>
            <a:r>
              <a:rPr lang="en-US" sz="2800" dirty="0">
                <a:latin typeface="Times New Roman" panose="02020603050405020304" pitchFamily="18" charset="0"/>
              </a:rPr>
              <a:t>P</a:t>
            </a:r>
            <a:r>
              <a:rPr lang="en-US" sz="2800" dirty="0">
                <a:effectLst/>
                <a:latin typeface="Times New Roman" panose="02020603050405020304" pitchFamily="18" charset="0"/>
              </a:rPr>
              <a:t>ath–goal theory does offer significant insights that can be applied in ongoing settings to improve one’s leadership.</a:t>
            </a:r>
          </a:p>
          <a:p>
            <a:r>
              <a:rPr lang="en-US" sz="2800" dirty="0">
                <a:effectLst/>
                <a:latin typeface="Times New Roman" panose="02020603050405020304" pitchFamily="18" charset="0"/>
              </a:rPr>
              <a:t>Path–goal theory provides a set of general recommendations based on the characteristics of followers and tasks for how leaders should act in various situations if they want to be effective.</a:t>
            </a:r>
          </a:p>
          <a:p>
            <a:r>
              <a:rPr lang="en-US" sz="2800" dirty="0">
                <a:effectLst/>
                <a:latin typeface="Times New Roman" panose="02020603050405020304" pitchFamily="18" charset="0"/>
              </a:rPr>
              <a:t> It informs us about when to be directive, supportive, participative, or achievement oriented.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292069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C09976-644E-4EC1-B400-CC8BB482A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104" y="1258958"/>
            <a:ext cx="10349948" cy="3604590"/>
          </a:xfrm>
        </p:spPr>
        <p:txBody>
          <a:bodyPr>
            <a:normAutofit/>
          </a:bodyPr>
          <a:lstStyle/>
          <a:p>
            <a:r>
              <a:rPr lang="en-US" sz="2800" dirty="0">
                <a:effectLst/>
                <a:latin typeface="Times New Roman" panose="02020603050405020304" pitchFamily="18" charset="0"/>
              </a:rPr>
              <a:t>For example, in a university setting where a junior faculty member feels apprehensive about his or her teaching and research, a department chair should give supportive leadership. By giving care and support, the chair helps the junior faculty member gain a sense of confidence about his or her ability to perform the work (Bess &amp; Goldman, 2001).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302079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22568342-244D-48A7-8B2E-0BBA114644B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768538"/>
              </p:ext>
            </p:extLst>
          </p:nvPr>
        </p:nvGraphicFramePr>
        <p:xfrm>
          <a:off x="-1022923" y="719666"/>
          <a:ext cx="5349263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39EF5F8-173D-459E-B273-B187380B8F04}"/>
              </a:ext>
            </a:extLst>
          </p:cNvPr>
          <p:cNvSpPr/>
          <p:nvPr/>
        </p:nvSpPr>
        <p:spPr>
          <a:xfrm>
            <a:off x="2879675" y="1767078"/>
            <a:ext cx="8074837" cy="1069699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>
                <a:effectLst/>
                <a:latin typeface="Arial" panose="020B0604020202020204" pitchFamily="34" charset="0"/>
              </a:rPr>
              <a:t>In order to employ this approach effectively, it would be helpful to create a questionnaire for staff, in order to uncover some of their motivators. Communication between myself and team member is vital for success.</a:t>
            </a:r>
            <a:endParaRPr lang="en-US" dirty="0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C2314EE-F593-49C1-B0E5-10347E3B2162}"/>
              </a:ext>
            </a:extLst>
          </p:cNvPr>
          <p:cNvSpPr/>
          <p:nvPr/>
        </p:nvSpPr>
        <p:spPr>
          <a:xfrm>
            <a:off x="2879676" y="5166675"/>
            <a:ext cx="8074836" cy="106969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The culture of the organization when using the path-goal theory suggests that motivation of employees is a strategic direction, and is a used as a method for production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51EBCBC-612F-4A75-89BB-B1D0FD54C4CB}"/>
              </a:ext>
            </a:extLst>
          </p:cNvPr>
          <p:cNvSpPr/>
          <p:nvPr/>
        </p:nvSpPr>
        <p:spPr>
          <a:xfrm>
            <a:off x="2879675" y="4039604"/>
            <a:ext cx="8074837" cy="106969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For the organization this theory helps push forward organizational initiatives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B7D2CD5-115E-4C2F-9C51-AE26E3398A65}"/>
              </a:ext>
            </a:extLst>
          </p:cNvPr>
          <p:cNvSpPr/>
          <p:nvPr/>
        </p:nvSpPr>
        <p:spPr>
          <a:xfrm>
            <a:off x="2879675" y="2912533"/>
            <a:ext cx="8074837" cy="1069699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Teams are strong because they know what the goal is and have a clear roadmap to accomplish the mission.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91AD7B2-476E-45A7-93A6-20611739F293}"/>
              </a:ext>
            </a:extLst>
          </p:cNvPr>
          <p:cNvCxnSpPr/>
          <p:nvPr/>
        </p:nvCxnSpPr>
        <p:spPr>
          <a:xfrm>
            <a:off x="2579427" y="2292824"/>
            <a:ext cx="3002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D67C435-A4A4-42A8-AFDF-CC3DF2523C11}"/>
              </a:ext>
            </a:extLst>
          </p:cNvPr>
          <p:cNvCxnSpPr/>
          <p:nvPr/>
        </p:nvCxnSpPr>
        <p:spPr>
          <a:xfrm>
            <a:off x="2579427" y="5679743"/>
            <a:ext cx="3002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ABC0B72-9874-458A-BAB2-CBB2CA310042}"/>
              </a:ext>
            </a:extLst>
          </p:cNvPr>
          <p:cNvCxnSpPr/>
          <p:nvPr/>
        </p:nvCxnSpPr>
        <p:spPr>
          <a:xfrm>
            <a:off x="2581703" y="4603845"/>
            <a:ext cx="3002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00A8E7A-F48E-46BC-982A-C2232ADC0378}"/>
              </a:ext>
            </a:extLst>
          </p:cNvPr>
          <p:cNvCxnSpPr/>
          <p:nvPr/>
        </p:nvCxnSpPr>
        <p:spPr>
          <a:xfrm>
            <a:off x="2561230" y="3429000"/>
            <a:ext cx="30024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887898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107D2-2A1B-4F99-BC1F-008F67B8D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Path-Goal theory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4D58A8-D282-4D2C-B597-956E889DA9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375" y="1828800"/>
            <a:ext cx="10469216" cy="4351337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r>
              <a:rPr lang="en-US" sz="2400" dirty="0"/>
              <a:t>The Path-Goal model is a theory based on specifying a leader’s style or behavior that best fits the employee and work environment in order to achieve a goal.</a:t>
            </a:r>
          </a:p>
          <a:p>
            <a:r>
              <a:rPr lang="en-US" sz="2400" dirty="0"/>
              <a:t>The goal is to increase your employees' motivation, empowerment, and satisfaction so they become productive members of the organization.</a:t>
            </a:r>
          </a:p>
        </p:txBody>
      </p:sp>
    </p:spTree>
    <p:extLst>
      <p:ext uri="{BB962C8B-B14F-4D97-AF65-F5344CB8AC3E}">
        <p14:creationId xmlns:p14="http://schemas.microsoft.com/office/powerpoint/2010/main" val="3765510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4445B-CF44-4D94-A5AF-DE46F02101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Research Implications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6E7EC-16C8-4570-ABA9-3CC824685A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339" y="1828800"/>
            <a:ext cx="10522225" cy="4351337"/>
          </a:xfrm>
        </p:spPr>
        <p:txBody>
          <a:bodyPr>
            <a:normAutofit/>
          </a:bodyPr>
          <a:lstStyle/>
          <a:p>
            <a:r>
              <a:rPr lang="en-US" sz="2400" dirty="0">
                <a:effectLst/>
              </a:rPr>
              <a:t>Organizational productivity, innovation, creativity, group cohesiveness, </a:t>
            </a:r>
            <a:r>
              <a:rPr lang="en-US" sz="2400" dirty="0"/>
              <a:t> stress, motivation,  job satisfaction, turnover</a:t>
            </a:r>
          </a:p>
          <a:p>
            <a:r>
              <a:rPr lang="en-US" sz="2400" dirty="0">
                <a:effectLst/>
                <a:latin typeface="Times New Roman" panose="02020603050405020304" pitchFamily="18" charset="0"/>
              </a:rPr>
              <a:t>Peak research interest in path-goal theory occurred between 1971 and 1992 when over120 studies were conducted on varying aspects of the theory (Wofford and Liska1993;Schriesheim and Neider1996).</a:t>
            </a:r>
          </a:p>
          <a:p>
            <a:r>
              <a:rPr lang="en-US" sz="2400" dirty="0">
                <a:effectLst/>
                <a:latin typeface="Times New Roman" panose="02020603050405020304" pitchFamily="18" charset="0"/>
              </a:rPr>
              <a:t>Scholarly research greatly diminished after 2000.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383830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48CAB-3972-4092-8988-3B26F42FE7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791" y="1126436"/>
            <a:ext cx="10919791" cy="5053702"/>
          </a:xfrm>
        </p:spPr>
        <p:txBody>
          <a:bodyPr>
            <a:normAutofit/>
          </a:bodyPr>
          <a:lstStyle/>
          <a:p>
            <a:r>
              <a:rPr lang="en-US" sz="2800" dirty="0">
                <a:effectLst/>
              </a:rPr>
              <a:t>Wofford and </a:t>
            </a:r>
            <a:r>
              <a:rPr lang="en-US" sz="2800" dirty="0" err="1">
                <a:effectLst/>
              </a:rPr>
              <a:t>Liska’s</a:t>
            </a:r>
            <a:r>
              <a:rPr lang="en-US" sz="2800" dirty="0">
                <a:effectLst/>
              </a:rPr>
              <a:t> meta-analysis of over 100 studies concluded that path-goal theory has not been comprehensively tested, that research has produced generally inconsistent findings.</a:t>
            </a:r>
          </a:p>
          <a:p>
            <a:r>
              <a:rPr lang="en-US" sz="2800" dirty="0" err="1">
                <a:effectLst/>
                <a:latin typeface="Times New Roman" panose="02020603050405020304" pitchFamily="18" charset="0"/>
              </a:rPr>
              <a:t>Schriesheim</a:t>
            </a:r>
            <a:r>
              <a:rPr lang="en-US" sz="2800" dirty="0">
                <a:effectLst/>
                <a:latin typeface="Times New Roman" panose="02020603050405020304" pitchFamily="18" charset="0"/>
              </a:rPr>
              <a:t> and </a:t>
            </a:r>
            <a:r>
              <a:rPr lang="en-US" sz="2800" dirty="0" err="1">
                <a:effectLst/>
                <a:latin typeface="Times New Roman" panose="02020603050405020304" pitchFamily="18" charset="0"/>
              </a:rPr>
              <a:t>Neider</a:t>
            </a:r>
            <a:r>
              <a:rPr lang="en-US" sz="2800" dirty="0">
                <a:effectLst/>
                <a:latin typeface="Times New Roman" panose="02020603050405020304" pitchFamily="18" charset="0"/>
              </a:rPr>
              <a:t> (2016) attributed the decline in research to negative reviews of path-goal theory that make it more difficult for research to be published, the loss of its inherent appeal in it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858675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6FD862-4DDE-4A61-9C37-4188442F5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could we test path-goal leadership?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AEEBE-4200-4585-9538-4DF53E500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3" y="1828800"/>
            <a:ext cx="10018642" cy="4351337"/>
          </a:xfrm>
        </p:spPr>
        <p:txBody>
          <a:bodyPr>
            <a:normAutofit/>
          </a:bodyPr>
          <a:lstStyle/>
          <a:p>
            <a:r>
              <a:rPr lang="en-US" sz="2400" dirty="0"/>
              <a:t>The Impact of Path-Goal Leadership Styles on Work Group Effectiveness and Turnover Intention</a:t>
            </a:r>
          </a:p>
          <a:p>
            <a:r>
              <a:rPr lang="en-US" sz="2400" dirty="0">
                <a:effectLst/>
              </a:rPr>
              <a:t>Effect of path-goal leadership styles on the commitment of employees on construction projects</a:t>
            </a:r>
          </a:p>
          <a:p>
            <a:r>
              <a:rPr lang="en-US" sz="2400" dirty="0">
                <a:effectLst/>
              </a:rPr>
              <a:t>Leadership instrument</a:t>
            </a:r>
          </a:p>
          <a:p>
            <a:pPr lvl="1"/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5874681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09CF4-C1DA-4845-9957-1D9D67E89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17086E-9C01-44E4-B598-63AC156013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6" y="1828800"/>
            <a:ext cx="10371416" cy="4663440"/>
          </a:xfrm>
        </p:spPr>
        <p:txBody>
          <a:bodyPr>
            <a:normAutofit/>
          </a:bodyPr>
          <a:lstStyle/>
          <a:p>
            <a:r>
              <a:rPr lang="en-US" sz="2800" dirty="0">
                <a:effectLst/>
                <a:latin typeface="Times New Roman" panose="02020603050405020304" pitchFamily="18" charset="0"/>
              </a:rPr>
              <a:t>Path-goal leadership theory initially focused on leaders and their individualized effect on subordinates in the workplace.  </a:t>
            </a:r>
          </a:p>
          <a:p>
            <a:r>
              <a:rPr lang="en-US" sz="2800" dirty="0">
                <a:effectLst/>
                <a:latin typeface="Times New Roman" panose="02020603050405020304" pitchFamily="18" charset="0"/>
              </a:rPr>
              <a:t>Over time, House</a:t>
            </a:r>
            <a:r>
              <a:rPr lang="en-US" sz="2800" dirty="0">
                <a:effectLst/>
                <a:latin typeface="Arial" panose="020B0604020202020204" pitchFamily="34" charset="0"/>
              </a:rPr>
              <a:t>’</a:t>
            </a:r>
            <a:r>
              <a:rPr lang="en-US" sz="2800" dirty="0">
                <a:effectLst/>
                <a:latin typeface="Times New Roman" panose="02020603050405020304" pitchFamily="18" charset="0"/>
              </a:rPr>
              <a:t>s definition of path-goal theory changed in response to existing theory and the limited results of empirical research. </a:t>
            </a:r>
          </a:p>
          <a:p>
            <a:r>
              <a:rPr lang="en-US" sz="2800" dirty="0">
                <a:effectLst/>
                <a:latin typeface="Times New Roman" panose="02020603050405020304" pitchFamily="18" charset="0"/>
              </a:rPr>
              <a:t>Today, the focus is still on the leader but considers the leader</a:t>
            </a:r>
            <a:r>
              <a:rPr lang="en-US" sz="2800" dirty="0">
                <a:effectLst/>
                <a:latin typeface="Arial" panose="020B0604020202020204" pitchFamily="34" charset="0"/>
              </a:rPr>
              <a:t>’</a:t>
            </a:r>
            <a:r>
              <a:rPr lang="en-US" sz="2800" dirty="0">
                <a:effectLst/>
                <a:latin typeface="Times New Roman" panose="02020603050405020304" pitchFamily="18" charset="0"/>
              </a:rPr>
              <a:t>s effect on groups and individuals and acknowledges that there may be no need for leadership intervention in some circumstances for followers to attain goals and achieve personal satisfaction.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49074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4C0E0C-4852-4B8C-A019-59B8E9728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184713-62F7-43F6-9DD9-637A65E498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183" y="1828800"/>
            <a:ext cx="9939129" cy="4663440"/>
          </a:xfrm>
        </p:spPr>
        <p:txBody>
          <a:bodyPr>
            <a:normAutofit/>
          </a:bodyPr>
          <a:lstStyle/>
          <a:p>
            <a:r>
              <a:rPr lang="en-US" sz="2800" dirty="0"/>
              <a:t>The path-goal theory was first introduced by Martin Evans (1970) and then further developed by House (1971).</a:t>
            </a:r>
          </a:p>
          <a:p>
            <a:r>
              <a:rPr lang="en-US" sz="2800" dirty="0"/>
              <a:t>Path-Goal model is based on Vroom's (1964) expectancy theory.</a:t>
            </a:r>
          </a:p>
          <a:p>
            <a:r>
              <a:rPr lang="en-US" sz="2800" dirty="0"/>
              <a:t> In expectancy theory; an individual will act in a certain way based on the expectation that the act will be followed by a given outcome and on the attractiveness of that outcome to the individual. </a:t>
            </a:r>
          </a:p>
        </p:txBody>
      </p:sp>
    </p:spTree>
    <p:extLst>
      <p:ext uri="{BB962C8B-B14F-4D97-AF65-F5344CB8AC3E}">
        <p14:creationId xmlns:p14="http://schemas.microsoft.com/office/powerpoint/2010/main" val="4258477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>
            <a:extLst>
              <a:ext uri="{FF2B5EF4-FFF2-40B4-BE49-F238E27FC236}">
                <a16:creationId xmlns:a16="http://schemas.microsoft.com/office/drawing/2014/main" id="{587C2281-03BA-4841-A0E6-F807FC9E04D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990600"/>
          </a:xfrm>
        </p:spPr>
        <p:txBody>
          <a:bodyPr/>
          <a:lstStyle/>
          <a:p>
            <a:r>
              <a:rPr lang="en-US" altLang="en-US" dirty="0"/>
              <a:t>Path-Goal Theory</a:t>
            </a:r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7C07EBBA-DA3A-4432-AEB2-DB2DD26228DF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993913" y="1295400"/>
            <a:ext cx="9369287" cy="480060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dirty="0"/>
              <a:t>Path Goal theory is about how leaders motivate subordinates to accomplish designated goals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dirty="0"/>
              <a:t>The stated goal of leadership is to enhance employee performance and employee satisfaction by focusing on employee motivation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dirty="0"/>
              <a:t>Emphasizes the relationship between the leader’s style and characteristics of the subordinates and the work setting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r>
              <a:rPr lang="en-US" altLang="en-US" sz="2000" dirty="0"/>
              <a:t>The leader must use a style that best meets the subordinates motivational needs</a:t>
            </a:r>
          </a:p>
          <a:p>
            <a:pPr>
              <a:lnSpc>
                <a:spcPct val="90000"/>
              </a:lnSpc>
              <a:buClr>
                <a:schemeClr val="tx1"/>
              </a:buClr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69778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DBDDC-9FA8-4557-A189-8F456F6C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7D2D57-F273-4604-A32F-1024AE3810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61871" y="1828800"/>
            <a:ext cx="9459137" cy="4351337"/>
          </a:xfrm>
        </p:spPr>
        <p:txBody>
          <a:bodyPr>
            <a:normAutofit/>
          </a:bodyPr>
          <a:lstStyle/>
          <a:p>
            <a:r>
              <a:rPr lang="en-US" sz="2400" dirty="0"/>
              <a:t>Path goal theory generally follows these basic steps</a:t>
            </a:r>
          </a:p>
          <a:p>
            <a:endParaRPr lang="en-US" sz="2400" dirty="0"/>
          </a:p>
          <a:p>
            <a:pPr lvl="1">
              <a:buFont typeface="+mj-lt"/>
              <a:buAutoNum type="arabicPeriod"/>
            </a:pPr>
            <a:r>
              <a:rPr lang="en-US" sz="2400" dirty="0"/>
              <a:t>Determine the employee and environmental characteristics</a:t>
            </a:r>
          </a:p>
          <a:p>
            <a:pPr lvl="1">
              <a:buFont typeface="+mj-lt"/>
              <a:buAutoNum type="arabicPeriod"/>
            </a:pPr>
            <a:r>
              <a:rPr lang="en-US" sz="2400" dirty="0"/>
              <a:t>Select a leadership style</a:t>
            </a:r>
          </a:p>
          <a:p>
            <a:pPr lvl="1">
              <a:buFont typeface="+mj-lt"/>
              <a:buAutoNum type="arabicPeriod"/>
            </a:pPr>
            <a:r>
              <a:rPr lang="en-US" sz="2400" dirty="0"/>
              <a:t>Focus on motivational factors that will help the employee succeed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99762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9C971-A6E4-4EB4-BAC8-E25B9ADE18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1. Employee Characteristics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599E83-5DB0-4DE5-B24E-2CA18A59B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112" y="1828799"/>
            <a:ext cx="10265399" cy="4837043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Employees interpret their leader's behavior based on their needs, such as</a:t>
            </a:r>
          </a:p>
          <a:p>
            <a:pPr lvl="2"/>
            <a:r>
              <a:rPr lang="en-US" sz="2600" dirty="0"/>
              <a:t>the degree of structure they need, </a:t>
            </a:r>
          </a:p>
          <a:p>
            <a:pPr lvl="2"/>
            <a:r>
              <a:rPr lang="en-US" sz="2400" dirty="0"/>
              <a:t>affiliation, perceived level of ability, </a:t>
            </a:r>
          </a:p>
          <a:p>
            <a:pPr lvl="2"/>
            <a:r>
              <a:rPr lang="en-US" sz="2400" dirty="0"/>
              <a:t>and desire for control.</a:t>
            </a:r>
          </a:p>
          <a:p>
            <a:pPr marL="548640" lvl="2" indent="0">
              <a:buNone/>
            </a:pPr>
            <a:endParaRPr lang="en-US" sz="3200" dirty="0"/>
          </a:p>
          <a:p>
            <a:pPr marL="548640" lvl="2" indent="0">
              <a:buNone/>
            </a:pPr>
            <a:r>
              <a:rPr lang="en-US" sz="3200" dirty="0"/>
              <a:t>For example, if a leader provides more structure than what they need, they become less motivated. Thus, a leader needs to understand their employees so they know how to best motivate them.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968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43E10805-2CBE-40B5-AC03-739393F515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762000"/>
          </a:xfrm>
        </p:spPr>
        <p:txBody>
          <a:bodyPr/>
          <a:lstStyle/>
          <a:p>
            <a:r>
              <a:rPr lang="en-US" altLang="en-US" dirty="0"/>
              <a:t>Path-Goal Theory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888B14D6-231A-4F38-91E6-6D3FF55AC5F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828800" y="1295400"/>
            <a:ext cx="8382000" cy="53340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b="1" u="sng" dirty="0"/>
              <a:t>Subordinate Characteristics</a:t>
            </a:r>
          </a:p>
          <a:p>
            <a:r>
              <a:rPr lang="en-US" altLang="en-US" b="1" dirty="0"/>
              <a:t>Preferences for structure – </a:t>
            </a:r>
            <a:r>
              <a:rPr lang="en-US" altLang="en-US" dirty="0"/>
              <a:t>prefer directive leadership</a:t>
            </a:r>
          </a:p>
          <a:p>
            <a:r>
              <a:rPr lang="en-US" altLang="en-US" b="1" dirty="0"/>
              <a:t>Need for affiliation- </a:t>
            </a:r>
            <a:r>
              <a:rPr lang="en-US" altLang="en-US" dirty="0"/>
              <a:t>prefer supportive leadership</a:t>
            </a:r>
            <a:endParaRPr lang="en-US" altLang="en-US" b="1" dirty="0"/>
          </a:p>
          <a:p>
            <a:r>
              <a:rPr lang="en-US" altLang="en-US" b="1" dirty="0"/>
              <a:t>Desires of control- </a:t>
            </a:r>
            <a:r>
              <a:rPr lang="en-US" altLang="en-US" dirty="0"/>
              <a:t>prefer participative leadership</a:t>
            </a:r>
            <a:endParaRPr lang="en-US" altLang="en-US" b="1" dirty="0"/>
          </a:p>
          <a:p>
            <a:r>
              <a:rPr lang="en-US" altLang="en-US" b="1" dirty="0"/>
              <a:t>Self-perceived level of task ability</a:t>
            </a:r>
            <a:r>
              <a:rPr lang="en-US" altLang="en-US" dirty="0"/>
              <a:t>- prefer achievement orientated leadership</a:t>
            </a:r>
            <a:endParaRPr lang="en-US" altLang="en-US" b="1" dirty="0"/>
          </a:p>
        </p:txBody>
      </p:sp>
    </p:spTree>
    <p:extLst>
      <p:ext uri="{BB962C8B-B14F-4D97-AF65-F5344CB8AC3E}">
        <p14:creationId xmlns:p14="http://schemas.microsoft.com/office/powerpoint/2010/main" val="6802723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D0C9D4-94A2-4418-95B6-18151098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7079" y="415774"/>
            <a:ext cx="10453050" cy="1413026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2. Task and Environmental Characteristics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BAB732-61C6-4305-B81B-6F94C35788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7079" y="1577009"/>
            <a:ext cx="10270434" cy="5088833"/>
          </a:xfrm>
        </p:spPr>
        <p:txBody>
          <a:bodyPr>
            <a:normAutofit/>
          </a:bodyPr>
          <a:lstStyle/>
          <a:p>
            <a:r>
              <a:rPr lang="en-US" sz="2000" dirty="0"/>
              <a:t>Overcoming obstacles is a special focus of path-goal theory. If an obstacle becomes too strong, then the leader needs to step in and help the employee select a path to work around it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2000" dirty="0"/>
              <a:t>Some of the more difficult task characteristics that often arise are: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/>
              <a:t>Design of the task </a:t>
            </a:r>
            <a:r>
              <a:rPr lang="en-US" sz="2000" dirty="0"/>
              <a:t>- The design of the task might call for the leader's support.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/>
              <a:t>Formal authority system </a:t>
            </a:r>
            <a:r>
              <a:rPr lang="en-US" sz="2000" dirty="0"/>
              <a:t>- Depending upon the task authority, the leader can provide clear goals and/or give the employee some or all control.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/>
              <a:t>Work group </a:t>
            </a:r>
            <a:r>
              <a:rPr lang="en-US" sz="2000" dirty="0"/>
              <a:t>- If the team is non-supportive, then the leader needs to be cohesiveness that provides enthusiasm, and devotion to all team members.</a:t>
            </a:r>
          </a:p>
        </p:txBody>
      </p:sp>
    </p:spTree>
    <p:extLst>
      <p:ext uri="{BB962C8B-B14F-4D97-AF65-F5344CB8AC3E}">
        <p14:creationId xmlns:p14="http://schemas.microsoft.com/office/powerpoint/2010/main" val="2546590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AC72A-C358-4E8A-8245-DE8302CD3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3. Leader Behavior or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4F2EA6-00F3-4A11-A4E4-F6BE84699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0331" y="1510748"/>
            <a:ext cx="10270434" cy="5168348"/>
          </a:xfrm>
        </p:spPr>
        <p:txBody>
          <a:bodyPr>
            <a:normAutofit/>
          </a:bodyPr>
          <a:lstStyle/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The independent variables of Path-Goal Theory are the leader's behavior :</a:t>
            </a:r>
          </a:p>
          <a:p>
            <a:pPr lvl="1"/>
            <a:r>
              <a:rPr lang="en-US" sz="2000" dirty="0"/>
              <a:t>the leader adjusts her style of behavior to the employee and task characteristics so that the employee's motivation is to excel at their goal. </a:t>
            </a:r>
          </a:p>
          <a:p>
            <a:pPr lvl="1"/>
            <a:endParaRPr lang="en-US" sz="2000" dirty="0"/>
          </a:p>
          <a:p>
            <a:pPr marL="274320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43980826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752</TotalTime>
  <Words>1086</Words>
  <Application>Microsoft Office PowerPoint</Application>
  <PresentationFormat>Widescreen</PresentationFormat>
  <Paragraphs>103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Century Schoolbook</vt:lpstr>
      <vt:lpstr>Times New Roman</vt:lpstr>
      <vt:lpstr>Wingdings</vt:lpstr>
      <vt:lpstr>Wingdings 2</vt:lpstr>
      <vt:lpstr>View</vt:lpstr>
      <vt:lpstr>Path-Goal Theory</vt:lpstr>
      <vt:lpstr>Path-Goal theory</vt:lpstr>
      <vt:lpstr>PowerPoint Presentation</vt:lpstr>
      <vt:lpstr>Path-Goal Theory</vt:lpstr>
      <vt:lpstr>PowerPoint Presentation</vt:lpstr>
      <vt:lpstr>1. Employee Characteristics </vt:lpstr>
      <vt:lpstr>Path-Goal Theory</vt:lpstr>
      <vt:lpstr>2. Task and Environmental Characteristics </vt:lpstr>
      <vt:lpstr>3. Leader Behavior or Style</vt:lpstr>
      <vt:lpstr>Leader’s Behavior</vt:lpstr>
      <vt:lpstr>PowerPoint Presentation</vt:lpstr>
      <vt:lpstr>PowerPoint Presentation</vt:lpstr>
      <vt:lpstr>Path-Goal Theory</vt:lpstr>
      <vt:lpstr>Path goal theory is:</vt:lpstr>
      <vt:lpstr>Path-Goal Theory</vt:lpstr>
      <vt:lpstr>Path-Goal Theory</vt:lpstr>
      <vt:lpstr>Applications</vt:lpstr>
      <vt:lpstr>PowerPoint Presentation</vt:lpstr>
      <vt:lpstr>PowerPoint Presentation</vt:lpstr>
      <vt:lpstr>Research Implications</vt:lpstr>
      <vt:lpstr>PowerPoint Presentation</vt:lpstr>
      <vt:lpstr>How could we test path-goal leadership?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Summayya Ch</dc:creator>
  <cp:lastModifiedBy>DELL</cp:lastModifiedBy>
  <cp:revision>35</cp:revision>
  <cp:lastPrinted>2020-11-11T09:53:42Z</cp:lastPrinted>
  <dcterms:created xsi:type="dcterms:W3CDTF">2020-11-11T05:19:53Z</dcterms:created>
  <dcterms:modified xsi:type="dcterms:W3CDTF">2020-12-02T19:18:53Z</dcterms:modified>
</cp:coreProperties>
</file>