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52344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0D34E-4E86-41EC-877D-2139F8FCA761}"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112195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3059474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044010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6743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620D34E-4E86-41EC-877D-2139F8FCA761}"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816185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620D34E-4E86-41EC-877D-2139F8FCA761}" type="datetimeFigureOut">
              <a:rPr lang="en-US" smtClean="0"/>
              <a:t>5/1/2020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951744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12072063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64152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67168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0D34E-4E86-41EC-877D-2139F8FCA761}"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311977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20D34E-4E86-41EC-877D-2139F8FCA761}"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13777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20D34E-4E86-41EC-877D-2139F8FCA761}"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119352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20D34E-4E86-41EC-877D-2139F8FCA761}"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122561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0D34E-4E86-41EC-877D-2139F8FCA761}"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345104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0D34E-4E86-41EC-877D-2139F8FCA761}"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34346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0D34E-4E86-41EC-877D-2139F8FCA761}"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807248B-8F83-4CF8-B3A3-FBB4E61EEB68}" type="slidenum">
              <a:rPr lang="en-US" smtClean="0"/>
              <a:t>‹#›</a:t>
            </a:fld>
            <a:endParaRPr lang="en-US"/>
          </a:p>
        </p:txBody>
      </p:sp>
    </p:spTree>
    <p:extLst>
      <p:ext uri="{BB962C8B-B14F-4D97-AF65-F5344CB8AC3E}">
        <p14:creationId xmlns:p14="http://schemas.microsoft.com/office/powerpoint/2010/main" val="269083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620D34E-4E86-41EC-877D-2139F8FCA761}" type="datetimeFigureOut">
              <a:rPr lang="en-US" smtClean="0"/>
              <a:t>5/1/2020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807248B-8F83-4CF8-B3A3-FBB4E61EEB68}" type="slidenum">
              <a:rPr lang="en-US" smtClean="0"/>
              <a:t>‹#›</a:t>
            </a:fld>
            <a:endParaRPr lang="en-US"/>
          </a:p>
        </p:txBody>
      </p:sp>
    </p:spTree>
    <p:extLst>
      <p:ext uri="{BB962C8B-B14F-4D97-AF65-F5344CB8AC3E}">
        <p14:creationId xmlns:p14="http://schemas.microsoft.com/office/powerpoint/2010/main" val="2060922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 tie Observations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371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tie observations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7330453"/>
              </p:ext>
            </p:extLst>
          </p:nvPr>
        </p:nvGraphicFramePr>
        <p:xfrm>
          <a:off x="1673087" y="2330934"/>
          <a:ext cx="8763000" cy="4271960"/>
        </p:xfrm>
        <a:graphic>
          <a:graphicData uri="http://schemas.openxmlformats.org/drawingml/2006/table">
            <a:tbl>
              <a:tblPr firstRow="1" bandRow="1">
                <a:tableStyleId>{5C22544A-7EE6-4342-B048-85BDC9FD1C3A}</a:tableStyleId>
              </a:tblPr>
              <a:tblGrid>
                <a:gridCol w="2190750"/>
                <a:gridCol w="2190750"/>
                <a:gridCol w="2190750"/>
                <a:gridCol w="2190750"/>
              </a:tblGrid>
              <a:tr h="533995">
                <a:tc>
                  <a:txBody>
                    <a:bodyPr/>
                    <a:lstStyle/>
                    <a:p>
                      <a:r>
                        <a:rPr lang="en-US" dirty="0" smtClean="0"/>
                        <a:t>Employee</a:t>
                      </a:r>
                      <a:endParaRPr lang="en-US" dirty="0"/>
                    </a:p>
                  </a:txBody>
                  <a:tcPr/>
                </a:tc>
                <a:tc>
                  <a:txBody>
                    <a:bodyPr/>
                    <a:lstStyle/>
                    <a:p>
                      <a:r>
                        <a:rPr lang="en-US" dirty="0" smtClean="0"/>
                        <a:t>Baseline</a:t>
                      </a:r>
                      <a:r>
                        <a:rPr lang="en-US" baseline="0" dirty="0" smtClean="0"/>
                        <a:t> </a:t>
                      </a:r>
                      <a:endParaRPr lang="en-US" dirty="0"/>
                    </a:p>
                  </a:txBody>
                  <a:tcPr/>
                </a:tc>
                <a:tc>
                  <a:txBody>
                    <a:bodyPr/>
                    <a:lstStyle/>
                    <a:p>
                      <a:r>
                        <a:rPr lang="en-US" dirty="0" smtClean="0"/>
                        <a:t>Month 1</a:t>
                      </a:r>
                      <a:endParaRPr lang="en-US" dirty="0"/>
                    </a:p>
                  </a:txBody>
                  <a:tcPr/>
                </a:tc>
                <a:tc>
                  <a:txBody>
                    <a:bodyPr/>
                    <a:lstStyle/>
                    <a:p>
                      <a:r>
                        <a:rPr lang="en-US" dirty="0" smtClean="0"/>
                        <a:t>Month</a:t>
                      </a:r>
                      <a:r>
                        <a:rPr lang="en-US" baseline="0" dirty="0" smtClean="0"/>
                        <a:t> 2</a:t>
                      </a:r>
                      <a:endParaRPr lang="en-US" dirty="0"/>
                    </a:p>
                  </a:txBody>
                  <a:tcPr/>
                </a:tc>
              </a:tr>
              <a:tr h="533995">
                <a:tc>
                  <a:txBody>
                    <a:bodyPr/>
                    <a:lstStyle/>
                    <a:p>
                      <a:r>
                        <a:rPr lang="en-US" dirty="0" smtClean="0"/>
                        <a:t>1</a:t>
                      </a:r>
                      <a:endParaRPr lang="en-US" dirty="0"/>
                    </a:p>
                  </a:txBody>
                  <a:tcPr/>
                </a:tc>
                <a:tc>
                  <a:txBody>
                    <a:bodyPr/>
                    <a:lstStyle/>
                    <a:p>
                      <a:r>
                        <a:rPr lang="en-US" dirty="0" smtClean="0"/>
                        <a:t>16</a:t>
                      </a:r>
                      <a:endParaRPr lang="en-US" dirty="0"/>
                    </a:p>
                  </a:txBody>
                  <a:tcPr/>
                </a:tc>
                <a:tc>
                  <a:txBody>
                    <a:bodyPr/>
                    <a:lstStyle/>
                    <a:p>
                      <a:r>
                        <a:rPr lang="en-US" dirty="0" smtClean="0"/>
                        <a:t>17</a:t>
                      </a:r>
                      <a:endParaRPr lang="en-US" dirty="0"/>
                    </a:p>
                  </a:txBody>
                  <a:tcPr/>
                </a:tc>
                <a:tc>
                  <a:txBody>
                    <a:bodyPr/>
                    <a:lstStyle/>
                    <a:p>
                      <a:r>
                        <a:rPr lang="en-US" dirty="0" smtClean="0"/>
                        <a:t>11</a:t>
                      </a:r>
                      <a:endParaRPr lang="en-US" dirty="0"/>
                    </a:p>
                  </a:txBody>
                  <a:tcPr/>
                </a:tc>
              </a:tr>
              <a:tr h="533995">
                <a:tc>
                  <a:txBody>
                    <a:bodyPr/>
                    <a:lstStyle/>
                    <a:p>
                      <a:r>
                        <a:rPr lang="en-US" dirty="0" smtClean="0"/>
                        <a:t>2</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2</a:t>
                      </a:r>
                      <a:endParaRPr lang="en-US" dirty="0"/>
                    </a:p>
                  </a:txBody>
                  <a:tcPr/>
                </a:tc>
              </a:tr>
              <a:tr h="533995">
                <a:tc>
                  <a:txBody>
                    <a:bodyPr/>
                    <a:lstStyle/>
                    <a:p>
                      <a:r>
                        <a:rPr lang="en-US" dirty="0" smtClean="0"/>
                        <a:t>3</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c>
                  <a:txBody>
                    <a:bodyPr/>
                    <a:lstStyle/>
                    <a:p>
                      <a:r>
                        <a:rPr lang="en-US" dirty="0" smtClean="0"/>
                        <a:t>0</a:t>
                      </a:r>
                      <a:endParaRPr lang="en-US" dirty="0"/>
                    </a:p>
                  </a:txBody>
                  <a:tcPr/>
                </a:tc>
              </a:tr>
              <a:tr h="533995">
                <a:tc>
                  <a:txBody>
                    <a:bodyPr/>
                    <a:lstStyle/>
                    <a:p>
                      <a:r>
                        <a:rPr lang="en-US" dirty="0" smtClean="0"/>
                        <a:t>4</a:t>
                      </a:r>
                      <a:endParaRPr lang="en-US" dirty="0"/>
                    </a:p>
                  </a:txBody>
                  <a:tcPr/>
                </a:tc>
                <a:tc>
                  <a:txBody>
                    <a:bodyPr/>
                    <a:lstStyle/>
                    <a:p>
                      <a:r>
                        <a:rPr lang="en-US" dirty="0" smtClean="0"/>
                        <a:t>13</a:t>
                      </a:r>
                      <a:endParaRPr lang="en-US" dirty="0"/>
                    </a:p>
                  </a:txBody>
                  <a:tcPr/>
                </a:tc>
                <a:tc>
                  <a:txBody>
                    <a:bodyPr/>
                    <a:lstStyle/>
                    <a:p>
                      <a:r>
                        <a:rPr lang="en-US" dirty="0" smtClean="0"/>
                        <a:t>9</a:t>
                      </a:r>
                      <a:endParaRPr lang="en-US" dirty="0"/>
                    </a:p>
                  </a:txBody>
                  <a:tcPr/>
                </a:tc>
                <a:tc>
                  <a:txBody>
                    <a:bodyPr/>
                    <a:lstStyle/>
                    <a:p>
                      <a:r>
                        <a:rPr lang="en-US" dirty="0" smtClean="0"/>
                        <a:t>5</a:t>
                      </a:r>
                      <a:endParaRPr lang="en-US" dirty="0"/>
                    </a:p>
                  </a:txBody>
                  <a:tcPr/>
                </a:tc>
              </a:tr>
              <a:tr h="533995">
                <a:tc>
                  <a:txBody>
                    <a:bodyPr/>
                    <a:lstStyle/>
                    <a:p>
                      <a:r>
                        <a:rPr lang="en-US" dirty="0" smtClean="0"/>
                        <a:t>5</a:t>
                      </a:r>
                      <a:endParaRPr lang="en-US" dirty="0"/>
                    </a:p>
                  </a:txBody>
                  <a:tcPr/>
                </a:tc>
                <a:tc>
                  <a:txBody>
                    <a:bodyPr/>
                    <a:lstStyle/>
                    <a:p>
                      <a:r>
                        <a:rPr lang="en-US" dirty="0" smtClean="0"/>
                        <a:t>17</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533995">
                <a:tc>
                  <a:txBody>
                    <a:bodyPr/>
                    <a:lstStyle/>
                    <a:p>
                      <a:r>
                        <a:rPr lang="en-US" dirty="0" smtClean="0"/>
                        <a:t>6</a:t>
                      </a:r>
                      <a:endParaRPr lang="en-US" dirty="0"/>
                    </a:p>
                  </a:txBody>
                  <a:tcPr/>
                </a:tc>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9</a:t>
                      </a:r>
                      <a:endParaRPr lang="en-US" dirty="0"/>
                    </a:p>
                  </a:txBody>
                  <a:tcPr/>
                </a:tc>
              </a:tr>
              <a:tr h="533995">
                <a:tc>
                  <a:txBody>
                    <a:bodyPr/>
                    <a:lstStyle/>
                    <a:p>
                      <a:r>
                        <a:rPr lang="en-US" dirty="0" smtClean="0"/>
                        <a:t>7</a:t>
                      </a:r>
                      <a:endParaRPr lang="en-US" dirty="0"/>
                    </a:p>
                  </a:txBody>
                  <a:tcPr/>
                </a:tc>
                <a:tc>
                  <a:txBody>
                    <a:bodyPr/>
                    <a:lstStyle/>
                    <a:p>
                      <a:r>
                        <a:rPr lang="en-US" dirty="0" smtClean="0"/>
                        <a:t>11</a:t>
                      </a:r>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r>
            </a:tbl>
          </a:graphicData>
        </a:graphic>
      </p:graphicFrame>
    </p:spTree>
    <p:extLst>
      <p:ext uri="{BB962C8B-B14F-4D97-AF65-F5344CB8AC3E}">
        <p14:creationId xmlns:p14="http://schemas.microsoft.com/office/powerpoint/2010/main" val="199361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tie observation  </a:t>
            </a:r>
            <a:endParaRPr lang="en-US" dirty="0"/>
          </a:p>
        </p:txBody>
      </p:sp>
      <p:sp>
        <p:nvSpPr>
          <p:cNvPr id="3" name="Content Placeholder 2"/>
          <p:cNvSpPr>
            <a:spLocks noGrp="1"/>
          </p:cNvSpPr>
          <p:nvPr>
            <p:ph idx="1"/>
          </p:nvPr>
        </p:nvSpPr>
        <p:spPr>
          <a:xfrm>
            <a:off x="1752600" y="1853249"/>
            <a:ext cx="8382000" cy="4623751"/>
          </a:xfrm>
        </p:spPr>
        <p:txBody>
          <a:bodyPr>
            <a:normAutofit/>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Hypothesis Ho =MB=M1=M2</a:t>
            </a:r>
          </a:p>
          <a:p>
            <a:r>
              <a:rPr lang="en-US" dirty="0">
                <a:latin typeface="Times New Roman" panose="02020603050405020304" pitchFamily="18" charset="0"/>
                <a:cs typeface="Times New Roman" panose="02020603050405020304" pitchFamily="18" charset="0"/>
              </a:rPr>
              <a:t>H1= at least one equality violated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Sum of rank of </a:t>
            </a:r>
            <a:r>
              <a:rPr lang="en-US" dirty="0">
                <a:latin typeface="Times New Roman" panose="02020603050405020304" pitchFamily="18" charset="0"/>
                <a:cs typeface="Times New Roman" panose="02020603050405020304" pitchFamily="18" charset="0"/>
              </a:rPr>
              <a:t>baseline=18.5</a:t>
            </a:r>
          </a:p>
          <a:p>
            <a:r>
              <a:rPr lang="en-US" dirty="0">
                <a:latin typeface="Times New Roman" panose="02020603050405020304" pitchFamily="18" charset="0"/>
                <a:cs typeface="Times New Roman" panose="02020603050405020304" pitchFamily="18" charset="0"/>
              </a:rPr>
              <a:t>Sum of rank of month1=16</a:t>
            </a:r>
          </a:p>
          <a:p>
            <a:r>
              <a:rPr lang="en-US" dirty="0">
                <a:latin typeface="Times New Roman" panose="02020603050405020304" pitchFamily="18" charset="0"/>
                <a:cs typeface="Times New Roman" panose="02020603050405020304" pitchFamily="18" charset="0"/>
              </a:rPr>
              <a:t>Sum of rank of </a:t>
            </a:r>
            <a:r>
              <a:rPr lang="en-US" dirty="0">
                <a:latin typeface="Times New Roman" panose="02020603050405020304" pitchFamily="18" charset="0"/>
                <a:cs typeface="Times New Roman" panose="02020603050405020304" pitchFamily="18" charset="0"/>
              </a:rPr>
              <a:t>month 2 =7.5</a:t>
            </a:r>
          </a:p>
          <a:p>
            <a:r>
              <a:rPr lang="en-US" dirty="0">
                <a:latin typeface="Times New Roman" panose="02020603050405020304" pitchFamily="18" charset="0"/>
                <a:cs typeface="Times New Roman" panose="02020603050405020304" pitchFamily="18" charset="0"/>
              </a:rPr>
              <a:t>Calculated value=9.49 </a:t>
            </a:r>
          </a:p>
          <a:p>
            <a:r>
              <a:rPr lang="en-US" dirty="0">
                <a:latin typeface="Times New Roman" panose="02020603050405020304" pitchFamily="18" charset="0"/>
                <a:cs typeface="Times New Roman" panose="02020603050405020304" pitchFamily="18" charset="0"/>
              </a:rPr>
              <a:t>Tabulated =7.143 </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a:p>
            <a:endParaRPr lang="en-US" dirty="0" smtClean="0"/>
          </a:p>
          <a:p>
            <a:endParaRPr lang="en-US" dirty="0"/>
          </a:p>
        </p:txBody>
      </p:sp>
    </p:spTree>
    <p:extLst>
      <p:ext uri="{BB962C8B-B14F-4D97-AF65-F5344CB8AC3E}">
        <p14:creationId xmlns:p14="http://schemas.microsoft.com/office/powerpoint/2010/main" val="199482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7053542" cy="1143000"/>
          </a:xfrm>
        </p:spPr>
        <p:txBody>
          <a:bodyPr/>
          <a:lstStyle/>
          <a:p>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Homework: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0" y="2332383"/>
            <a:ext cx="8915400" cy="4373217"/>
          </a:xfrm>
        </p:spPr>
        <p:txBody>
          <a:bodyPr>
            <a:normAutofit fontScale="92500" lnSpcReduction="20000"/>
          </a:bodyPr>
          <a:lstStyle/>
          <a:p>
            <a:r>
              <a:rPr lang="en-US" sz="4000" dirty="0">
                <a:latin typeface="Times New Roman" pitchFamily="18" charset="0"/>
                <a:cs typeface="Times New Roman" pitchFamily="18" charset="0"/>
              </a:rPr>
              <a:t>Question#1</a:t>
            </a:r>
          </a:p>
          <a:p>
            <a:pPr>
              <a:buNone/>
            </a:pPr>
            <a:r>
              <a:rPr lang="en-US" sz="4000" dirty="0">
                <a:latin typeface="Times New Roman" pitchFamily="18" charset="0"/>
                <a:cs typeface="Times New Roman" pitchFamily="18" charset="0"/>
              </a:rPr>
              <a:t>A study effects of three drugs on reaction time of human subjects resulted in the data in the table below. Do these data provide sufficient evidence to indicate that the three drugs differ in there effect.</a:t>
            </a:r>
          </a:p>
          <a:p>
            <a:pPr>
              <a:buNone/>
            </a:pPr>
            <a:r>
              <a:rPr lang="en-US" sz="4000" dirty="0">
                <a:latin typeface="Times New Roman" pitchFamily="18" charset="0"/>
                <a:cs typeface="Times New Roman" pitchFamily="18" charset="0"/>
              </a:rPr>
              <a:t> Let </a:t>
            </a:r>
            <a:r>
              <a:rPr lang="en-US" sz="4000" dirty="0">
                <a:latin typeface="Times New Roman" pitchFamily="18" charset="0"/>
                <a:ea typeface="Cambria Math"/>
                <a:cs typeface="Times New Roman" pitchFamily="18" charset="0"/>
              </a:rPr>
              <a:t>𝛼 =0.05</a:t>
            </a:r>
            <a:endParaRPr lang="en-US" sz="4000" dirty="0">
              <a:latin typeface="Times New Roman" pitchFamily="18" charset="0"/>
              <a:cs typeface="Times New Roman" pitchFamily="18" charset="0"/>
            </a:endParaRPr>
          </a:p>
          <a:p>
            <a:pPr>
              <a:buNone/>
            </a:pPr>
            <a:r>
              <a:rPr lang="en-US" sz="4000" dirty="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pic>
        <p:nvPicPr>
          <p:cNvPr id="4" name="Picture 3" descr="tenor.gif"/>
          <p:cNvPicPr>
            <a:picLocks noChangeAspect="1"/>
          </p:cNvPicPr>
          <p:nvPr/>
        </p:nvPicPr>
        <p:blipFill>
          <a:blip r:embed="rId2" cstate="print"/>
          <a:stretch>
            <a:fillRect/>
          </a:stretch>
        </p:blipFill>
        <p:spPr>
          <a:xfrm>
            <a:off x="6096000" y="0"/>
            <a:ext cx="2895600" cy="1981200"/>
          </a:xfrm>
          <a:prstGeom prst="rect">
            <a:avLst/>
          </a:prstGeom>
        </p:spPr>
      </p:pic>
    </p:spTree>
    <p:extLst>
      <p:ext uri="{BB962C8B-B14F-4D97-AF65-F5344CB8AC3E}">
        <p14:creationId xmlns:p14="http://schemas.microsoft.com/office/powerpoint/2010/main" val="141128094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7053542" cy="1400530"/>
          </a:xfrm>
        </p:spPr>
        <p:txBody>
          <a:bodyPr/>
          <a:lstStyle/>
          <a:p>
            <a:r>
              <a:rPr lang="en-US" b="1" dirty="0">
                <a:latin typeface="Times New Roman" pitchFamily="18" charset="0"/>
                <a:cs typeface="Times New Roman" pitchFamily="18" charset="0"/>
              </a:rPr>
              <a:t>Table:</a:t>
            </a:r>
            <a:endParaRPr lang="en-US" b="1"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0" y="1066800"/>
                <a:ext cx="9144000" cy="5638800"/>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sz="3200" b="1" dirty="0">
                    <a:latin typeface="Times New Roman" pitchFamily="18" charset="0"/>
                    <a:cs typeface="Times New Roman" pitchFamily="18" charset="0"/>
                  </a:rPr>
                  <a:t>Answer:</a:t>
                </a:r>
              </a:p>
              <a:p>
                <a:pPr>
                  <a:buNone/>
                </a:pPr>
                <a:r>
                  <a:rPr lang="en-US" dirty="0" smtClean="0"/>
                  <a:t>           </a:t>
                </a:r>
                <a:r>
                  <a:rPr lang="en-US" sz="3200" dirty="0">
                    <a:latin typeface="Times New Roman" pitchFamily="18" charset="0"/>
                    <a:cs typeface="Times New Roman" pitchFamily="18" charset="0"/>
                  </a:rPr>
                  <a:t>8.45 </a:t>
                </a:r>
                <a14:m>
                  <m:oMath xmlns:m="http://schemas.openxmlformats.org/officeDocument/2006/math">
                    <m:r>
                      <a:rPr lang="en-US" sz="3200" i="1">
                        <a:latin typeface="Cambria Math" panose="02040503050406030204" pitchFamily="18" charset="0"/>
                      </a:rPr>
                      <m:t>≥</m:t>
                    </m:r>
                  </m:oMath>
                </a14:m>
                <a:r>
                  <a:rPr lang="en-US" sz="3200">
                    <a:latin typeface="Times New Roman" pitchFamily="18" charset="0"/>
                    <a:cs typeface="Times New Roman" pitchFamily="18" charset="0"/>
                  </a:rPr>
                  <a:t> </a:t>
                </a:r>
                <a:r>
                  <a:rPr lang="en-US" sz="3200" dirty="0">
                    <a:latin typeface="Times New Roman" pitchFamily="18" charset="0"/>
                    <a:cs typeface="Times New Roman" pitchFamily="18" charset="0"/>
                  </a:rPr>
                  <a:t>6.200   REJECT H</a:t>
                </a:r>
                <a:r>
                  <a:rPr lang="en-US" sz="1200" dirty="0">
                    <a:latin typeface="Times New Roman" pitchFamily="18" charset="0"/>
                    <a:cs typeface="Times New Roman" pitchFamily="18" charset="0"/>
                  </a:rPr>
                  <a:t>0</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0" y="1066800"/>
                <a:ext cx="9144000" cy="5638800"/>
              </a:xfrm>
              <a:blipFill rotWithShape="0">
                <a:blip r:embed="rId2"/>
                <a:stretch>
                  <a:fillRect l="-1000" b="-2919"/>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3417486990"/>
              </p:ext>
            </p:extLst>
          </p:nvPr>
        </p:nvGraphicFramePr>
        <p:xfrm>
          <a:off x="1524005" y="2292625"/>
          <a:ext cx="9143992" cy="2981740"/>
        </p:xfrm>
        <a:graphic>
          <a:graphicData uri="http://schemas.openxmlformats.org/drawingml/2006/table">
            <a:tbl>
              <a:tblPr firstRow="1" bandRow="1">
                <a:tableStyleId>{073A0DAA-6AF3-43AB-8588-CEC1D06C72B9}</a:tableStyleId>
              </a:tblPr>
              <a:tblGrid>
                <a:gridCol w="990595"/>
                <a:gridCol w="671949"/>
                <a:gridCol w="831272"/>
                <a:gridCol w="831272"/>
                <a:gridCol w="831272"/>
                <a:gridCol w="831272"/>
                <a:gridCol w="831272"/>
                <a:gridCol w="831272"/>
                <a:gridCol w="831272"/>
                <a:gridCol w="831272"/>
                <a:gridCol w="831272"/>
              </a:tblGrid>
              <a:tr h="596348">
                <a:tc gridSpan="11">
                  <a:txBody>
                    <a:bodyPr/>
                    <a:lstStyle/>
                    <a:p>
                      <a:pPr algn="ctr"/>
                      <a:r>
                        <a:rPr lang="en-US" sz="2400" dirty="0" smtClean="0">
                          <a:solidFill>
                            <a:schemeClr val="tx1"/>
                          </a:solidFill>
                          <a:latin typeface="Times New Roman" pitchFamily="18" charset="0"/>
                          <a:cs typeface="Times New Roman" pitchFamily="18" charset="0"/>
                        </a:rPr>
                        <a:t>Subject</a:t>
                      </a:r>
                      <a:endParaRPr lang="en-US" sz="2400"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96348">
                <a:tc>
                  <a:txBody>
                    <a:bodyPr/>
                    <a:lstStyle/>
                    <a:p>
                      <a:pPr algn="ctr"/>
                      <a:r>
                        <a:rPr lang="en-US" sz="2400" dirty="0" smtClean="0">
                          <a:latin typeface="Times New Roman" pitchFamily="18" charset="0"/>
                          <a:cs typeface="Times New Roman" pitchFamily="18" charset="0"/>
                        </a:rPr>
                        <a:t>Drugs</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r>
              <a:tr h="596348">
                <a:tc>
                  <a:txBody>
                    <a:bodyPr/>
                    <a:lstStyle/>
                    <a:p>
                      <a:pPr algn="ctr"/>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11</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14</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r>
              <a:tr h="596348">
                <a:tc>
                  <a:txBody>
                    <a:bodyPr/>
                    <a:lstStyle/>
                    <a:p>
                      <a:pPr algn="ctr"/>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14</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14</a:t>
                      </a:r>
                      <a:endParaRPr lang="en-US" sz="2400" dirty="0">
                        <a:latin typeface="Times New Roman" pitchFamily="18" charset="0"/>
                        <a:cs typeface="Times New Roman" pitchFamily="18" charset="0"/>
                      </a:endParaRPr>
                    </a:p>
                  </a:txBody>
                  <a:tcPr/>
                </a:tc>
              </a:tr>
              <a:tr h="596348">
                <a:tc>
                  <a:txBody>
                    <a:bodyPr/>
                    <a:lstStyle/>
                    <a:p>
                      <a:pPr algn="ctr"/>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20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10</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15</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18</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17</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12</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16</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975863069"/>
      </p:ext>
    </p:extLst>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TotalTime>
  <Words>181</Words>
  <Application>Microsoft Office PowerPoint</Application>
  <PresentationFormat>Widescreen</PresentationFormat>
  <Paragraphs>110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Cambria Math</vt:lpstr>
      <vt:lpstr>Century Gothic</vt:lpstr>
      <vt:lpstr>Times New Roman</vt:lpstr>
      <vt:lpstr>Wingdings 3</vt:lpstr>
      <vt:lpstr>Ion Boardroom</vt:lpstr>
      <vt:lpstr>For tie Observations</vt:lpstr>
      <vt:lpstr>For tie observations</vt:lpstr>
      <vt:lpstr>Results of tie observation  </vt:lpstr>
      <vt:lpstr>     Homework:</vt:lpstr>
      <vt:lpstr>Table: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tie Observations</dc:title>
  <dc:creator>Ali</dc:creator>
  <cp:lastModifiedBy>Ali</cp:lastModifiedBy>
  <cp:revision>3</cp:revision>
  <dcterms:created xsi:type="dcterms:W3CDTF">2020-05-01T08:19:20Z</dcterms:created>
  <dcterms:modified xsi:type="dcterms:W3CDTF">2020-05-01T08:21:09Z</dcterms:modified>
</cp:coreProperties>
</file>