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7"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3/19/2020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3/19/2020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3/19/2020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3/19/2020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371600"/>
            <a:ext cx="7772400" cy="4676715"/>
          </a:xfrm>
          <a:prstGeom prst="rect">
            <a:avLst/>
          </a:prstGeom>
        </p:spPr>
        <p:txBody>
          <a:bodyPr wrap="square">
            <a:spAutoFit/>
          </a:bodyPr>
          <a:lstStyle/>
          <a:p>
            <a:pPr algn="just"/>
            <a:r>
              <a:rPr lang="en-US" sz="2400" b="1" u="sng" dirty="0" smtClean="0"/>
              <a:t>Active Citizenship by Active Learning </a:t>
            </a:r>
          </a:p>
          <a:p>
            <a:pPr algn="just"/>
            <a:endParaRPr lang="en-US" sz="2400" b="1" u="sng" dirty="0" smtClean="0"/>
          </a:p>
          <a:p>
            <a:pPr algn="just"/>
            <a:r>
              <a:rPr lang="en-US" sz="2000" dirty="0" smtClean="0"/>
              <a:t>	Active citizenship is a way of development greater young citizen responsibility. </a:t>
            </a:r>
          </a:p>
          <a:p>
            <a:pPr algn="just"/>
            <a:r>
              <a:rPr lang="en-US" sz="2000" dirty="0" smtClean="0"/>
              <a:t>	It is a combination of obligations and responsibilities through involvement in civic issues. </a:t>
            </a:r>
          </a:p>
          <a:p>
            <a:pPr algn="just"/>
            <a:r>
              <a:rPr lang="en-US" sz="2000" dirty="0" smtClean="0"/>
              <a:t>	 Be an active citizen need new ways of educating students which are different from traditional learning methods.</a:t>
            </a:r>
          </a:p>
          <a:p>
            <a:pPr algn="just"/>
            <a:r>
              <a:rPr lang="en-US" sz="2000" dirty="0" smtClean="0"/>
              <a:t>	Active learning method derived from learned-</a:t>
            </a:r>
            <a:r>
              <a:rPr lang="en-US" sz="2000" dirty="0" err="1" smtClean="0"/>
              <a:t>centred</a:t>
            </a:r>
            <a:r>
              <a:rPr lang="en-US" sz="2000" dirty="0" smtClean="0"/>
              <a:t> approaches stress more on students as intelligent entities rather than just receivers.</a:t>
            </a:r>
          </a:p>
          <a:p>
            <a:pPr algn="just"/>
            <a:r>
              <a:rPr lang="en-US" sz="2000" dirty="0" smtClean="0"/>
              <a:t>	Employing methods of active learning in citizenship education has some obstacles but the advantages are greater than passive ways of learning. </a:t>
            </a:r>
            <a:endParaRPr 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docsdrive.com/images/ansinet/jas/2014/fig1-2k14-2450-2459.gif"/>
          <p:cNvPicPr>
            <a:picLocks noChangeAspect="1" noChangeArrowheads="1"/>
          </p:cNvPicPr>
          <p:nvPr/>
        </p:nvPicPr>
        <p:blipFill>
          <a:blip r:embed="rId2" cstate="print"/>
          <a:srcRect/>
          <a:stretch>
            <a:fillRect/>
          </a:stretch>
        </p:blipFill>
        <p:spPr bwMode="auto">
          <a:xfrm>
            <a:off x="1066800" y="838200"/>
            <a:ext cx="6781800" cy="51816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1066800"/>
            <a:ext cx="7620000" cy="5724644"/>
          </a:xfrm>
          <a:prstGeom prst="rect">
            <a:avLst/>
          </a:prstGeom>
        </p:spPr>
        <p:txBody>
          <a:bodyPr wrap="square">
            <a:spAutoFit/>
          </a:bodyPr>
          <a:lstStyle/>
          <a:p>
            <a:pPr algn="just"/>
            <a:r>
              <a:rPr lang="en-US" sz="2400" b="1" u="sng" dirty="0" smtClean="0"/>
              <a:t>Dimension of active citizenship: </a:t>
            </a:r>
            <a:endParaRPr lang="en-US" sz="2400" b="1" u="sng" dirty="0" smtClean="0"/>
          </a:p>
          <a:p>
            <a:pPr algn="just"/>
            <a:endParaRPr lang="en-US" sz="2400" b="1" u="sng" dirty="0" smtClean="0"/>
          </a:p>
          <a:p>
            <a:pPr algn="just"/>
            <a:r>
              <a:rPr lang="en-US" sz="2000" dirty="0" smtClean="0"/>
              <a:t> </a:t>
            </a:r>
            <a:r>
              <a:rPr lang="en-US" sz="2000" dirty="0" smtClean="0"/>
              <a:t>	Active </a:t>
            </a:r>
            <a:r>
              <a:rPr lang="en-US" sz="2000" dirty="0" smtClean="0"/>
              <a:t>citizenship has four dimensions related to citizenship practices which summarizing sociological conditions represent as the </a:t>
            </a:r>
            <a:endParaRPr lang="en-US" sz="2000" dirty="0" smtClean="0"/>
          </a:p>
          <a:p>
            <a:pPr algn="just"/>
            <a:endParaRPr lang="en-US" sz="2000" dirty="0" smtClean="0"/>
          </a:p>
          <a:p>
            <a:pPr marL="457200" indent="-457200" algn="just">
              <a:buAutoNum type="arabicPeriod"/>
            </a:pPr>
            <a:r>
              <a:rPr lang="en-US" sz="2000" dirty="0" smtClean="0"/>
              <a:t>capacity </a:t>
            </a:r>
            <a:r>
              <a:rPr lang="en-US" sz="2000" dirty="0" smtClean="0"/>
              <a:t>(how people can act based on their rights</a:t>
            </a:r>
            <a:r>
              <a:rPr lang="en-US" sz="2000" dirty="0" smtClean="0"/>
              <a:t>),</a:t>
            </a:r>
          </a:p>
          <a:p>
            <a:pPr marL="457200" indent="-457200" algn="just">
              <a:buAutoNum type="arabicPeriod"/>
            </a:pPr>
            <a:r>
              <a:rPr lang="en-US" sz="2000" dirty="0" smtClean="0"/>
              <a:t>connection </a:t>
            </a:r>
            <a:r>
              <a:rPr lang="en-US" sz="2000" dirty="0" smtClean="0"/>
              <a:t>(relationship with others), </a:t>
            </a:r>
            <a:endParaRPr lang="en-US" sz="2000" dirty="0" smtClean="0"/>
          </a:p>
          <a:p>
            <a:pPr marL="457200" indent="-457200" algn="just">
              <a:buAutoNum type="arabicPeriod"/>
            </a:pPr>
            <a:r>
              <a:rPr lang="en-US" sz="2000" dirty="0" smtClean="0"/>
              <a:t>challenge </a:t>
            </a:r>
            <a:r>
              <a:rPr lang="en-US" sz="2000" dirty="0" smtClean="0"/>
              <a:t>(desire of self in practices during </a:t>
            </a:r>
            <a:r>
              <a:rPr lang="en-US" sz="2000" dirty="0" smtClean="0"/>
              <a:t>involvement)</a:t>
            </a:r>
          </a:p>
          <a:p>
            <a:pPr marL="457200" indent="-457200" algn="just">
              <a:buAutoNum type="arabicPeriod"/>
            </a:pPr>
            <a:r>
              <a:rPr lang="en-US" sz="2000" dirty="0" smtClean="0"/>
              <a:t>context </a:t>
            </a:r>
            <a:r>
              <a:rPr lang="en-US" sz="2000" dirty="0" smtClean="0"/>
              <a:t>(how people aware of diverse options during social practices) </a:t>
            </a:r>
            <a:endParaRPr lang="en-US" sz="2000" dirty="0" smtClean="0"/>
          </a:p>
          <a:p>
            <a:pPr marL="457200" indent="-457200" algn="just"/>
            <a:r>
              <a:rPr lang="en-US" sz="2000" dirty="0" smtClean="0"/>
              <a:t>	</a:t>
            </a:r>
            <a:r>
              <a:rPr lang="en-US" sz="2000" dirty="0" smtClean="0"/>
              <a:t>		sphere</a:t>
            </a:r>
            <a:r>
              <a:rPr lang="en-US" sz="2000" dirty="0" smtClean="0"/>
              <a:t>, representing various social places or public sphere for different practices of active involvement. This figure shows the importance of participation for social integration, while identification exaggerates cohesion in the society with double headed arrows of their relations in making citizens active in a society.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19200"/>
            <a:ext cx="8153400" cy="4832092"/>
          </a:xfrm>
          <a:prstGeom prst="rect">
            <a:avLst/>
          </a:prstGeom>
        </p:spPr>
        <p:txBody>
          <a:bodyPr wrap="square">
            <a:spAutoFit/>
          </a:bodyPr>
          <a:lstStyle/>
          <a:p>
            <a:pPr algn="just"/>
            <a:r>
              <a:rPr lang="en-US" sz="2400" b="1" u="sng" dirty="0" smtClean="0"/>
              <a:t>Function of active learning:  </a:t>
            </a:r>
            <a:endParaRPr lang="en-US" sz="2400" b="1" u="sng" dirty="0" smtClean="0"/>
          </a:p>
          <a:p>
            <a:pPr algn="just"/>
            <a:endParaRPr lang="en-US" sz="2400" b="1" u="sng" dirty="0" smtClean="0"/>
          </a:p>
          <a:p>
            <a:pPr algn="just"/>
            <a:r>
              <a:rPr lang="en-US" sz="2000" dirty="0" smtClean="0"/>
              <a:t>	It </a:t>
            </a:r>
            <a:r>
              <a:rPr lang="en-US" sz="2000" dirty="0" smtClean="0"/>
              <a:t>was anticipated that youth in active learning environments demonstrate increased engagement in contrast to passive learning environments which consist of telling, or instructing and learners as ‘empty vessels’ filled with information. Active learning researchers believe that either listening or reading can be passive because all of cognition is active in the sense of involving activity in youth mental life. Active learning can act as below: </a:t>
            </a:r>
            <a:endParaRPr lang="en-US" sz="2000" dirty="0" smtClean="0"/>
          </a:p>
          <a:p>
            <a:pPr algn="just"/>
            <a:endParaRPr lang="en-US" sz="2000" dirty="0" smtClean="0"/>
          </a:p>
          <a:p>
            <a:pPr algn="just"/>
            <a:r>
              <a:rPr lang="en-US" sz="2000" dirty="0" smtClean="0"/>
              <a:t>• Encouraging involvement at the same time with learning activities </a:t>
            </a:r>
            <a:endParaRPr lang="en-US" sz="2000" dirty="0" smtClean="0"/>
          </a:p>
          <a:p>
            <a:pPr algn="just"/>
            <a:r>
              <a:rPr lang="en-US" sz="2000" dirty="0" smtClean="0"/>
              <a:t>• </a:t>
            </a:r>
            <a:r>
              <a:rPr lang="en-US" sz="2000" dirty="0" smtClean="0"/>
              <a:t>Teach learners processing competencies </a:t>
            </a:r>
            <a:endParaRPr lang="en-US" sz="2000" dirty="0" smtClean="0"/>
          </a:p>
          <a:p>
            <a:pPr algn="just"/>
            <a:r>
              <a:rPr lang="en-US" sz="2000" dirty="0" smtClean="0"/>
              <a:t>• </a:t>
            </a:r>
            <a:r>
              <a:rPr lang="en-US" sz="2000" dirty="0" smtClean="0"/>
              <a:t>Make courses with its higher order thinking aspects </a:t>
            </a:r>
            <a:endParaRPr lang="en-US" sz="2000" dirty="0" smtClean="0"/>
          </a:p>
          <a:p>
            <a:pPr algn="just"/>
            <a:r>
              <a:rPr lang="en-US" sz="2000" dirty="0" smtClean="0"/>
              <a:t>• </a:t>
            </a:r>
            <a:r>
              <a:rPr lang="en-US" sz="2000" dirty="0" smtClean="0"/>
              <a:t>Let students to engage with their activities </a:t>
            </a:r>
            <a:endParaRPr lang="en-US" sz="2000" dirty="0" smtClean="0"/>
          </a:p>
          <a:p>
            <a:pPr algn="just"/>
            <a:r>
              <a:rPr lang="en-US" sz="2000" dirty="0" smtClean="0"/>
              <a:t>• </a:t>
            </a:r>
            <a:r>
              <a:rPr lang="en-US" sz="2000" dirty="0" smtClean="0"/>
              <a:t>Allow them to explore their ideals about learning  </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62000" y="1443841"/>
            <a:ext cx="7010400" cy="4401205"/>
          </a:xfrm>
          <a:prstGeom prst="rect">
            <a:avLst/>
          </a:prstGeom>
        </p:spPr>
        <p:txBody>
          <a:bodyPr wrap="square">
            <a:spAutoFit/>
          </a:bodyPr>
          <a:lstStyle/>
          <a:p>
            <a:pPr algn="just"/>
            <a:r>
              <a:rPr lang="en-US" sz="2000" b="1" u="sng" dirty="0" smtClean="0"/>
              <a:t>OUTCOMES OF ACTIVE LEARNING </a:t>
            </a:r>
          </a:p>
          <a:p>
            <a:pPr algn="just"/>
            <a:r>
              <a:rPr lang="en-US" sz="2000" dirty="0" smtClean="0"/>
              <a:t>	</a:t>
            </a:r>
          </a:p>
          <a:p>
            <a:pPr algn="just"/>
            <a:r>
              <a:rPr lang="en-US" sz="2000" dirty="0" smtClean="0"/>
              <a:t>	</a:t>
            </a:r>
            <a:r>
              <a:rPr lang="en-US" sz="2000" dirty="0" smtClean="0"/>
              <a:t>The </a:t>
            </a:r>
            <a:r>
              <a:rPr lang="en-US" sz="2000" dirty="0" smtClean="0"/>
              <a:t>component of this kind of learning includes talking, listening, reading, writing and </a:t>
            </a:r>
            <a:r>
              <a:rPr lang="en-US" sz="2000" dirty="0" smtClean="0"/>
              <a:t>reflecting. Effects </a:t>
            </a:r>
            <a:r>
              <a:rPr lang="en-US" sz="2000" dirty="0" smtClean="0"/>
              <a:t>on student learning are: </a:t>
            </a:r>
            <a:endParaRPr lang="en-US" sz="2000" dirty="0" smtClean="0"/>
          </a:p>
          <a:p>
            <a:pPr algn="just"/>
            <a:endParaRPr lang="en-US" sz="2000" dirty="0" smtClean="0"/>
          </a:p>
          <a:p>
            <a:pPr algn="just"/>
            <a:r>
              <a:rPr lang="en-US" sz="2000" dirty="0" smtClean="0"/>
              <a:t>• Engage students beyond listening and reading </a:t>
            </a:r>
            <a:endParaRPr lang="en-US" sz="2000" dirty="0" smtClean="0"/>
          </a:p>
          <a:p>
            <a:pPr algn="just"/>
            <a:r>
              <a:rPr lang="en-US" sz="2000" dirty="0" smtClean="0"/>
              <a:t>• </a:t>
            </a:r>
            <a:r>
              <a:rPr lang="en-US" sz="2000" dirty="0" smtClean="0"/>
              <a:t>Promote learning, not just acquisition of facts </a:t>
            </a:r>
            <a:endParaRPr lang="en-US" sz="2000" dirty="0" smtClean="0"/>
          </a:p>
          <a:p>
            <a:pPr algn="just"/>
            <a:r>
              <a:rPr lang="en-US" sz="2000" dirty="0" smtClean="0"/>
              <a:t>• </a:t>
            </a:r>
            <a:r>
              <a:rPr lang="en-US" sz="2000" dirty="0" smtClean="0"/>
              <a:t>Encourage interaction between students </a:t>
            </a:r>
            <a:endParaRPr lang="en-US" sz="2000" dirty="0" smtClean="0"/>
          </a:p>
          <a:p>
            <a:pPr algn="just"/>
            <a:r>
              <a:rPr lang="en-US" sz="2000" dirty="0" smtClean="0"/>
              <a:t>• </a:t>
            </a:r>
            <a:r>
              <a:rPr lang="en-US" sz="2000" dirty="0" smtClean="0"/>
              <a:t>Develop high-order thinking skills </a:t>
            </a:r>
            <a:endParaRPr lang="en-US" sz="2000" dirty="0" smtClean="0"/>
          </a:p>
          <a:p>
            <a:pPr algn="just"/>
            <a:r>
              <a:rPr lang="en-US" sz="2000" dirty="0" smtClean="0"/>
              <a:t>• </a:t>
            </a:r>
            <a:r>
              <a:rPr lang="en-US" sz="2000" dirty="0" smtClean="0"/>
              <a:t>Persuade accountability with learning process </a:t>
            </a:r>
            <a:endParaRPr lang="en-US" sz="2000" dirty="0" smtClean="0"/>
          </a:p>
          <a:p>
            <a:pPr algn="just"/>
            <a:r>
              <a:rPr lang="en-US" sz="2000" dirty="0" smtClean="0"/>
              <a:t>• </a:t>
            </a:r>
            <a:r>
              <a:rPr lang="en-US" sz="2000" dirty="0" smtClean="0"/>
              <a:t>Develop competencies </a:t>
            </a:r>
            <a:endParaRPr lang="en-US" sz="2000" dirty="0" smtClean="0"/>
          </a:p>
          <a:p>
            <a:pPr algn="just"/>
            <a:r>
              <a:rPr lang="en-US" sz="2000" dirty="0" smtClean="0"/>
              <a:t>• </a:t>
            </a:r>
            <a:r>
              <a:rPr lang="en-US" sz="2000" dirty="0" smtClean="0"/>
              <a:t>Allow students to monitor their own learning and lastly </a:t>
            </a:r>
            <a:endParaRPr lang="en-US" sz="2000" dirty="0" smtClean="0"/>
          </a:p>
          <a:p>
            <a:pPr algn="just"/>
            <a:r>
              <a:rPr lang="en-US" sz="2000" dirty="0" smtClean="0"/>
              <a:t>• </a:t>
            </a:r>
            <a:r>
              <a:rPr lang="en-US" sz="2000" dirty="0" smtClean="0"/>
              <a:t>Endorse deep learning </a:t>
            </a:r>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1447800"/>
            <a:ext cx="8001000" cy="4524315"/>
          </a:xfrm>
          <a:prstGeom prst="rect">
            <a:avLst/>
          </a:prstGeom>
        </p:spPr>
        <p:txBody>
          <a:bodyPr wrap="square">
            <a:spAutoFit/>
          </a:bodyPr>
          <a:lstStyle/>
          <a:p>
            <a:r>
              <a:rPr lang="en-US" sz="2400" b="1" u="sng" dirty="0" smtClean="0"/>
              <a:t>Approaches to active citizenship: </a:t>
            </a:r>
          </a:p>
          <a:p>
            <a:endParaRPr lang="en-US" sz="2400" b="1" u="sng" dirty="0" smtClean="0"/>
          </a:p>
          <a:p>
            <a:pPr algn="just"/>
            <a:r>
              <a:rPr lang="en-US" dirty="0" smtClean="0"/>
              <a:t> </a:t>
            </a:r>
            <a:r>
              <a:rPr lang="en-US" sz="2000" dirty="0" smtClean="0"/>
              <a:t>There are </a:t>
            </a:r>
            <a:r>
              <a:rPr lang="en-US" sz="2000" b="1" dirty="0" smtClean="0"/>
              <a:t>two approaches </a:t>
            </a:r>
            <a:r>
              <a:rPr lang="en-US" sz="2000" dirty="0" smtClean="0"/>
              <a:t>about citizenship which can explain active citizenship</a:t>
            </a:r>
          </a:p>
          <a:p>
            <a:pPr algn="just"/>
            <a:endParaRPr lang="en-US" sz="2000" dirty="0" smtClean="0"/>
          </a:p>
          <a:p>
            <a:pPr marL="457200" indent="-457200" algn="just">
              <a:buFont typeface="+mj-lt"/>
              <a:buAutoNum type="arabicPeriod"/>
            </a:pPr>
            <a:r>
              <a:rPr lang="en-US" sz="2000" dirty="0" smtClean="0"/>
              <a:t>Psychological theories often focus on personal development in contrast with sociologists’ focus on social and structural forces and environment in the course of socialization </a:t>
            </a:r>
          </a:p>
          <a:p>
            <a:pPr marL="457200" indent="-457200" algn="just">
              <a:buFont typeface="+mj-lt"/>
              <a:buAutoNum type="arabicPeriod"/>
            </a:pPr>
            <a:r>
              <a:rPr lang="en-US" sz="2000" dirty="0" smtClean="0"/>
              <a:t>Sociological theories focus more on teaching individual at each life stage to socialize them for new roles riley .Based on this approach, socialization has two seemingly contradictory functions, one of which is “fitting people into social roles” and the other of which is freeing them from it by the way of “individuation”   </a:t>
            </a:r>
          </a:p>
          <a:p>
            <a:pPr algn="just"/>
            <a:r>
              <a:rPr lang="en-US" sz="2000" dirty="0" smtClean="0"/>
              <a:t> </a:t>
            </a: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1371600"/>
            <a:ext cx="7924800" cy="4401205"/>
          </a:xfrm>
          <a:prstGeom prst="rect">
            <a:avLst/>
          </a:prstGeom>
        </p:spPr>
        <p:txBody>
          <a:bodyPr wrap="square">
            <a:spAutoFit/>
          </a:bodyPr>
          <a:lstStyle/>
          <a:p>
            <a:pPr algn="just"/>
            <a:r>
              <a:rPr lang="en-US" sz="2000" b="1" u="sng" dirty="0" smtClean="0"/>
              <a:t>APPROACHES TO ACTIVE LEARNING TOWARDS ACTIVE CITIZENSHIP </a:t>
            </a:r>
          </a:p>
          <a:p>
            <a:pPr algn="just"/>
            <a:r>
              <a:rPr lang="en-US" sz="2000" dirty="0" smtClean="0"/>
              <a:t>	</a:t>
            </a:r>
          </a:p>
          <a:p>
            <a:pPr algn="just"/>
            <a:r>
              <a:rPr lang="en-US" sz="2000" dirty="0" smtClean="0"/>
              <a:t>	</a:t>
            </a:r>
            <a:r>
              <a:rPr lang="en-US" sz="2000" dirty="0" smtClean="0"/>
              <a:t>In </a:t>
            </a:r>
            <a:r>
              <a:rPr lang="en-US" sz="2000" dirty="0" smtClean="0"/>
              <a:t>a teacher-focused approach, educator ask students to recall information he or she gave to learners to classify it by low thinking </a:t>
            </a:r>
            <a:r>
              <a:rPr lang="en-US" sz="2000" dirty="0" smtClean="0"/>
              <a:t>skills.</a:t>
            </a:r>
          </a:p>
          <a:p>
            <a:pPr algn="just"/>
            <a:r>
              <a:rPr lang="en-US" sz="2000" dirty="0" smtClean="0"/>
              <a:t>	</a:t>
            </a:r>
            <a:r>
              <a:rPr lang="en-US" sz="2000" dirty="0" smtClean="0"/>
              <a:t>In </a:t>
            </a:r>
            <a:r>
              <a:rPr lang="en-US" sz="2000" dirty="0" smtClean="0"/>
              <a:t>this approach students must reproduce knowledge but in a learner-</a:t>
            </a:r>
            <a:r>
              <a:rPr lang="en-US" sz="2000" dirty="0" err="1" smtClean="0"/>
              <a:t>centred</a:t>
            </a:r>
            <a:r>
              <a:rPr lang="en-US" sz="2000" dirty="0" smtClean="0"/>
              <a:t> approach students find meaning from knowledge and interpret </a:t>
            </a:r>
            <a:r>
              <a:rPr lang="en-US" sz="2000" dirty="0" smtClean="0"/>
              <a:t>it.</a:t>
            </a:r>
          </a:p>
          <a:p>
            <a:pPr algn="just"/>
            <a:r>
              <a:rPr lang="en-US" sz="2000" dirty="0" smtClean="0"/>
              <a:t>	</a:t>
            </a:r>
            <a:r>
              <a:rPr lang="en-US" sz="2000" dirty="0" smtClean="0"/>
              <a:t>The </a:t>
            </a:r>
            <a:r>
              <a:rPr lang="en-US" sz="2000" dirty="0" smtClean="0"/>
              <a:t>recommendation of this literature is that the development of civic skills in college students can be assisted through active, experiential learning that promotes outcomes such as critical thinking, moral reasoning, social responsibility, civic mindedness, exposure to diversity and leadership</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docsdrive.com/images/ansinet/jas/2014/tab1-2k14-2450-2459.gif"/>
          <p:cNvPicPr>
            <a:picLocks noChangeAspect="1" noChangeArrowheads="1"/>
          </p:cNvPicPr>
          <p:nvPr/>
        </p:nvPicPr>
        <p:blipFill>
          <a:blip r:embed="rId2" cstate="print"/>
          <a:srcRect/>
          <a:stretch>
            <a:fillRect/>
          </a:stretch>
        </p:blipFill>
        <p:spPr bwMode="auto">
          <a:xfrm>
            <a:off x="533400" y="838200"/>
            <a:ext cx="7924800" cy="6019800"/>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77</TotalTime>
  <Words>129</Words>
  <Application>Microsoft Office PowerPoint</Application>
  <PresentationFormat>On-screen Show (4:3)</PresentationFormat>
  <Paragraphs>49</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Flow</vt:lpstr>
      <vt:lpstr>Slide 1</vt:lpstr>
      <vt:lpstr>Slide 2</vt:lpstr>
      <vt:lpstr>Slide 3</vt:lpstr>
      <vt:lpstr>Slide 4</vt:lpstr>
      <vt:lpstr>Slide 5</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 pc</dc:creator>
  <cp:lastModifiedBy>My pc</cp:lastModifiedBy>
  <cp:revision>11</cp:revision>
  <dcterms:created xsi:type="dcterms:W3CDTF">2006-08-16T00:00:00Z</dcterms:created>
  <dcterms:modified xsi:type="dcterms:W3CDTF">2020-03-19T17:27:33Z</dcterms:modified>
</cp:coreProperties>
</file>