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8" r:id="rId1"/>
  </p:sldMasterIdLst>
  <p:sldIdLst>
    <p:sldId id="278" r:id="rId2"/>
    <p:sldId id="260"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0"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308C7D-97E6-494E-BA14-7886B8A89D8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83F98-7967-48F4-9329-4A8AB82E5B99}" type="slidenum">
              <a:rPr lang="en-US" smtClean="0"/>
              <a:t>‹#›</a:t>
            </a:fld>
            <a:endParaRPr lang="en-US"/>
          </a:p>
        </p:txBody>
      </p:sp>
    </p:spTree>
    <p:extLst>
      <p:ext uri="{BB962C8B-B14F-4D97-AF65-F5344CB8AC3E}">
        <p14:creationId xmlns:p14="http://schemas.microsoft.com/office/powerpoint/2010/main" val="288492064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308C7D-97E6-494E-BA14-7886B8A89D8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83F98-7967-48F4-9329-4A8AB82E5B99}" type="slidenum">
              <a:rPr lang="en-US" smtClean="0"/>
              <a:t>‹#›</a:t>
            </a:fld>
            <a:endParaRPr lang="en-US"/>
          </a:p>
        </p:txBody>
      </p:sp>
    </p:spTree>
    <p:extLst>
      <p:ext uri="{BB962C8B-B14F-4D97-AF65-F5344CB8AC3E}">
        <p14:creationId xmlns:p14="http://schemas.microsoft.com/office/powerpoint/2010/main" val="107744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308C7D-97E6-494E-BA14-7886B8A89D8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83F98-7967-48F4-9329-4A8AB82E5B9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53827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308C7D-97E6-494E-BA14-7886B8A89D8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83F98-7967-48F4-9329-4A8AB82E5B99}" type="slidenum">
              <a:rPr lang="en-US" smtClean="0"/>
              <a:t>‹#›</a:t>
            </a:fld>
            <a:endParaRPr lang="en-US"/>
          </a:p>
        </p:txBody>
      </p:sp>
    </p:spTree>
    <p:extLst>
      <p:ext uri="{BB962C8B-B14F-4D97-AF65-F5344CB8AC3E}">
        <p14:creationId xmlns:p14="http://schemas.microsoft.com/office/powerpoint/2010/main" val="343565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308C7D-97E6-494E-BA14-7886B8A89D8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83F98-7967-48F4-9329-4A8AB82E5B9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4275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308C7D-97E6-494E-BA14-7886B8A89D8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83F98-7967-48F4-9329-4A8AB82E5B99}" type="slidenum">
              <a:rPr lang="en-US" smtClean="0"/>
              <a:t>‹#›</a:t>
            </a:fld>
            <a:endParaRPr lang="en-US"/>
          </a:p>
        </p:txBody>
      </p:sp>
    </p:spTree>
    <p:extLst>
      <p:ext uri="{BB962C8B-B14F-4D97-AF65-F5344CB8AC3E}">
        <p14:creationId xmlns:p14="http://schemas.microsoft.com/office/powerpoint/2010/main" val="1029950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308C7D-97E6-494E-BA14-7886B8A89D8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83F98-7967-48F4-9329-4A8AB82E5B99}" type="slidenum">
              <a:rPr lang="en-US" smtClean="0"/>
              <a:t>‹#›</a:t>
            </a:fld>
            <a:endParaRPr lang="en-US"/>
          </a:p>
        </p:txBody>
      </p:sp>
    </p:spTree>
    <p:extLst>
      <p:ext uri="{BB962C8B-B14F-4D97-AF65-F5344CB8AC3E}">
        <p14:creationId xmlns:p14="http://schemas.microsoft.com/office/powerpoint/2010/main" val="1512705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308C7D-97E6-494E-BA14-7886B8A89D8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83F98-7967-48F4-9329-4A8AB82E5B99}" type="slidenum">
              <a:rPr lang="en-US" smtClean="0"/>
              <a:t>‹#›</a:t>
            </a:fld>
            <a:endParaRPr lang="en-US"/>
          </a:p>
        </p:txBody>
      </p:sp>
    </p:spTree>
    <p:extLst>
      <p:ext uri="{BB962C8B-B14F-4D97-AF65-F5344CB8AC3E}">
        <p14:creationId xmlns:p14="http://schemas.microsoft.com/office/powerpoint/2010/main" val="331662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308C7D-97E6-494E-BA14-7886B8A89D8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83F98-7967-48F4-9329-4A8AB82E5B99}" type="slidenum">
              <a:rPr lang="en-US" smtClean="0"/>
              <a:t>‹#›</a:t>
            </a:fld>
            <a:endParaRPr lang="en-US"/>
          </a:p>
        </p:txBody>
      </p:sp>
    </p:spTree>
    <p:extLst>
      <p:ext uri="{BB962C8B-B14F-4D97-AF65-F5344CB8AC3E}">
        <p14:creationId xmlns:p14="http://schemas.microsoft.com/office/powerpoint/2010/main" val="31651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308C7D-97E6-494E-BA14-7886B8A89D81}" type="datetimeFigureOut">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83F98-7967-48F4-9329-4A8AB82E5B99}" type="slidenum">
              <a:rPr lang="en-US" smtClean="0"/>
              <a:t>‹#›</a:t>
            </a:fld>
            <a:endParaRPr lang="en-US"/>
          </a:p>
        </p:txBody>
      </p:sp>
    </p:spTree>
    <p:extLst>
      <p:ext uri="{BB962C8B-B14F-4D97-AF65-F5344CB8AC3E}">
        <p14:creationId xmlns:p14="http://schemas.microsoft.com/office/powerpoint/2010/main" val="2131926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308C7D-97E6-494E-BA14-7886B8A89D81}" type="datetimeFigureOut">
              <a:rPr lang="en-US" smtClean="0"/>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83F98-7967-48F4-9329-4A8AB82E5B99}" type="slidenum">
              <a:rPr lang="en-US" smtClean="0"/>
              <a:t>‹#›</a:t>
            </a:fld>
            <a:endParaRPr lang="en-US"/>
          </a:p>
        </p:txBody>
      </p:sp>
    </p:spTree>
    <p:extLst>
      <p:ext uri="{BB962C8B-B14F-4D97-AF65-F5344CB8AC3E}">
        <p14:creationId xmlns:p14="http://schemas.microsoft.com/office/powerpoint/2010/main" val="27434814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308C7D-97E6-494E-BA14-7886B8A89D81}" type="datetimeFigureOut">
              <a:rPr lang="en-US" smtClean="0"/>
              <a:t>11/21/2020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83F98-7967-48F4-9329-4A8AB82E5B99}" type="slidenum">
              <a:rPr lang="en-US" smtClean="0"/>
              <a:t>‹#›</a:t>
            </a:fld>
            <a:endParaRPr lang="en-US"/>
          </a:p>
        </p:txBody>
      </p:sp>
    </p:spTree>
    <p:extLst>
      <p:ext uri="{BB962C8B-B14F-4D97-AF65-F5344CB8AC3E}">
        <p14:creationId xmlns:p14="http://schemas.microsoft.com/office/powerpoint/2010/main" val="382000028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308C7D-97E6-494E-BA14-7886B8A89D81}" type="datetimeFigureOut">
              <a:rPr lang="en-US" smtClean="0"/>
              <a:t>11/21/2020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83F98-7967-48F4-9329-4A8AB82E5B99}" type="slidenum">
              <a:rPr lang="en-US" smtClean="0"/>
              <a:t>‹#›</a:t>
            </a:fld>
            <a:endParaRPr lang="en-US"/>
          </a:p>
        </p:txBody>
      </p:sp>
    </p:spTree>
    <p:extLst>
      <p:ext uri="{BB962C8B-B14F-4D97-AF65-F5344CB8AC3E}">
        <p14:creationId xmlns:p14="http://schemas.microsoft.com/office/powerpoint/2010/main" val="64094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08C7D-97E6-494E-BA14-7886B8A89D81}" type="datetimeFigureOut">
              <a:rPr lang="en-US" smtClean="0"/>
              <a:t>11/21/2020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83F98-7967-48F4-9329-4A8AB82E5B99}" type="slidenum">
              <a:rPr lang="en-US" smtClean="0"/>
              <a:t>‹#›</a:t>
            </a:fld>
            <a:endParaRPr lang="en-US"/>
          </a:p>
        </p:txBody>
      </p:sp>
    </p:spTree>
    <p:extLst>
      <p:ext uri="{BB962C8B-B14F-4D97-AF65-F5344CB8AC3E}">
        <p14:creationId xmlns:p14="http://schemas.microsoft.com/office/powerpoint/2010/main" val="427733824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308C7D-97E6-494E-BA14-7886B8A89D81}" type="datetimeFigureOut">
              <a:rPr lang="en-US" smtClean="0"/>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83F98-7967-48F4-9329-4A8AB82E5B99}" type="slidenum">
              <a:rPr lang="en-US" smtClean="0"/>
              <a:t>‹#›</a:t>
            </a:fld>
            <a:endParaRPr lang="en-US"/>
          </a:p>
        </p:txBody>
      </p:sp>
    </p:spTree>
    <p:extLst>
      <p:ext uri="{BB962C8B-B14F-4D97-AF65-F5344CB8AC3E}">
        <p14:creationId xmlns:p14="http://schemas.microsoft.com/office/powerpoint/2010/main" val="128812155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308C7D-97E6-494E-BA14-7886B8A89D81}" type="datetimeFigureOut">
              <a:rPr lang="en-US" smtClean="0"/>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83F98-7967-48F4-9329-4A8AB82E5B99}" type="slidenum">
              <a:rPr lang="en-US" smtClean="0"/>
              <a:t>‹#›</a:t>
            </a:fld>
            <a:endParaRPr lang="en-US"/>
          </a:p>
        </p:txBody>
      </p:sp>
    </p:spTree>
    <p:extLst>
      <p:ext uri="{BB962C8B-B14F-4D97-AF65-F5344CB8AC3E}">
        <p14:creationId xmlns:p14="http://schemas.microsoft.com/office/powerpoint/2010/main" val="3179640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308C7D-97E6-494E-BA14-7886B8A89D81}" type="datetimeFigureOut">
              <a:rPr lang="en-US" smtClean="0"/>
              <a:t>11/21/2020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483F98-7967-48F4-9329-4A8AB82E5B99}" type="slidenum">
              <a:rPr lang="en-US" smtClean="0"/>
              <a:t>‹#›</a:t>
            </a:fld>
            <a:endParaRPr lang="en-US"/>
          </a:p>
        </p:txBody>
      </p:sp>
    </p:spTree>
    <p:extLst>
      <p:ext uri="{BB962C8B-B14F-4D97-AF65-F5344CB8AC3E}">
        <p14:creationId xmlns:p14="http://schemas.microsoft.com/office/powerpoint/2010/main" val="642342236"/>
      </p:ext>
    </p:extLst>
  </p:cSld>
  <p:clrMap bg1="dk1" tx1="lt1" bg2="dk2" tx2="lt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 id="2147484211" r:id="rId13"/>
    <p:sldLayoutId id="2147484212" r:id="rId14"/>
    <p:sldLayoutId id="2147484213" r:id="rId15"/>
    <p:sldLayoutId id="214748421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in Bacteria </a:t>
            </a:r>
          </a:p>
        </p:txBody>
      </p:sp>
      <p:sp>
        <p:nvSpPr>
          <p:cNvPr id="3" name="Content Placeholder 2"/>
          <p:cNvSpPr>
            <a:spLocks noGrp="1"/>
          </p:cNvSpPr>
          <p:nvPr>
            <p:ph idx="1"/>
          </p:nvPr>
        </p:nvSpPr>
        <p:spPr/>
        <p:txBody>
          <a:bodyPr/>
          <a:lstStyle/>
          <a:p>
            <a:r>
              <a:rPr lang="en-US" dirty="0"/>
              <a:t>The bacteria can be classified into two nutritional </a:t>
            </a:r>
            <a:r>
              <a:rPr lang="en-US" dirty="0" err="1"/>
              <a:t>categorise</a:t>
            </a:r>
            <a:r>
              <a:rPr lang="en-US" dirty="0"/>
              <a:t> on the basis of their nutritional </a:t>
            </a:r>
            <a:r>
              <a:rPr lang="en-US" dirty="0" err="1"/>
              <a:t>requiremet</a:t>
            </a:r>
            <a:r>
              <a:rPr lang="en-US" dirty="0"/>
              <a:t> .</a:t>
            </a:r>
          </a:p>
          <a:p>
            <a:endParaRPr lang="en-US" dirty="0"/>
          </a:p>
          <a:p>
            <a:r>
              <a:rPr lang="en-US" dirty="0"/>
              <a:t>Autotrophic Bacteria</a:t>
            </a:r>
          </a:p>
          <a:p>
            <a:r>
              <a:rPr lang="en-US" dirty="0"/>
              <a:t>Heterotrophic Bacteria</a:t>
            </a:r>
          </a:p>
          <a:p>
            <a:endParaRPr lang="en-US" dirty="0"/>
          </a:p>
          <a:p>
            <a:endParaRPr lang="en-US" dirty="0"/>
          </a:p>
        </p:txBody>
      </p:sp>
    </p:spTree>
    <p:extLst>
      <p:ext uri="{BB962C8B-B14F-4D97-AF65-F5344CB8AC3E}">
        <p14:creationId xmlns:p14="http://schemas.microsoft.com/office/powerpoint/2010/main" val="3512698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2885"/>
            <a:ext cx="10515600" cy="5314078"/>
          </a:xfrm>
        </p:spPr>
        <p:txBody>
          <a:bodyPr>
            <a:normAutofit/>
          </a:bodyPr>
          <a:lstStyle/>
          <a:p>
            <a:endParaRPr lang="en-US" dirty="0"/>
          </a:p>
          <a:p>
            <a:r>
              <a:rPr lang="en-US" dirty="0"/>
              <a:t>No light is involved in chemosynthesis. The reactions are all exothermic. These bacteria are thus independent both of light and of organic materials. They are unique because they can live even under conditions </a:t>
            </a:r>
            <a:r>
              <a:rPr lang="en-US" dirty="0" err="1"/>
              <a:t>unfavourable</a:t>
            </a:r>
            <a:r>
              <a:rPr lang="en-US" dirty="0"/>
              <a:t> for plant growth.</a:t>
            </a:r>
          </a:p>
          <a:p>
            <a:pPr marL="0" indent="0">
              <a:buNone/>
            </a:pPr>
            <a:endParaRPr lang="en-US" dirty="0"/>
          </a:p>
          <a:p>
            <a:r>
              <a:rPr lang="en-US" dirty="0"/>
              <a:t>No light is involved in chemosynthesis. The reactions are all exothermic. These bacteria are thus independent both of light and of organic materials. They are unique because they can live even under conditions </a:t>
            </a:r>
            <a:r>
              <a:rPr lang="en-US" dirty="0" err="1"/>
              <a:t>unfavourable</a:t>
            </a:r>
            <a:r>
              <a:rPr lang="en-US" dirty="0"/>
              <a:t> for plant growth.</a:t>
            </a:r>
          </a:p>
          <a:p>
            <a:endParaRPr lang="en-US" dirty="0"/>
          </a:p>
          <a:p>
            <a:r>
              <a:rPr lang="en-US" dirty="0"/>
              <a:t>Examples of chemosynthetic bacteria are </a:t>
            </a:r>
            <a:r>
              <a:rPr lang="en-US" dirty="0" err="1"/>
              <a:t>sulphur</a:t>
            </a:r>
            <a:r>
              <a:rPr lang="en-US" dirty="0"/>
              <a:t> bacteria, iron bacteria, nitrifying bacteria and hydrogen bacteria.</a:t>
            </a:r>
          </a:p>
        </p:txBody>
      </p:sp>
    </p:spTree>
    <p:extLst>
      <p:ext uri="{BB962C8B-B14F-4D97-AF65-F5344CB8AC3E}">
        <p14:creationId xmlns:p14="http://schemas.microsoft.com/office/powerpoint/2010/main" val="275855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18952" y="1249251"/>
            <a:ext cx="7701565" cy="3885997"/>
          </a:xfrm>
          <a:prstGeom prst="rect">
            <a:avLst/>
          </a:prstGeom>
        </p:spPr>
      </p:pic>
    </p:spTree>
    <p:extLst>
      <p:ext uri="{BB962C8B-B14F-4D97-AF65-F5344CB8AC3E}">
        <p14:creationId xmlns:p14="http://schemas.microsoft.com/office/powerpoint/2010/main" val="307170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Sulphur</a:t>
            </a:r>
            <a:r>
              <a:rPr lang="en-US" dirty="0"/>
              <a:t> Bacteria :</a:t>
            </a:r>
          </a:p>
        </p:txBody>
      </p:sp>
      <p:sp>
        <p:nvSpPr>
          <p:cNvPr id="3" name="Content Placeholder 2"/>
          <p:cNvSpPr>
            <a:spLocks noGrp="1"/>
          </p:cNvSpPr>
          <p:nvPr>
            <p:ph idx="1"/>
          </p:nvPr>
        </p:nvSpPr>
        <p:spPr/>
        <p:txBody>
          <a:bodyPr/>
          <a:lstStyle/>
          <a:p>
            <a:r>
              <a:rPr lang="en-US" dirty="0" err="1"/>
              <a:t>Sulphur</a:t>
            </a:r>
            <a:r>
              <a:rPr lang="en-US" dirty="0"/>
              <a:t> bacteria </a:t>
            </a:r>
            <a:r>
              <a:rPr lang="en-US" dirty="0" err="1"/>
              <a:t>oxidise</a:t>
            </a:r>
            <a:r>
              <a:rPr lang="en-US" dirty="0"/>
              <a:t> </a:t>
            </a:r>
            <a:r>
              <a:rPr lang="en-US" dirty="0" err="1"/>
              <a:t>sulphur</a:t>
            </a:r>
            <a:r>
              <a:rPr lang="en-US" dirty="0"/>
              <a:t> compounds present in water in which they live. The energy released in the reaction is utilized for food synthesis. </a:t>
            </a:r>
            <a:r>
              <a:rPr lang="en-US" dirty="0" err="1"/>
              <a:t>Sulphur</a:t>
            </a:r>
            <a:r>
              <a:rPr lang="en-US" dirty="0"/>
              <a:t> remains behind as a residue in the cytoplasm of the cell.</a:t>
            </a:r>
          </a:p>
        </p:txBody>
      </p:sp>
    </p:spTree>
    <p:extLst>
      <p:ext uri="{BB962C8B-B14F-4D97-AF65-F5344CB8AC3E}">
        <p14:creationId xmlns:p14="http://schemas.microsoft.com/office/powerpoint/2010/main" val="496338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Nitrifying bacteria </a:t>
            </a:r>
          </a:p>
        </p:txBody>
      </p:sp>
      <p:sp>
        <p:nvSpPr>
          <p:cNvPr id="3" name="Content Placeholder 2"/>
          <p:cNvSpPr>
            <a:spLocks noGrp="1"/>
          </p:cNvSpPr>
          <p:nvPr>
            <p:ph idx="1"/>
          </p:nvPr>
        </p:nvSpPr>
        <p:spPr>
          <a:xfrm>
            <a:off x="838200" y="1825625"/>
            <a:ext cx="10134600" cy="4351338"/>
          </a:xfrm>
        </p:spPr>
        <p:txBody>
          <a:bodyPr/>
          <a:lstStyle/>
          <a:p>
            <a:r>
              <a:rPr lang="en-US" dirty="0"/>
              <a:t>These  bacteria inhabit the soil  and oxidize ammonia  into  nitrites , For example </a:t>
            </a:r>
            <a:r>
              <a:rPr lang="en-US" dirty="0" err="1"/>
              <a:t>Nitrosomonas</a:t>
            </a:r>
            <a:r>
              <a:rPr lang="en-US" dirty="0"/>
              <a:t> ; or nitrites into nitrates for example </a:t>
            </a:r>
            <a:r>
              <a:rPr lang="en-US" dirty="0" err="1"/>
              <a:t>Nitrobactor</a:t>
            </a:r>
            <a:r>
              <a:rPr lang="en-US" dirty="0"/>
              <a:t> .The energy released is used by these bacteria in synthesis of food .</a:t>
            </a:r>
          </a:p>
          <a:p>
            <a:endParaRPr lang="en-US" dirty="0"/>
          </a:p>
        </p:txBody>
      </p:sp>
      <p:pic>
        <p:nvPicPr>
          <p:cNvPr id="4" name="Picture 3"/>
          <p:cNvPicPr>
            <a:picLocks noChangeAspect="1"/>
          </p:cNvPicPr>
          <p:nvPr/>
        </p:nvPicPr>
        <p:blipFill>
          <a:blip r:embed="rId2"/>
          <a:stretch>
            <a:fillRect/>
          </a:stretch>
        </p:blipFill>
        <p:spPr>
          <a:xfrm>
            <a:off x="2396706" y="3554569"/>
            <a:ext cx="5157663" cy="2937626"/>
          </a:xfrm>
          <a:prstGeom prst="rect">
            <a:avLst/>
          </a:prstGeom>
        </p:spPr>
      </p:pic>
    </p:spTree>
    <p:extLst>
      <p:ext uri="{BB962C8B-B14F-4D97-AF65-F5344CB8AC3E}">
        <p14:creationId xmlns:p14="http://schemas.microsoft.com/office/powerpoint/2010/main" val="3599946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Iron Bacteria </a:t>
            </a:r>
          </a:p>
        </p:txBody>
      </p:sp>
      <p:sp>
        <p:nvSpPr>
          <p:cNvPr id="3" name="Content Placeholder 2"/>
          <p:cNvSpPr>
            <a:spLocks noGrp="1"/>
          </p:cNvSpPr>
          <p:nvPr>
            <p:ph idx="1"/>
          </p:nvPr>
        </p:nvSpPr>
        <p:spPr>
          <a:xfrm>
            <a:off x="838200" y="1825625"/>
            <a:ext cx="9696718" cy="4351338"/>
          </a:xfrm>
        </p:spPr>
        <p:txBody>
          <a:bodyPr/>
          <a:lstStyle/>
          <a:p>
            <a:r>
              <a:rPr lang="en-US" dirty="0"/>
              <a:t>These bacteria are present in  iron rich  water . These bacteria oxidize ferrous  compound into ferric compound and obtain energy . Common example are  </a:t>
            </a:r>
            <a:r>
              <a:rPr lang="en-US" dirty="0" err="1"/>
              <a:t>Leptothrix</a:t>
            </a:r>
            <a:r>
              <a:rPr lang="en-US" dirty="0"/>
              <a:t> ,  </a:t>
            </a:r>
            <a:r>
              <a:rPr lang="en-US" dirty="0" err="1"/>
              <a:t>Cladothrix</a:t>
            </a:r>
            <a:r>
              <a:rPr lang="en-US" dirty="0"/>
              <a:t>  and </a:t>
            </a:r>
            <a:r>
              <a:rPr lang="en-US" dirty="0" err="1"/>
              <a:t>Ferrobacillus</a:t>
            </a:r>
            <a:r>
              <a:rPr lang="en-US" dirty="0"/>
              <a:t> .</a:t>
            </a:r>
          </a:p>
          <a:p>
            <a:endParaRPr lang="en-US" dirty="0"/>
          </a:p>
        </p:txBody>
      </p:sp>
      <p:pic>
        <p:nvPicPr>
          <p:cNvPr id="4" name="Picture 3"/>
          <p:cNvPicPr>
            <a:picLocks noChangeAspect="1"/>
          </p:cNvPicPr>
          <p:nvPr/>
        </p:nvPicPr>
        <p:blipFill>
          <a:blip r:embed="rId2"/>
          <a:stretch>
            <a:fillRect/>
          </a:stretch>
        </p:blipFill>
        <p:spPr>
          <a:xfrm>
            <a:off x="2381008" y="3477296"/>
            <a:ext cx="5487984" cy="2356834"/>
          </a:xfrm>
          <a:prstGeom prst="rect">
            <a:avLst/>
          </a:prstGeom>
        </p:spPr>
      </p:pic>
    </p:spTree>
    <p:extLst>
      <p:ext uri="{BB962C8B-B14F-4D97-AF65-F5344CB8AC3E}">
        <p14:creationId xmlns:p14="http://schemas.microsoft.com/office/powerpoint/2010/main" val="1076856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Hydrogen Bacteria </a:t>
            </a:r>
          </a:p>
        </p:txBody>
      </p:sp>
      <p:sp>
        <p:nvSpPr>
          <p:cNvPr id="3" name="Content Placeholder 2"/>
          <p:cNvSpPr>
            <a:spLocks noGrp="1"/>
          </p:cNvSpPr>
          <p:nvPr>
            <p:ph idx="1"/>
          </p:nvPr>
        </p:nvSpPr>
        <p:spPr>
          <a:xfrm>
            <a:off x="838199" y="1825625"/>
            <a:ext cx="9735355" cy="4351338"/>
          </a:xfrm>
        </p:spPr>
        <p:txBody>
          <a:bodyPr/>
          <a:lstStyle/>
          <a:p>
            <a:endParaRPr lang="en-US" dirty="0"/>
          </a:p>
          <a:p>
            <a:r>
              <a:rPr lang="en-US" dirty="0"/>
              <a:t>These bacteria grow in organic media containing hydrogen ,carbon dioxide and can </a:t>
            </a:r>
            <a:r>
              <a:rPr lang="en-US" dirty="0" err="1"/>
              <a:t>oxidise</a:t>
            </a:r>
            <a:r>
              <a:rPr lang="en-US" dirty="0"/>
              <a:t> hydrogen  with the liberation of energy . </a:t>
            </a:r>
          </a:p>
          <a:p>
            <a:pPr marL="0" indent="0">
              <a:buNone/>
            </a:pPr>
            <a:endParaRPr lang="en-US" dirty="0"/>
          </a:p>
          <a:p>
            <a:r>
              <a:rPr lang="en-US" dirty="0"/>
              <a:t>2H2+CO2  --------------------             (CH2O)+H2O +118Kcals </a:t>
            </a:r>
          </a:p>
        </p:txBody>
      </p:sp>
    </p:spTree>
    <p:extLst>
      <p:ext uri="{BB962C8B-B14F-4D97-AF65-F5344CB8AC3E}">
        <p14:creationId xmlns:p14="http://schemas.microsoft.com/office/powerpoint/2010/main" val="3496395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Methane bacteria </a:t>
            </a:r>
          </a:p>
        </p:txBody>
      </p:sp>
      <p:sp>
        <p:nvSpPr>
          <p:cNvPr id="3" name="Content Placeholder 2"/>
          <p:cNvSpPr>
            <a:spLocks noGrp="1"/>
          </p:cNvSpPr>
          <p:nvPr>
            <p:ph idx="1"/>
          </p:nvPr>
        </p:nvSpPr>
        <p:spPr/>
        <p:txBody>
          <a:bodyPr/>
          <a:lstStyle/>
          <a:p>
            <a:pPr marL="0" indent="0">
              <a:buNone/>
            </a:pPr>
            <a:endParaRPr lang="en-US" dirty="0"/>
          </a:p>
          <a:p>
            <a:r>
              <a:rPr lang="en-US" dirty="0"/>
              <a:t>These bacteria oxidize methane to  carbon dioxide . Methane is the source of both carbon as well as energy to these bacteria , for </a:t>
            </a:r>
            <a:r>
              <a:rPr lang="en-US" dirty="0" err="1"/>
              <a:t>exemple</a:t>
            </a:r>
            <a:r>
              <a:rPr lang="en-US" dirty="0"/>
              <a:t> </a:t>
            </a:r>
            <a:r>
              <a:rPr lang="en-US" dirty="0" err="1"/>
              <a:t>Methanosomonas</a:t>
            </a:r>
            <a:r>
              <a:rPr lang="en-US" dirty="0"/>
              <a:t> .</a:t>
            </a:r>
          </a:p>
          <a:p>
            <a:r>
              <a:rPr lang="en-US" dirty="0"/>
              <a:t>CH4+2O2           --------------        CO2+2H2O+Energy</a:t>
            </a:r>
          </a:p>
          <a:p>
            <a:endParaRPr lang="en-US" dirty="0"/>
          </a:p>
        </p:txBody>
      </p:sp>
    </p:spTree>
    <p:extLst>
      <p:ext uri="{BB962C8B-B14F-4D97-AF65-F5344CB8AC3E}">
        <p14:creationId xmlns:p14="http://schemas.microsoft.com/office/powerpoint/2010/main" val="3020079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Heterotrophic Bacteria </a:t>
            </a:r>
          </a:p>
        </p:txBody>
      </p:sp>
      <p:sp>
        <p:nvSpPr>
          <p:cNvPr id="3" name="Content Placeholder 2"/>
          <p:cNvSpPr>
            <a:spLocks noGrp="1"/>
          </p:cNvSpPr>
          <p:nvPr>
            <p:ph idx="1"/>
          </p:nvPr>
        </p:nvSpPr>
        <p:spPr/>
        <p:txBody>
          <a:bodyPr/>
          <a:lstStyle/>
          <a:p>
            <a:r>
              <a:rPr lang="en-US" dirty="0"/>
              <a:t>The word heterotroph comes from the Greek "</a:t>
            </a:r>
            <a:r>
              <a:rPr lang="en-US" dirty="0" err="1"/>
              <a:t>heteros</a:t>
            </a:r>
            <a:r>
              <a:rPr lang="en-US" dirty="0"/>
              <a:t>," which means "other" or "different," and "</a:t>
            </a:r>
            <a:r>
              <a:rPr lang="en-US" dirty="0" err="1"/>
              <a:t>trophe</a:t>
            </a:r>
            <a:r>
              <a:rPr lang="en-US" dirty="0"/>
              <a:t>," which means "nutrition." </a:t>
            </a:r>
          </a:p>
          <a:p>
            <a:r>
              <a:rPr lang="en-US" dirty="0"/>
              <a:t>The </a:t>
            </a:r>
            <a:r>
              <a:rPr lang="en-US" dirty="0" err="1"/>
              <a:t>colourless</a:t>
            </a:r>
            <a:r>
              <a:rPr lang="en-US" dirty="0"/>
              <a:t> heterotrophic bacteria, which form the majority, cannot synthesize organic compounds from simple inorganic substances.</a:t>
            </a:r>
          </a:p>
          <a:p>
            <a:r>
              <a:rPr lang="en-US" dirty="0"/>
              <a:t> Lacking the pigment, they cannot capture solar energy which is essential to synthesize the substances they need as food.</a:t>
            </a:r>
          </a:p>
        </p:txBody>
      </p:sp>
    </p:spTree>
    <p:extLst>
      <p:ext uri="{BB962C8B-B14F-4D97-AF65-F5344CB8AC3E}">
        <p14:creationId xmlns:p14="http://schemas.microsoft.com/office/powerpoint/2010/main" val="3042820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06828" y="1481070"/>
            <a:ext cx="6800045" cy="4378817"/>
          </a:xfrm>
          <a:prstGeom prst="rect">
            <a:avLst/>
          </a:prstGeom>
        </p:spPr>
      </p:pic>
    </p:spTree>
    <p:extLst>
      <p:ext uri="{BB962C8B-B14F-4D97-AF65-F5344CB8AC3E}">
        <p14:creationId xmlns:p14="http://schemas.microsoft.com/office/powerpoint/2010/main" val="488043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Parasitic Bacteria:</a:t>
            </a:r>
          </a:p>
        </p:txBody>
      </p:sp>
      <p:sp>
        <p:nvSpPr>
          <p:cNvPr id="3" name="Content Placeholder 2"/>
          <p:cNvSpPr>
            <a:spLocks noGrp="1"/>
          </p:cNvSpPr>
          <p:nvPr>
            <p:ph idx="1"/>
          </p:nvPr>
        </p:nvSpPr>
        <p:spPr>
          <a:xfrm>
            <a:off x="677334" y="2160589"/>
            <a:ext cx="9406824" cy="3880773"/>
          </a:xfrm>
        </p:spPr>
        <p:txBody>
          <a:bodyPr/>
          <a:lstStyle/>
          <a:p>
            <a:r>
              <a:rPr lang="en-US" dirty="0"/>
              <a:t>They live on or within living organisms both plants and animals. They obtain their organic food from the host on which they grow. Not all parasitic bacteria cause disease.</a:t>
            </a:r>
          </a:p>
          <a:p>
            <a:r>
              <a:rPr lang="en-US" dirty="0"/>
              <a:t>Some may be harmless to their hosts and others cause                                                serious diseases in them. </a:t>
            </a:r>
          </a:p>
          <a:p>
            <a:r>
              <a:rPr lang="en-US" dirty="0"/>
              <a:t>To the former category species which give something                                                         belong the symbiotic useful to the host and receive </a:t>
            </a:r>
          </a:p>
          <a:p>
            <a:pPr marL="0" indent="0">
              <a:buNone/>
            </a:pPr>
            <a:r>
              <a:rPr lang="en-US" dirty="0"/>
              <a:t>     shelter and food in return.</a:t>
            </a:r>
          </a:p>
          <a:p>
            <a:r>
              <a:rPr lang="en-US" dirty="0"/>
              <a:t>The numerous coli bacteria inhabiting the</a:t>
            </a:r>
          </a:p>
          <a:p>
            <a:pPr marL="0" indent="0">
              <a:buNone/>
            </a:pPr>
            <a:r>
              <a:rPr lang="en-US" dirty="0"/>
              <a:t>        intestines in man </a:t>
            </a:r>
          </a:p>
          <a:p>
            <a:endParaRPr lang="en-US" dirty="0"/>
          </a:p>
        </p:txBody>
      </p:sp>
      <p:pic>
        <p:nvPicPr>
          <p:cNvPr id="4" name="Picture 3"/>
          <p:cNvPicPr>
            <a:picLocks noChangeAspect="1"/>
          </p:cNvPicPr>
          <p:nvPr/>
        </p:nvPicPr>
        <p:blipFill>
          <a:blip r:embed="rId2"/>
          <a:stretch>
            <a:fillRect/>
          </a:stretch>
        </p:blipFill>
        <p:spPr>
          <a:xfrm>
            <a:off x="7018986" y="3296112"/>
            <a:ext cx="2794716" cy="1609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16549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94704" y="1226532"/>
            <a:ext cx="8229601" cy="4156835"/>
          </a:xfrm>
          <a:prstGeom prst="rect">
            <a:avLst/>
          </a:prstGeom>
        </p:spPr>
      </p:pic>
    </p:spTree>
    <p:extLst>
      <p:ext uri="{BB962C8B-B14F-4D97-AF65-F5344CB8AC3E}">
        <p14:creationId xmlns:p14="http://schemas.microsoft.com/office/powerpoint/2010/main" val="2054719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07583"/>
            <a:ext cx="8009586" cy="5069380"/>
          </a:xfrm>
        </p:spPr>
        <p:txBody>
          <a:bodyPr/>
          <a:lstStyle/>
          <a:p>
            <a:endParaRPr lang="en-US" dirty="0"/>
          </a:p>
          <a:p>
            <a:r>
              <a:rPr lang="en-US" dirty="0"/>
              <a:t>The numerous coli bacteria inhabiting the intestines in man</a:t>
            </a:r>
          </a:p>
          <a:p>
            <a:endParaRPr lang="en-US" dirty="0"/>
          </a:p>
          <a:p>
            <a:endParaRPr lang="en-US" dirty="0"/>
          </a:p>
          <a:p>
            <a:r>
              <a:rPr lang="en-US" dirty="0"/>
              <a:t>The common examples of human diseases which are bacterial in origin are cholera, pneumonia, diphtheria, tuberculosis, tetanus, typhoid and many others. There are relatively few bacterial pathogens of plants.</a:t>
            </a:r>
          </a:p>
        </p:txBody>
      </p:sp>
    </p:spTree>
    <p:extLst>
      <p:ext uri="{BB962C8B-B14F-4D97-AF65-F5344CB8AC3E}">
        <p14:creationId xmlns:p14="http://schemas.microsoft.com/office/powerpoint/2010/main" val="301717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Saprotrophic :</a:t>
            </a:r>
          </a:p>
        </p:txBody>
      </p:sp>
      <p:sp>
        <p:nvSpPr>
          <p:cNvPr id="3" name="Content Placeholder 2"/>
          <p:cNvSpPr>
            <a:spLocks noGrp="1"/>
          </p:cNvSpPr>
          <p:nvPr>
            <p:ph idx="1"/>
          </p:nvPr>
        </p:nvSpPr>
        <p:spPr>
          <a:xfrm>
            <a:off x="838201" y="1825625"/>
            <a:ext cx="8537620" cy="4351338"/>
          </a:xfrm>
        </p:spPr>
        <p:txBody>
          <a:bodyPr/>
          <a:lstStyle/>
          <a:p>
            <a:r>
              <a:rPr lang="en-US" dirty="0" err="1"/>
              <a:t>Saprotroph</a:t>
            </a:r>
            <a:r>
              <a:rPr lang="en-US" dirty="0"/>
              <a:t>, also called saprophyte or saprobe, organism that feeds on nonliving organic matter . The etymology of the word </a:t>
            </a:r>
            <a:r>
              <a:rPr lang="en-US" dirty="0" err="1"/>
              <a:t>saprotroph</a:t>
            </a:r>
            <a:r>
              <a:rPr lang="en-US" dirty="0"/>
              <a:t> comes from the Greek </a:t>
            </a:r>
            <a:r>
              <a:rPr lang="en-US" dirty="0" err="1"/>
              <a:t>saprós</a:t>
            </a:r>
            <a:r>
              <a:rPr lang="en-US" dirty="0"/>
              <a:t> (“rotten, putrid”) and </a:t>
            </a:r>
            <a:r>
              <a:rPr lang="en-US" dirty="0" err="1"/>
              <a:t>trophē</a:t>
            </a:r>
            <a:r>
              <a:rPr lang="en-US" dirty="0"/>
              <a:t> (“nourishment”)</a:t>
            </a:r>
          </a:p>
          <a:p>
            <a:pPr marL="0" indent="0">
              <a:buNone/>
            </a:pPr>
            <a:endParaRPr lang="en-US" dirty="0"/>
          </a:p>
          <a:p>
            <a:r>
              <a:rPr lang="en-US" dirty="0"/>
              <a:t>They grow in dead, decaying organic material, and live by digesting and absorbing them .</a:t>
            </a:r>
          </a:p>
          <a:p>
            <a:pPr marL="0" indent="0">
              <a:buNone/>
            </a:pPr>
            <a:endParaRPr lang="en-US" dirty="0"/>
          </a:p>
          <a:p>
            <a:r>
              <a:rPr lang="en-US" dirty="0"/>
              <a:t>This they do by secreting enzymes. The breakdown of carbohydrates is called fermentation</a:t>
            </a:r>
          </a:p>
          <a:p>
            <a:pPr marL="0" indent="0">
              <a:buNone/>
            </a:pPr>
            <a:endParaRPr lang="en-US" dirty="0"/>
          </a:p>
          <a:p>
            <a:r>
              <a:rPr lang="en-US" dirty="0"/>
              <a:t> The breakdown of protein materials is called putrefaction</a:t>
            </a:r>
          </a:p>
        </p:txBody>
      </p:sp>
    </p:spTree>
    <p:extLst>
      <p:ext uri="{BB962C8B-B14F-4D97-AF65-F5344CB8AC3E}">
        <p14:creationId xmlns:p14="http://schemas.microsoft.com/office/powerpoint/2010/main" val="1647779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Symbiotic Bacteria</a:t>
            </a:r>
          </a:p>
        </p:txBody>
      </p:sp>
      <p:sp>
        <p:nvSpPr>
          <p:cNvPr id="3" name="Content Placeholder 2"/>
          <p:cNvSpPr>
            <a:spLocks noGrp="1"/>
          </p:cNvSpPr>
          <p:nvPr>
            <p:ph idx="1"/>
          </p:nvPr>
        </p:nvSpPr>
        <p:spPr>
          <a:xfrm>
            <a:off x="677334" y="2160589"/>
            <a:ext cx="7977269" cy="3880773"/>
          </a:xfrm>
        </p:spPr>
        <p:txBody>
          <a:bodyPr/>
          <a:lstStyle/>
          <a:p>
            <a:r>
              <a:rPr lang="en-US" dirty="0"/>
              <a:t>There are certain bacteria for example Rhizobium </a:t>
            </a:r>
            <a:r>
              <a:rPr lang="en-US" dirty="0" err="1"/>
              <a:t>radicicola</a:t>
            </a:r>
            <a:r>
              <a:rPr lang="en-US" dirty="0"/>
              <a:t> , Which form symbiotic association with </a:t>
            </a:r>
            <a:r>
              <a:rPr lang="en-US" dirty="0" err="1"/>
              <a:t>teguminous</a:t>
            </a:r>
            <a:r>
              <a:rPr lang="en-US" dirty="0"/>
              <a:t> plants.</a:t>
            </a:r>
          </a:p>
          <a:p>
            <a:endParaRPr lang="en-US" dirty="0"/>
          </a:p>
          <a:p>
            <a:r>
              <a:rPr lang="en-US" dirty="0"/>
              <a:t> They form nodules ,fix atmospheric nitrogen ,and supply nitrogenous compound to the plants and get food in turn from plants.</a:t>
            </a:r>
          </a:p>
          <a:p>
            <a:pPr marL="0" indent="0">
              <a:buNone/>
            </a:pPr>
            <a:endParaRPr lang="en-US" dirty="0"/>
          </a:p>
        </p:txBody>
      </p:sp>
      <p:pic>
        <p:nvPicPr>
          <p:cNvPr id="4" name="Picture 3"/>
          <p:cNvPicPr>
            <a:picLocks noChangeAspect="1"/>
          </p:cNvPicPr>
          <p:nvPr/>
        </p:nvPicPr>
        <p:blipFill>
          <a:blip r:embed="rId2"/>
          <a:stretch>
            <a:fillRect/>
          </a:stretch>
        </p:blipFill>
        <p:spPr>
          <a:xfrm>
            <a:off x="4292152" y="4100975"/>
            <a:ext cx="3293503" cy="1940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46288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Autotrophic Bacteria</a:t>
            </a:r>
          </a:p>
        </p:txBody>
      </p:sp>
      <p:sp>
        <p:nvSpPr>
          <p:cNvPr id="3" name="Content Placeholder 2"/>
          <p:cNvSpPr>
            <a:spLocks noGrp="1"/>
          </p:cNvSpPr>
          <p:nvPr>
            <p:ph idx="1"/>
          </p:nvPr>
        </p:nvSpPr>
        <p:spPr>
          <a:xfrm>
            <a:off x="838200" y="1825625"/>
            <a:ext cx="9567930" cy="4351338"/>
          </a:xfrm>
        </p:spPr>
        <p:txBody>
          <a:bodyPr/>
          <a:lstStyle/>
          <a:p>
            <a:r>
              <a:rPr lang="en-US" sz="2400" dirty="0">
                <a:latin typeface="Times New Roman" panose="02020603050405020304" pitchFamily="18" charset="0"/>
                <a:cs typeface="Times New Roman" panose="02020603050405020304" pitchFamily="18" charset="0"/>
              </a:rPr>
              <a:t>The bacteria that are able to synthesize organic compound necessary  for their survival from simple organic substance are called autotrophic bacteria. They obtain carbon from inorganic </a:t>
            </a:r>
            <a:r>
              <a:rPr lang="en-US" sz="2400" dirty="0" err="1">
                <a:latin typeface="Times New Roman" panose="02020603050405020304" pitchFamily="18" charset="0"/>
                <a:cs typeface="Times New Roman" panose="02020603050405020304" pitchFamily="18" charset="0"/>
              </a:rPr>
              <a:t>compounds,mostly</a:t>
            </a:r>
            <a:r>
              <a:rPr lang="en-US" sz="2400" dirty="0">
                <a:latin typeface="Times New Roman" panose="02020603050405020304" pitchFamily="18" charset="0"/>
                <a:cs typeface="Times New Roman" panose="02020603050405020304" pitchFamily="18" charset="0"/>
              </a:rPr>
              <a:t> from carbon dioxide.</a:t>
            </a:r>
          </a:p>
          <a:p>
            <a:r>
              <a:rPr lang="en-US" sz="2400" dirty="0">
                <a:latin typeface="Times New Roman" panose="02020603050405020304" pitchFamily="18" charset="0"/>
                <a:cs typeface="Times New Roman" panose="02020603050405020304" pitchFamily="18" charset="0"/>
              </a:rPr>
              <a:t>There are two types of autotrophic bacteria.</a:t>
            </a:r>
          </a:p>
          <a:p>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Photoautotrophs</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2.   Chemoautotrophs</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697015" y="3309870"/>
            <a:ext cx="3451114" cy="3246728"/>
          </a:xfrm>
          <a:prstGeom prst="rect">
            <a:avLst/>
          </a:prstGeom>
        </p:spPr>
      </p:pic>
    </p:spTree>
    <p:extLst>
      <p:ext uri="{BB962C8B-B14F-4D97-AF65-F5344CB8AC3E}">
        <p14:creationId xmlns:p14="http://schemas.microsoft.com/office/powerpoint/2010/main" val="236974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Photosynthetic Bacteria:	</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These include all the three, </a:t>
            </a:r>
            <a:r>
              <a:rPr lang="en-US" sz="2400" dirty="0" err="1">
                <a:latin typeface="Times New Roman" panose="02020603050405020304" pitchFamily="18" charset="0"/>
                <a:cs typeface="Times New Roman" panose="02020603050405020304" pitchFamily="18" charset="0"/>
              </a:rPr>
              <a:t>coccal</a:t>
            </a:r>
            <a:r>
              <a:rPr lang="en-US" sz="2400" dirty="0">
                <a:latin typeface="Times New Roman" panose="02020603050405020304" pitchFamily="18" charset="0"/>
                <a:cs typeface="Times New Roman" panose="02020603050405020304" pitchFamily="18" charset="0"/>
              </a:rPr>
              <a:t>, bacillary and </a:t>
            </a:r>
            <a:r>
              <a:rPr lang="en-US" sz="2400" dirty="0" err="1">
                <a:latin typeface="Times New Roman" panose="02020603050405020304" pitchFamily="18" charset="0"/>
                <a:cs typeface="Times New Roman" panose="02020603050405020304" pitchFamily="18" charset="0"/>
              </a:rPr>
              <a:t>spirillum</a:t>
            </a:r>
            <a:r>
              <a:rPr lang="en-US" sz="2400" dirty="0">
                <a:latin typeface="Times New Roman" panose="02020603050405020304" pitchFamily="18" charset="0"/>
                <a:cs typeface="Times New Roman" panose="02020603050405020304" pitchFamily="18" charset="0"/>
              </a:rPr>
              <a:t> forms. All are anaerobes which grow in light and are usually found in </a:t>
            </a:r>
            <a:r>
              <a:rPr lang="en-US" sz="2400" dirty="0" err="1">
                <a:latin typeface="Times New Roman" panose="02020603050405020304" pitchFamily="18" charset="0"/>
                <a:cs typeface="Times New Roman" panose="02020603050405020304" pitchFamily="18" charset="0"/>
              </a:rPr>
              <a:t>sulphur</a:t>
            </a:r>
            <a:r>
              <a:rPr lang="en-US" sz="2400" dirty="0">
                <a:latin typeface="Times New Roman" panose="02020603050405020304" pitchFamily="18" charset="0"/>
                <a:cs typeface="Times New Roman" panose="02020603050405020304" pitchFamily="18" charset="0"/>
              </a:rPr>
              <a:t> springs where hydrogen </a:t>
            </a:r>
            <a:r>
              <a:rPr lang="en-US" sz="2400" dirty="0" err="1">
                <a:latin typeface="Times New Roman" panose="02020603050405020304" pitchFamily="18" charset="0"/>
                <a:cs typeface="Times New Roman" panose="02020603050405020304" pitchFamily="18" charset="0"/>
              </a:rPr>
              <a:t>sulphide</a:t>
            </a:r>
            <a:r>
              <a:rPr lang="en-US" sz="2400" dirty="0">
                <a:latin typeface="Times New Roman" panose="02020603050405020304" pitchFamily="18" charset="0"/>
                <a:cs typeface="Times New Roman" panose="02020603050405020304" pitchFamily="18" charset="0"/>
              </a:rPr>
              <a:t> is normally present.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These bacteria are unique because they are the only organisms which are capable of synthesizing carbohydrate food without chlorophyll a. Moreover, photosynthesis in photosynthetic bacteria like </a:t>
            </a:r>
            <a:r>
              <a:rPr lang="en-US" sz="2400" dirty="0" err="1">
                <a:latin typeface="Times New Roman" panose="02020603050405020304" pitchFamily="18" charset="0"/>
                <a:cs typeface="Times New Roman" panose="02020603050405020304" pitchFamily="18" charset="0"/>
              </a:rPr>
              <a:t>Rhodospirillum</a:t>
            </a:r>
            <a:r>
              <a:rPr lang="en-US" sz="2400" dirty="0">
                <a:latin typeface="Times New Roman" panose="02020603050405020304" pitchFamily="18" charset="0"/>
                <a:cs typeface="Times New Roman" panose="02020603050405020304" pitchFamily="18" charset="0"/>
              </a:rPr>
              <a:t> is different from photosynthesis in green plants.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0172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953038"/>
            <a:ext cx="9065654" cy="5223926"/>
          </a:xfrm>
        </p:spPr>
        <p:txBody>
          <a:bodyPr>
            <a:normAutofit/>
          </a:bodyPr>
          <a:lstStyle/>
          <a:p>
            <a:r>
              <a:rPr lang="en-US" sz="2400" dirty="0">
                <a:latin typeface="Times New Roman" panose="02020603050405020304" pitchFamily="18" charset="0"/>
                <a:cs typeface="Times New Roman" panose="02020603050405020304" pitchFamily="18" charset="0"/>
              </a:rPr>
              <a:t>No free oxygen is released as a byproduct in bacterial photosynthesis. Hydrogen is provided by donor substances other than water. Hydrogen </a:t>
            </a:r>
            <a:r>
              <a:rPr lang="en-US" sz="2400" dirty="0" err="1">
                <a:latin typeface="Times New Roman" panose="02020603050405020304" pitchFamily="18" charset="0"/>
                <a:cs typeface="Times New Roman" panose="02020603050405020304" pitchFamily="18" charset="0"/>
              </a:rPr>
              <a:t>sulphide</a:t>
            </a:r>
            <a:r>
              <a:rPr lang="en-US" sz="2400" dirty="0">
                <a:latin typeface="Times New Roman" panose="02020603050405020304" pitchFamily="18" charset="0"/>
                <a:cs typeface="Times New Roman" panose="02020603050405020304" pitchFamily="18" charset="0"/>
              </a:rPr>
              <a:t> is the source of hydrogen. The by-product is </a:t>
            </a:r>
            <a:r>
              <a:rPr lang="en-US" sz="2400" dirty="0" err="1">
                <a:latin typeface="Times New Roman" panose="02020603050405020304" pitchFamily="18" charset="0"/>
                <a:cs typeface="Times New Roman" panose="02020603050405020304" pitchFamily="18" charset="0"/>
              </a:rPr>
              <a:t>sulphur</a:t>
            </a:r>
            <a:r>
              <a:rPr lang="en-US" sz="2400" dirty="0">
                <a:latin typeface="Times New Roman" panose="02020603050405020304" pitchFamily="18" charset="0"/>
                <a:cs typeface="Times New Roman" panose="02020603050405020304" pitchFamily="18" charset="0"/>
              </a:rPr>
              <a:t> and not oxygen.</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2H2S + CO2   ----------------  [CH2O] +  2S  + H2O </a:t>
            </a:r>
          </a:p>
          <a:p>
            <a:pPr marL="0" indent="0">
              <a:buNone/>
            </a:pP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The two common examples of photosynthetic bacteria are the purple </a:t>
            </a:r>
            <a:r>
              <a:rPr lang="en-US" sz="2400" dirty="0" err="1">
                <a:latin typeface="Times New Roman" panose="02020603050405020304" pitchFamily="18" charset="0"/>
                <a:cs typeface="Times New Roman" panose="02020603050405020304" pitchFamily="18" charset="0"/>
              </a:rPr>
              <a:t>sulphur</a:t>
            </a:r>
            <a:r>
              <a:rPr lang="en-US" sz="2400" dirty="0">
                <a:latin typeface="Times New Roman" panose="02020603050405020304" pitchFamily="18" charset="0"/>
                <a:cs typeface="Times New Roman" panose="02020603050405020304" pitchFamily="18" charset="0"/>
              </a:rPr>
              <a:t> bacteria and green </a:t>
            </a:r>
            <a:r>
              <a:rPr lang="en-US" sz="2400" dirty="0" err="1">
                <a:latin typeface="Times New Roman" panose="02020603050405020304" pitchFamily="18" charset="0"/>
                <a:cs typeface="Times New Roman" panose="02020603050405020304" pitchFamily="18" charset="0"/>
              </a:rPr>
              <a:t>sulphur</a:t>
            </a:r>
            <a:r>
              <a:rPr lang="en-US" sz="2400" dirty="0">
                <a:latin typeface="Times New Roman" panose="02020603050405020304" pitchFamily="18" charset="0"/>
                <a:cs typeface="Times New Roman" panose="02020603050405020304" pitchFamily="18" charset="0"/>
              </a:rPr>
              <a:t> bacteria. The former contain </a:t>
            </a:r>
            <a:r>
              <a:rPr lang="en-US" sz="2400" dirty="0" err="1">
                <a:latin typeface="Times New Roman" panose="02020603050405020304" pitchFamily="18" charset="0"/>
                <a:cs typeface="Times New Roman" panose="02020603050405020304" pitchFamily="18" charset="0"/>
              </a:rPr>
              <a:t>bacteriochlorophyll</a:t>
            </a:r>
            <a:r>
              <a:rPr lang="en-US" sz="2400" dirty="0">
                <a:latin typeface="Times New Roman" panose="02020603050405020304" pitchFamily="18" charset="0"/>
                <a:cs typeface="Times New Roman" panose="02020603050405020304" pitchFamily="18" charset="0"/>
              </a:rPr>
              <a:t> and carotenoids ad the photosynthetic pigments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759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Green </a:t>
            </a:r>
            <a:r>
              <a:rPr lang="en-US" sz="3200" b="1" dirty="0" err="1"/>
              <a:t>Sulphur</a:t>
            </a:r>
            <a:r>
              <a:rPr lang="en-US" sz="3200" b="1" dirty="0"/>
              <a:t> Bacteria </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The process takes place at low expenditure of energy. </a:t>
            </a:r>
            <a:r>
              <a:rPr lang="en-US" sz="2400" dirty="0" err="1">
                <a:latin typeface="Times New Roman" panose="02020603050405020304" pitchFamily="18" charset="0"/>
                <a:cs typeface="Times New Roman" panose="02020603050405020304" pitchFamily="18" charset="0"/>
              </a:rPr>
              <a:t>Chlorobium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limicola</a:t>
            </a:r>
            <a:r>
              <a:rPr lang="en-US" sz="2400" dirty="0">
                <a:latin typeface="Times New Roman" panose="02020603050405020304" pitchFamily="18" charset="0"/>
                <a:cs typeface="Times New Roman" panose="02020603050405020304" pitchFamily="18" charset="0"/>
              </a:rPr>
              <a:t> is another example of photosynthetic autotrophs. It is a green sulfur bacterium. The hydrogen sulfide is the donor of hydrogen in this case also.</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Light splits hydrogen </a:t>
            </a:r>
            <a:r>
              <a:rPr lang="en-US" sz="2400" dirty="0" err="1">
                <a:latin typeface="Times New Roman" panose="02020603050405020304" pitchFamily="18" charset="0"/>
                <a:cs typeface="Times New Roman" panose="02020603050405020304" pitchFamily="18" charset="0"/>
              </a:rPr>
              <a:t>sulphide</a:t>
            </a:r>
            <a:r>
              <a:rPr lang="en-US" sz="2400" dirty="0">
                <a:latin typeface="Times New Roman" panose="02020603050405020304" pitchFamily="18" charset="0"/>
                <a:cs typeface="Times New Roman" panose="02020603050405020304" pitchFamily="18" charset="0"/>
              </a:rPr>
              <a:t> in both cases. Hydrogen combines with carbon dioxide to form CH2O. The </a:t>
            </a:r>
            <a:r>
              <a:rPr lang="en-US" sz="2400" dirty="0" err="1">
                <a:latin typeface="Times New Roman" panose="02020603050405020304" pitchFamily="18" charset="0"/>
                <a:cs typeface="Times New Roman" panose="02020603050405020304" pitchFamily="18" charset="0"/>
              </a:rPr>
              <a:t>sulphur</a:t>
            </a:r>
            <a:r>
              <a:rPr lang="en-US" sz="2400" dirty="0">
                <a:latin typeface="Times New Roman" panose="02020603050405020304" pitchFamily="18" charset="0"/>
                <a:cs typeface="Times New Roman" panose="02020603050405020304" pitchFamily="18" charset="0"/>
              </a:rPr>
              <a:t> which is a by-product is stored as globules in the cells of </a:t>
            </a:r>
            <a:r>
              <a:rPr lang="en-US" sz="2400" dirty="0" err="1">
                <a:latin typeface="Times New Roman" panose="02020603050405020304" pitchFamily="18" charset="0"/>
                <a:cs typeface="Times New Roman" panose="02020603050405020304" pitchFamily="18" charset="0"/>
              </a:rPr>
              <a:t>sulphur</a:t>
            </a:r>
            <a:r>
              <a:rPr lang="en-US" sz="2400" dirty="0">
                <a:latin typeface="Times New Roman" panose="02020603050405020304" pitchFamily="18" charset="0"/>
                <a:cs typeface="Times New Roman" panose="02020603050405020304" pitchFamily="18" charset="0"/>
              </a:rPr>
              <a:t> bacteria but excreted in the green </a:t>
            </a:r>
            <a:r>
              <a:rPr lang="en-US" sz="2400" dirty="0" err="1">
                <a:latin typeface="Times New Roman" panose="02020603050405020304" pitchFamily="18" charset="0"/>
                <a:cs typeface="Times New Roman" panose="02020603050405020304" pitchFamily="18" charset="0"/>
              </a:rPr>
              <a:t>sulphur</a:t>
            </a:r>
            <a:r>
              <a:rPr lang="en-US" sz="2400" dirty="0">
                <a:latin typeface="Times New Roman" panose="02020603050405020304" pitchFamily="18" charset="0"/>
                <a:cs typeface="Times New Roman" panose="02020603050405020304" pitchFamily="18" charset="0"/>
              </a:rPr>
              <a:t> bacteria</a:t>
            </a:r>
          </a:p>
        </p:txBody>
      </p:sp>
    </p:spTree>
    <p:extLst>
      <p:ext uri="{BB962C8B-B14F-4D97-AF65-F5344CB8AC3E}">
        <p14:creationId xmlns:p14="http://schemas.microsoft.com/office/powerpoint/2010/main" val="313945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Purple </a:t>
            </a:r>
            <a:r>
              <a:rPr lang="en-US" sz="3200" b="1" dirty="0" err="1"/>
              <a:t>Sulphur</a:t>
            </a:r>
            <a:r>
              <a:rPr lang="en-US" sz="3200" b="1" dirty="0"/>
              <a:t> Bacteria </a:t>
            </a:r>
          </a:p>
        </p:txBody>
      </p:sp>
      <p:sp>
        <p:nvSpPr>
          <p:cNvPr id="3" name="Content Placeholder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The bacteria which use </a:t>
            </a:r>
            <a:r>
              <a:rPr lang="en-US" sz="2400" dirty="0" err="1">
                <a:latin typeface="Times New Roman" panose="02020603050405020304" pitchFamily="18" charset="0"/>
                <a:cs typeface="Times New Roman" panose="02020603050405020304" pitchFamily="18" charset="0"/>
              </a:rPr>
              <a:t>sulphur</a:t>
            </a:r>
            <a:r>
              <a:rPr lang="en-US" sz="2400" dirty="0">
                <a:latin typeface="Times New Roman" panose="02020603050405020304" pitchFamily="18" charset="0"/>
                <a:cs typeface="Times New Roman" panose="02020603050405020304" pitchFamily="18" charset="0"/>
              </a:rPr>
              <a:t> compounds as source of electrons  and proton  for example  </a:t>
            </a:r>
            <a:r>
              <a:rPr lang="en-US" sz="2400" dirty="0" err="1">
                <a:latin typeface="Times New Roman" panose="02020603050405020304" pitchFamily="18" charset="0"/>
                <a:cs typeface="Times New Roman" panose="02020603050405020304" pitchFamily="18" charset="0"/>
              </a:rPr>
              <a:t>Chromatiumokenii</a:t>
            </a:r>
            <a:r>
              <a:rPr lang="en-US" dirty="0"/>
              <a:t>.</a:t>
            </a:r>
          </a:p>
          <a:p>
            <a:pPr marL="0" indent="0">
              <a:buNone/>
            </a:pPr>
            <a:r>
              <a:rPr lang="en-US" sz="1800" dirty="0"/>
              <a:t> 2CO2 + 5H2O + Na2S2O3                                  2(CH2O) + 2H2 + NHSO2 +  Energy</a:t>
            </a:r>
          </a:p>
        </p:txBody>
      </p:sp>
      <p:pic>
        <p:nvPicPr>
          <p:cNvPr id="4" name="Picture 3"/>
          <p:cNvPicPr>
            <a:picLocks noChangeAspect="1"/>
          </p:cNvPicPr>
          <p:nvPr/>
        </p:nvPicPr>
        <p:blipFill>
          <a:blip r:embed="rId2"/>
          <a:stretch>
            <a:fillRect/>
          </a:stretch>
        </p:blipFill>
        <p:spPr>
          <a:xfrm>
            <a:off x="2356834" y="3606085"/>
            <a:ext cx="5756856" cy="2570878"/>
          </a:xfrm>
          <a:prstGeom prst="rect">
            <a:avLst/>
          </a:prstGeom>
        </p:spPr>
      </p:pic>
    </p:spTree>
    <p:extLst>
      <p:ext uri="{BB962C8B-B14F-4D97-AF65-F5344CB8AC3E}">
        <p14:creationId xmlns:p14="http://schemas.microsoft.com/office/powerpoint/2010/main" val="1926314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Non-</a:t>
            </a:r>
            <a:r>
              <a:rPr lang="en-US" sz="3200" b="1" dirty="0" err="1">
                <a:latin typeface="Times New Roman" panose="02020603050405020304" pitchFamily="18" charset="0"/>
                <a:cs typeface="Times New Roman" panose="02020603050405020304" pitchFamily="18" charset="0"/>
              </a:rPr>
              <a:t>Sulphur</a:t>
            </a:r>
            <a:r>
              <a:rPr lang="en-US" sz="3200" b="1" dirty="0">
                <a:latin typeface="Times New Roman" panose="02020603050405020304" pitchFamily="18" charset="0"/>
                <a:cs typeface="Times New Roman" panose="02020603050405020304" pitchFamily="18" charset="0"/>
              </a:rPr>
              <a:t> Bacteria:</a:t>
            </a:r>
          </a:p>
        </p:txBody>
      </p:sp>
      <p:sp>
        <p:nvSpPr>
          <p:cNvPr id="3" name="Content Placeholder 2"/>
          <p:cNvSpPr>
            <a:spLocks noGrp="1"/>
          </p:cNvSpPr>
          <p:nvPr>
            <p:ph idx="1"/>
          </p:nvPr>
        </p:nvSpPr>
        <p:spPr/>
        <p:txBody>
          <a:bodyPr>
            <a:normAutofit lnSpcReduction="10000"/>
          </a:bodyPr>
          <a:lstStyle/>
          <a:p>
            <a:r>
              <a:rPr lang="en-US" sz="2400" dirty="0">
                <a:latin typeface="Times New Roman" panose="02020603050405020304" pitchFamily="18" charset="0"/>
                <a:cs typeface="Times New Roman" panose="02020603050405020304" pitchFamily="18" charset="0"/>
              </a:rPr>
              <a:t>There are non-</a:t>
            </a:r>
            <a:r>
              <a:rPr lang="en-US" sz="2400" dirty="0" err="1">
                <a:latin typeface="Times New Roman" panose="02020603050405020304" pitchFamily="18" charset="0"/>
                <a:cs typeface="Times New Roman" panose="02020603050405020304" pitchFamily="18" charset="0"/>
              </a:rPr>
              <a:t>sulphur</a:t>
            </a:r>
            <a:r>
              <a:rPr lang="en-US" sz="2400" dirty="0">
                <a:latin typeface="Times New Roman" panose="02020603050405020304" pitchFamily="18" charset="0"/>
                <a:cs typeface="Times New Roman" panose="02020603050405020304" pitchFamily="18" charset="0"/>
              </a:rPr>
              <a:t> purple and brown bacteria found in the mud and stagnant water.</a:t>
            </a:r>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400" dirty="0">
                <a:latin typeface="Times New Roman" panose="02020603050405020304" pitchFamily="18" charset="0"/>
                <a:cs typeface="Times New Roman" panose="02020603050405020304" pitchFamily="18" charset="0"/>
              </a:rPr>
              <a:t>They are photosynthetic and contain </a:t>
            </a:r>
            <a:r>
              <a:rPr lang="en-US" sz="2400" dirty="0" err="1">
                <a:latin typeface="Times New Roman" panose="02020603050405020304" pitchFamily="18" charset="0"/>
                <a:cs typeface="Times New Roman" panose="02020603050405020304" pitchFamily="18" charset="0"/>
              </a:rPr>
              <a:t>bacteriochlorophyll</a:t>
            </a:r>
            <a:r>
              <a:rPr lang="en-US" sz="2400" dirty="0">
                <a:latin typeface="Times New Roman" panose="02020603050405020304" pitchFamily="18" charset="0"/>
                <a:cs typeface="Times New Roman" panose="02020603050405020304" pitchFamily="18" charset="0"/>
              </a:rPr>
              <a:t> pigment. They use organic hydrogen donors and </a:t>
            </a:r>
            <a:r>
              <a:rPr lang="en-US" sz="2400" dirty="0" err="1">
                <a:latin typeface="Times New Roman" panose="02020603050405020304" pitchFamily="18" charset="0"/>
                <a:cs typeface="Times New Roman" panose="02020603050405020304" pitchFamily="18" charset="0"/>
              </a:rPr>
              <a:t>sulphur</a:t>
            </a:r>
            <a:r>
              <a:rPr lang="en-US" sz="2400" dirty="0">
                <a:latin typeface="Times New Roman" panose="02020603050405020304" pitchFamily="18" charset="0"/>
                <a:cs typeface="Times New Roman" panose="02020603050405020304" pitchFamily="18" charset="0"/>
              </a:rPr>
              <a:t> is not the by-product in their case. Light is still the source of energy.</a:t>
            </a:r>
          </a:p>
          <a:p>
            <a:pPr marL="0" indent="0">
              <a:buNone/>
            </a:pPr>
            <a:r>
              <a:rPr lang="en-US" sz="2400" dirty="0">
                <a:latin typeface="Times New Roman" panose="02020603050405020304" pitchFamily="18" charset="0"/>
                <a:cs typeface="Times New Roman" panose="02020603050405020304" pitchFamily="18" charset="0"/>
              </a:rPr>
              <a:t>For </a:t>
            </a:r>
            <a:r>
              <a:rPr lang="en-US" sz="2400" dirty="0" err="1">
                <a:latin typeface="Times New Roman" panose="02020603050405020304" pitchFamily="18" charset="0"/>
                <a:cs typeface="Times New Roman" panose="02020603050405020304" pitchFamily="18" charset="0"/>
              </a:rPr>
              <a:t>exemple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Rhodospirullurubrum</a:t>
            </a:r>
            <a:r>
              <a:rPr lang="en-US" sz="2400" dirty="0">
                <a:latin typeface="Times New Roman" panose="02020603050405020304" pitchFamily="18" charset="0"/>
                <a:cs typeface="Times New Roman" panose="02020603050405020304" pitchFamily="18" charset="0"/>
              </a:rPr>
              <a:t> which use propyl alcohol.</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510333" y="2962141"/>
            <a:ext cx="3359187" cy="1223494"/>
          </a:xfrm>
          <a:prstGeom prst="rect">
            <a:avLst/>
          </a:prstGeom>
        </p:spPr>
      </p:pic>
    </p:spTree>
    <p:extLst>
      <p:ext uri="{BB962C8B-B14F-4D97-AF65-F5344CB8AC3E}">
        <p14:creationId xmlns:p14="http://schemas.microsoft.com/office/powerpoint/2010/main" val="1166376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Chemosynthetic Bacteria</a:t>
            </a:r>
          </a:p>
        </p:txBody>
      </p:sp>
      <p:sp>
        <p:nvSpPr>
          <p:cNvPr id="3" name="Content Placeholder 2"/>
          <p:cNvSpPr>
            <a:spLocks noGrp="1"/>
          </p:cNvSpPr>
          <p:nvPr>
            <p:ph idx="1"/>
          </p:nvPr>
        </p:nvSpPr>
        <p:spPr/>
        <p:txBody>
          <a:bodyPr>
            <a:normAutofit/>
          </a:bodyPr>
          <a:lstStyle/>
          <a:p>
            <a:r>
              <a:rPr lang="en-US" dirty="0"/>
              <a:t>These are non-photosynthetic autotrophs (nitrifying bacteria) which lack pigments. They get energy for food synthesis by the oxidation of certain inorganic substances such as ammonia, nitrites, nitrates, ferrous iron, hydrogen </a:t>
            </a:r>
            <a:r>
              <a:rPr lang="en-US" dirty="0" err="1"/>
              <a:t>sulphides</a:t>
            </a:r>
            <a:r>
              <a:rPr lang="en-US" dirty="0"/>
              <a:t> and a number of other metallic and n The bacteria absorb inorganic molecules of the substances into the body where a chemical          reaction takes place. In this reaction the chemical bonds are broken and energy is released.</a:t>
            </a:r>
          </a:p>
          <a:p>
            <a:r>
              <a:rPr lang="en-US" dirty="0"/>
              <a:t>This energy is used up by the bacterial cell to combine CO2 and water into food </a:t>
            </a:r>
            <a:r>
              <a:rPr lang="en-US" dirty="0" err="1"/>
              <a:t>molecules.This</a:t>
            </a:r>
            <a:r>
              <a:rPr lang="en-US" dirty="0"/>
              <a:t> process of manufacturing food is called chemosynthesis. It is a chemical process and is evidently a form of respiration.</a:t>
            </a:r>
          </a:p>
        </p:txBody>
      </p:sp>
    </p:spTree>
    <p:extLst>
      <p:ext uri="{BB962C8B-B14F-4D97-AF65-F5344CB8AC3E}">
        <p14:creationId xmlns:p14="http://schemas.microsoft.com/office/powerpoint/2010/main" val="163775169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129</TotalTime>
  <Words>1107</Words>
  <Application>Microsoft Office PowerPoint</Application>
  <PresentationFormat>Widescreen</PresentationFormat>
  <Paragraphs>88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Facet</vt:lpstr>
      <vt:lpstr>Nutrition in Bacteria </vt:lpstr>
      <vt:lpstr>PowerPoint Presentation</vt:lpstr>
      <vt:lpstr>Autotrophic Bacteria</vt:lpstr>
      <vt:lpstr>Photosynthetic Bacteria: </vt:lpstr>
      <vt:lpstr>PowerPoint Presentation</vt:lpstr>
      <vt:lpstr>Green Sulphur Bacteria </vt:lpstr>
      <vt:lpstr>Purple Sulphur Bacteria </vt:lpstr>
      <vt:lpstr>Non-Sulphur Bacteria:</vt:lpstr>
      <vt:lpstr>Chemosynthetic Bacteria</vt:lpstr>
      <vt:lpstr>PowerPoint Presentation</vt:lpstr>
      <vt:lpstr>PowerPoint Presentation</vt:lpstr>
      <vt:lpstr>Sulphur Bacteria :</vt:lpstr>
      <vt:lpstr>Nitrifying bacteria </vt:lpstr>
      <vt:lpstr>Iron Bacteria </vt:lpstr>
      <vt:lpstr>Hydrogen Bacteria </vt:lpstr>
      <vt:lpstr>Methane bacteria </vt:lpstr>
      <vt:lpstr>Heterotrophic Bacteria </vt:lpstr>
      <vt:lpstr>PowerPoint Presentation</vt:lpstr>
      <vt:lpstr>Parasitic Bacteria:</vt:lpstr>
      <vt:lpstr>PowerPoint Presentation</vt:lpstr>
      <vt:lpstr>Saprotrophic :</vt:lpstr>
      <vt:lpstr>Symbiotic Bacteria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UNIQUE</dc:creator>
  <cp:lastModifiedBy>ranahammad7242@gmail.com</cp:lastModifiedBy>
  <cp:revision>18</cp:revision>
  <dcterms:created xsi:type="dcterms:W3CDTF">2020-11-15T23:27:17Z</dcterms:created>
  <dcterms:modified xsi:type="dcterms:W3CDTF">2020-11-21T10:15:45Z</dcterms:modified>
</cp:coreProperties>
</file>