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98" r:id="rId2"/>
    <p:sldId id="256" r:id="rId3"/>
    <p:sldId id="257" r:id="rId4"/>
    <p:sldId id="258" r:id="rId5"/>
    <p:sldId id="259" r:id="rId6"/>
    <p:sldId id="296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7" r:id="rId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4" d="100"/>
          <a:sy n="44" d="100"/>
        </p:scale>
        <p:origin x="-82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466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78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55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802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9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80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565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792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51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3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A733AE-1400-4512-B30D-387AA9E5F623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E27E8-402E-4C57-887C-73C145851B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406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35037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Title: Vitamin D</a:t>
            </a:r>
            <a:endParaRPr lang="en-US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9957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7400"/>
            <a:ext cx="10515600" cy="90328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PROCEDURES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assayed in the rachitic rat,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ergocalciferol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cholecalciferol are equally active with a potency of 40,000 units/mg of pure steroid.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standard method for assay of vitamin D supplements for feeds is a biological assay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curative method involves developing rickets in young rats and chicks; then graded increments of unknown samples and standard vitamin D are added to diets for 7 days, followed by a “line test.”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38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procedures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x-rays may be taken instead of using the line test.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and physical methods to analyze vitamin D generally lack sensitivity of biological assays.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and chemical methods of vitamin D analysis include UV absorption, colorimetric procedures, fluorescence spectroscopy, gas chromatography/mass spectroscopy, competitive binding assays, and high-pressure liquid chromatography (HPLC).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7366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4375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/>
          <a:lstStyle/>
          <a:p>
            <a:pPr marL="0" indent="0" algn="just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and Conversion from Precursors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 obtained from the diet is absorbed from the intestinal tract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Largest amount of dietary vitamin D is more likely to be absorbed in the ileum (Norman and DeLuca, 1963).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 is absorbed from the intestinal tract in association with fats.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requires the presence of bile salts for absorption.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01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reported that only 50% of a dose of vitamin D is absorbed.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Sufficient vitamin D is usually produced by daily exposure to sunlight (Collins and Norman, 1991). 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Rickets can be successfully treated by rubbing cod liver oil on the skin.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Cholecalciferol is produced by irradiation of 7-dehydrocholesterol with UV light either from the sun or from an artificial source.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Cholecalciferol is synthesized in the outer skin layers.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4708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poultry, Tian et al. (1994) reported that in the chicken, the skin of legs and feet contains about 30 times as much 7-dehydrocholesterol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provitamin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D3) as the body skin.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 is synthesized in the skin of many herbivores and omnivores (How et al., 1995).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Heuser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Norris (1929) showed that 11 to 45 minutes of sunshine daily were sufficient to prevent rickets in growing chicks.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90%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previtamin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D3 synthesis in skin occurs in the epidermis.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Many animals consume the vitamin as they lick their skin and hair.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4371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25-hydroxyvitamin D(25-OHD), was found to be produced in the liver.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Kidney is the principal site of 1,25-(OH)2D production.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25-hydroxy vitamin D is the major circulating form of vitamin D under normal conditions and during vitamin D excess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Littledike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Horst, 1982).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Mitochondrial enzyme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hydroxylate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vitamin D under conditions of high substrate concentrations, such as vitamin D toxicity. Liver is the major site of 25-hydroxylation of vitamin D (Tucker et al., 1973).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Kidney converts 25-OHD to the most important compound 1,25-(OH)2D3 (also called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calcitrol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(DeLuca, 1990).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441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Absorption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hormonal form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calcitrol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is the metabolically active form of the vitamin that functions in intestine and bone (DeLuca, 1990).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of 1,25-(OH)2D is very carefully regulated by parathyroid hormone.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found that the hormone 1,25-(OH)2D is produced by its endocrine gland, the kidney, and a paracrine system (Norman, 1995).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33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04900"/>
            <a:ext cx="10515600" cy="585788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Transport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D-binding protein (DBP; also called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transcalciferin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is synthesized in the liver.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picks up Vitamin D for transport to the liver.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mammals, vitamin D, 25-OHD, and possibly 24,25-(OH)2D and 1,25-(OH)2D, are all transported by DBP.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148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Storage and Placental Transfer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Land animals and humans do not store appreciable amounts of the vitamin D in liver.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Principal stores of vitamin D occur in blood and liver, but it is also found in lungs, kidneys.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Amount of vitamin D in blood is several times higher than that in liver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Quaterman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1964).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times of deprivation, vitamin D in tissues is released slowly, thus meeting vitamin D needs of the animal over a longer period (Collins and Norman, 1991).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7034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1700"/>
            <a:ext cx="10515600" cy="7889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Storage and Placental Transfer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well established that in most mammalian species, fetal plasma Ca levels are higher than maternal levels at term.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Liberal intake during gestation provides a sufficient store in newborns to help prevent early rickets.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660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01701"/>
            <a:ext cx="9144000" cy="7239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Franklin Gothic Demi" panose="020B0703020102020204" pitchFamily="34" charset="0"/>
                <a:cs typeface="Times New Roman" panose="02020603050405020304" pitchFamily="18" charset="0"/>
              </a:rPr>
              <a:t>Contents</a:t>
            </a:r>
            <a:endParaRPr lang="en-US" sz="4400" dirty="0">
              <a:latin typeface="Franklin Gothic Demi" panose="020B0703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3944" y="1957589"/>
            <a:ext cx="10560676" cy="4675031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properties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Analytical procedures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Metabolism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Natural sources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800" dirty="0" smtClean="0">
              <a:latin typeface="Franklin Gothic Demi" panose="020B07030201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720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3300"/>
            <a:ext cx="10515600" cy="6873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Excretion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Excretion of absorbed vitamin D and its metabolites occurs primarily in feces with the aid of bile salts.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little vitamin D appears in urine.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 half-life of 25,26-(OH)2D in serum is only 10 days, this metabolite might have an excretory role.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06571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9800"/>
            <a:ext cx="10515600" cy="7508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general function of vitamin D is to elevate plasma Ca and P to a level that will support normal mineralization of bone as well as other body functions.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active form of vitamin D, 1,25-(OH)2D, functions as a steroid hormone.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hormone is produced by an endocrine gland, circulated in blood bound to a carrier protein (DBP), and transported to target tissues.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5771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2800"/>
            <a:ext cx="10515600" cy="8778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8600"/>
            <a:ext cx="10515600" cy="467836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1,25-(OH)2D regulates gene expression through its binding to tissue-specific receptors and subsequent interaction between the bound receptor and the DNA (Collins and Norman, 1991; DeLuca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Zierold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1998).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intestine, 1,25-(OH)2D promotes synthesis of Ca-binding protein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calbindin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other proteins and stimulates Ca and P absorption.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response to the 1,25- (OH)2D, specific RNAs are elaborated by the nucleus, and when these are translated into specific proteins by ribosomes, the events leading to enhancement of Ca and P absorption occur (Scott et al., 1982).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8701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Bone Effects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 plays roles both in the mineralization of bone as well as demineralization or mobilization of bone mineral.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1,25-(OH)2D is one of the factors controlling the balance between bone formation and resorption.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During vitamin D deficiency, this organic matrix fails to mineralize, causing rickets in the young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osteomalacia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adults.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4174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39800"/>
            <a:ext cx="10515600" cy="7508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Kidney Effects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evidence that vitamin D functions in the distal renal tubules to improve Ca reabsorption and is mediated by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calbindin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Bronner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Stein, 1995).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known that 99% of the filtered load of Ca is reabsorbed.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been shown that 1,25-(OH)2D3 functions in improving renal reabsorption of Ca (Sutton and Dirks, 1978).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0947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25500"/>
            <a:ext cx="10515600" cy="8651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Vitamin D Functions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 has also been shown to be required for chick embryonic development. Vitamin D treatment stimulated yolk Ca mobilization.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pancreas, 1,25-(OH)2D is essential for normal insulin secretion.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than 50 genes have been reported to be transcriptionally regulated by 1,25-(OH)2D (Hannah and Norman, 1994).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Studies have suggested 1,25-(OH)2D3 as 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immunoregulatory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hormone.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1906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10515600" cy="700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 Vitamin D Functions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1,25-(OH)2D3 also inhibits growth of certain malignant cell types and promotes their differentiation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Colston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1981; DeLuca, 1992).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1,25-(OH)2D has been reported to inhibit proliferation of leukemic cells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Pakkala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1995), breast cancer cells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Wijngaarden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1995).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723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8700"/>
            <a:ext cx="10515600" cy="6619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animals and humans do not have a nutritional requirement for vitamin D when sufficient sunlight is available, since vitamin D3 is produced in skin through action of UV light on 7-dehydrocholesterol.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Unlike humans, rats, common poultry, and livestock, dogs and cats (and perhaps other carnivores) have a nutritional requirement for vitamin D.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8608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7600"/>
            <a:ext cx="10515600" cy="5730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suggested that carnivores do not need to provide their own vitamin D, since fat, liver, and blood of their prey will fulfill this need (How et al., 1995).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Sunlight provides most of its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antirachitic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powers during the 4 hours around noon.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 to sunlight, other factors influencing dietary vitamin D requirements include (1) amount and ratio of dietary Ca and P, (2) availability of P and Ca, (3) species, and (4) physiological factors.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4349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8700"/>
            <a:ext cx="10515600" cy="6619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SOURCES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Sources of vitamin D are natural foods, irradiated sebaceous material licked from skin or hair.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feeds for livestock, grains, roots, and oilseeds, as well as their numerous by-products, contain insignificant amounts of vitamin 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green forages are extremely poor in vitamin D.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654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name. sunshine vitamin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synthesized by various materials when they are exposed to sufficient sun-light.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Two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major natural sources of vitamin D are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cholecalciferol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(vitamin D3, which occurs in animals)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ergocalciferol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(vitamin D2, which occurs predominantly in plants).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adequate sunlight exposure, vitamin D is not needed in the diet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017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6000"/>
            <a:ext cx="10515600" cy="6746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SOURCES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10515600" cy="4576763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Legume hay that is cured to preserve most of its leaves and green color contains considerable amounts. Alfalfa, for example, will range from 650 to 2,200 IU/kg (Maynard et al., 1979).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antirachitic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value of the alfalfa crop increases with state of maturity because of the increase in dead leaves.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Artificially dried and barn-cured hay contains less vitamin D than hay that is properly sun cured.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normal conditions, even wilted legume silage furnishes ample vitamin D for dairy calves.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06684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12800"/>
            <a:ext cx="10515600" cy="8778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NATURAL SOURCES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Veal, beef, unfortified milk, and butter supply only small quantities.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animal products, eggs, especially the yolks, are a good source if the hen’s diet is rich in the vitamin.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Milk contains a variable amount in its fat fraction.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05598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28700"/>
            <a:ext cx="10515600" cy="6619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of Ca salt deposition in the cartilage matrix.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of cartilage cells to mature, leading to their accumulation rather than destruction.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Compression of the proliferating cartilage cells.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Elongation, swelling, and degeneration of proliferative cartilage.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pattern of invasion of cartilage by capillaries.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68834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90600"/>
            <a:ext cx="10515600" cy="700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DEFICIENCY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Signs of rickets include the following skeletal changes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Weak bones, causing curving and bending of bones.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Enlarged hock and knee joints.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Tendency to drag hind legs.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Beaded ribs and deformed thorax.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8608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03300"/>
            <a:ext cx="10515600" cy="6873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Ruminants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Decreased appetite and growth rate, digestive disturbances, rickets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Stiffness in gait, labored breathing, irritability, weakness, and occasionally tetany and convulsions.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enlargement of joints, slight arching of the back, and bowing of legs.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Calves developed severe rickets while receiving ration deficient in vitamin D, and kept away from sunlight.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Calves may be born dead, weak, or deformed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Rupel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1933).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914689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41400"/>
            <a:ext cx="10515600" cy="6492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Ruminants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Clinical signs of vitamin D deficiency include rickets in young animals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osteomalacia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adults (NRC, 1981, 1985b).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Newborn kids had rickets if the dam was deficient in vitamin D during pregnancy (NRC, 1981).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older animals with vitamin D deficiency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osteomalacia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bones become weak and fracture easily.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visible signs of vitamin D deficiency in dairy cows are similar to those of rickets in calves. The knees, hocks, and other joints become swollen, tender, and stiff. 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hair becomes coarse and rough (Wallis, 1944). 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77302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5200"/>
            <a:ext cx="10515600" cy="725488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Poultry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Rickets and lowered growth rate, egg production, and hatchability.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Growing birds develop hypocalcemia, which in turn stunts skeletal development (NRC, 1994).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beaks and claws become soft and pliable.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Beading of the ribs (Scott et al., 1982).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Feathers become ruffled.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Egg production may decrease rapidly, and eggs with a very thin shell or no shell will be produced.</a:t>
            </a: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307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>
                <a:latin typeface="Bodoni MT Black" panose="02070A03080606020203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>
              <a:buNone/>
            </a:pPr>
            <a:r>
              <a:rPr lang="en-US" sz="6000" dirty="0">
                <a:latin typeface="Bodoni MT Black" panose="02070A03080606020203" pitchFamily="18" charset="0"/>
                <a:cs typeface="Times New Roman" panose="02020603050405020304" pitchFamily="18" charset="0"/>
              </a:rPr>
              <a:t> </a:t>
            </a:r>
            <a:r>
              <a:rPr lang="en-US" sz="6000" dirty="0" smtClean="0">
                <a:latin typeface="Bodoni MT Black" panose="02070A03080606020203" pitchFamily="18" charset="0"/>
                <a:cs typeface="Times New Roman" panose="02020603050405020304" pitchFamily="18" charset="0"/>
              </a:rPr>
              <a:t>  Thanks for listening</a:t>
            </a:r>
            <a:endParaRPr lang="en-US" sz="6000" dirty="0">
              <a:latin typeface="Bodoni MT Black" panose="02070A03080606020203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23934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6000" dirty="0" smtClean="0">
              <a:latin typeface="Bodoni MT Black" panose="02070A03080606020203" pitchFamily="18" charset="0"/>
            </a:endParaRPr>
          </a:p>
          <a:p>
            <a:pPr marL="0" indent="0" algn="ctr">
              <a:buNone/>
            </a:pPr>
            <a:r>
              <a:rPr lang="en-US" sz="6000" dirty="0" smtClean="0">
                <a:latin typeface="Bodoni MT Black" panose="02070A03080606020203" pitchFamily="18" charset="0"/>
              </a:rPr>
              <a:t>ANY QUESTIONS???</a:t>
            </a:r>
            <a:endParaRPr lang="en-US" sz="6000" dirty="0">
              <a:latin typeface="Bodoni MT Black" panose="02070A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900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the Middle Ages, it was observed that sunlight seemed to have health-giving effects.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1822,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Sniadecki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suggested that rickets was caused by lack of exposure to sunlight.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Almost 70 years later Palm concluded from an epidemiological survey that the common denominator in rickets in children was lack of exposure to sunlight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early twentieth century, Sir Edward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Mellanby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began his work on rickets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3689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1922 he concluded that this unknown substance represented a new fat-soluble vitamin, which h.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Goldblatt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Soames (1923) conducted experiments in which they irradiated rachitic rats with UV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 called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Steenbock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Black (1924) then realized that UV irradiation was causing the alteration of some substance in animals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1932, the structure of vitamin D2 was simultaneously determined by Windaus in Germany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D1 had been isolated earlier by Windaus and his colleagues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59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65200"/>
            <a:ext cx="10515600" cy="72548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35199"/>
            <a:ext cx="10515600" cy="3941763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25-OHD form of vitamin D was chemically synthesized by Blunt and coworkers in 1968.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the early 1970s, it was determined that the kidney was the principal site of 1,25-(OH)2D production.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251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50900"/>
            <a:ext cx="10515600" cy="83978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properties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6700"/>
            <a:ext cx="10515600" cy="4640263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 designates a group of closely related compounds that possess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antirachitic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activity.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about 10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provitamins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that, after irradiation, form compounds having variable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antirachitic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activity.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two most prominent members of this group are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ergocalciferol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(vitamin D2) and cholecalciferol (vitamin D3).</a:t>
            </a:r>
          </a:p>
          <a:p>
            <a:pPr algn="just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Ergocalciferol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derived from a common plant steroid,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ergosterol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and is the usual dietary source of vitamin D.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Cholecalciferol is produced exclusively from animal products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6202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properties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774" y="1452137"/>
            <a:ext cx="10515600" cy="4351338"/>
          </a:xfrm>
        </p:spPr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 in the pure form occurs as colorless crystals that are insoluble in water but readily soluble in alcohol and other organic solvents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less soluble in vegetable oils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Cholecalciferol crystallizes as fine white needles from diluted acetone and has a melting point between 84 and 85oC.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Vitamin D can be destroyed by overtreatment with UV light and by peroxidation in the presence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rancidifying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polyunsaturated fatty acids.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580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76300"/>
            <a:ext cx="10515600" cy="814388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Chemical properties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Its oxidative destruction is increased by heat, moisture, and trace minerals.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is less destruction of vitamin D3 in freeze-dried fish meals during drying, possibly because of decreased atmospheric oxygen (Scott and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Latshaw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1994).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7-Dehydrocholesterol is derived from cholesterol or squalene, which is synthesized in the body and present in large amounts in skin, intestinal wall, and other tissues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600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</TotalTime>
  <Words>2459</Words>
  <Application>Microsoft Office PowerPoint</Application>
  <PresentationFormat>Custom</PresentationFormat>
  <Paragraphs>176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Title: Vitamin D</vt:lpstr>
      <vt:lpstr>Contents</vt:lpstr>
      <vt:lpstr>Vitamin D</vt:lpstr>
      <vt:lpstr>History </vt:lpstr>
      <vt:lpstr>History </vt:lpstr>
      <vt:lpstr>History </vt:lpstr>
      <vt:lpstr>Chemical properties </vt:lpstr>
      <vt:lpstr>Chemical properties</vt:lpstr>
      <vt:lpstr>Chemical properties</vt:lpstr>
      <vt:lpstr>ANALYTICAL PROCEDURES </vt:lpstr>
      <vt:lpstr>Analytical procedures</vt:lpstr>
      <vt:lpstr>Metabolism  </vt:lpstr>
      <vt:lpstr>Absorption </vt:lpstr>
      <vt:lpstr>Absorption </vt:lpstr>
      <vt:lpstr>Absorption </vt:lpstr>
      <vt:lpstr>Absorption </vt:lpstr>
      <vt:lpstr>Transport </vt:lpstr>
      <vt:lpstr>Storage and Placental Transfer </vt:lpstr>
      <vt:lpstr>Storage and Placental Transfer </vt:lpstr>
      <vt:lpstr>Excretion </vt:lpstr>
      <vt:lpstr>FUNCTIONS </vt:lpstr>
      <vt:lpstr>FUNCTIONS </vt:lpstr>
      <vt:lpstr>Bone Effects </vt:lpstr>
      <vt:lpstr>Kidney Effects </vt:lpstr>
      <vt:lpstr>Other Vitamin D Functions </vt:lpstr>
      <vt:lpstr>Other Vitamin D Functions </vt:lpstr>
      <vt:lpstr>REQUIREMENTS </vt:lpstr>
      <vt:lpstr>REQUIREMENTS </vt:lpstr>
      <vt:lpstr>NATURAL SOURCES </vt:lpstr>
      <vt:lpstr>NATURAL SOURCES </vt:lpstr>
      <vt:lpstr>NATURAL SOURCES </vt:lpstr>
      <vt:lpstr>DEFICIENCY </vt:lpstr>
      <vt:lpstr>DEFICIENCY </vt:lpstr>
      <vt:lpstr>Ruminants </vt:lpstr>
      <vt:lpstr>Ruminants </vt:lpstr>
      <vt:lpstr>Poultry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Sheryar Khan</dc:creator>
  <cp:lastModifiedBy>Dr.Muhammad Arif</cp:lastModifiedBy>
  <cp:revision>14</cp:revision>
  <dcterms:created xsi:type="dcterms:W3CDTF">2020-03-27T04:33:13Z</dcterms:created>
  <dcterms:modified xsi:type="dcterms:W3CDTF">2020-04-30T11:34:24Z</dcterms:modified>
</cp:coreProperties>
</file>