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9" r:id="rId2"/>
    <p:sldId id="256" r:id="rId3"/>
    <p:sldId id="257" r:id="rId4"/>
    <p:sldId id="258" r:id="rId5"/>
    <p:sldId id="259" r:id="rId6"/>
    <p:sldId id="260" r:id="rId7"/>
    <p:sldId id="264" r:id="rId8"/>
    <p:sldId id="261" r:id="rId9"/>
    <p:sldId id="262" r:id="rId10"/>
    <p:sldId id="263" r:id="rId11"/>
    <p:sldId id="266" r:id="rId12"/>
    <p:sldId id="265"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5" d="100"/>
          <a:sy n="45" d="100"/>
        </p:scale>
        <p:origin x="-123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18500F-9078-46F1-93E7-81ABE3EA86FA}"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515DF482-2FEA-4733-97C7-9724DB206517}">
      <dgm:prSet phldrT="[Text]" custT="1"/>
      <dgm:spPr/>
      <dgm:t>
        <a:bodyPr/>
        <a:lstStyle/>
        <a:p>
          <a:r>
            <a:rPr lang="en-US" sz="3200" dirty="0" smtClean="0"/>
            <a:t>Autonomy in decision making</a:t>
          </a:r>
          <a:endParaRPr lang="en-US" sz="3200" dirty="0"/>
        </a:p>
      </dgm:t>
    </dgm:pt>
    <dgm:pt modelId="{33A7B868-49D9-473D-B876-4B2EB2A79EF3}" type="parTrans" cxnId="{807B4960-6577-470E-96AA-80A76AB0BDF3}">
      <dgm:prSet/>
      <dgm:spPr/>
      <dgm:t>
        <a:bodyPr/>
        <a:lstStyle/>
        <a:p>
          <a:endParaRPr lang="en-US"/>
        </a:p>
      </dgm:t>
    </dgm:pt>
    <dgm:pt modelId="{BD6D924B-E175-4768-BB1C-25C5B7F692D3}" type="sibTrans" cxnId="{807B4960-6577-470E-96AA-80A76AB0BDF3}">
      <dgm:prSet/>
      <dgm:spPr/>
      <dgm:t>
        <a:bodyPr/>
        <a:lstStyle/>
        <a:p>
          <a:endParaRPr lang="en-US"/>
        </a:p>
      </dgm:t>
    </dgm:pt>
    <dgm:pt modelId="{BF37E74F-C37E-492A-B9A6-82B4232AC04B}">
      <dgm:prSet phldrT="[Text]"/>
      <dgm:spPr/>
      <dgm:t>
        <a:bodyPr/>
        <a:lstStyle/>
        <a:p>
          <a:r>
            <a:rPr lang="en-US" dirty="0" smtClean="0"/>
            <a:t>Degree of Control over Work</a:t>
          </a:r>
          <a:endParaRPr lang="en-US" dirty="0"/>
        </a:p>
      </dgm:t>
    </dgm:pt>
    <dgm:pt modelId="{E37D7B68-E4EC-44AC-B30C-2D28E61BFB09}" type="parTrans" cxnId="{ECB87DC4-3991-4C5A-898D-1657570A2983}">
      <dgm:prSet/>
      <dgm:spPr/>
      <dgm:t>
        <a:bodyPr/>
        <a:lstStyle/>
        <a:p>
          <a:endParaRPr lang="en-US"/>
        </a:p>
      </dgm:t>
    </dgm:pt>
    <dgm:pt modelId="{49BA5FFF-B74A-4707-B441-3D33F2D9E539}" type="sibTrans" cxnId="{ECB87DC4-3991-4C5A-898D-1657570A2983}">
      <dgm:prSet/>
      <dgm:spPr/>
      <dgm:t>
        <a:bodyPr/>
        <a:lstStyle/>
        <a:p>
          <a:endParaRPr lang="en-US"/>
        </a:p>
      </dgm:t>
    </dgm:pt>
    <dgm:pt modelId="{10B5807A-AA40-4746-BA24-DE356839764A}" type="pres">
      <dgm:prSet presAssocID="{5718500F-9078-46F1-93E7-81ABE3EA86FA}" presName="Name0" presStyleCnt="0">
        <dgm:presLayoutVars>
          <dgm:chMax val="2"/>
          <dgm:chPref val="2"/>
          <dgm:animLvl val="lvl"/>
        </dgm:presLayoutVars>
      </dgm:prSet>
      <dgm:spPr/>
      <dgm:t>
        <a:bodyPr/>
        <a:lstStyle/>
        <a:p>
          <a:endParaRPr lang="en-US"/>
        </a:p>
      </dgm:t>
    </dgm:pt>
    <dgm:pt modelId="{D6343B7D-9A2D-4A47-89A1-78931A9E1AEC}" type="pres">
      <dgm:prSet presAssocID="{5718500F-9078-46F1-93E7-81ABE3EA86FA}" presName="LeftText" presStyleLbl="revTx" presStyleIdx="0" presStyleCnt="0">
        <dgm:presLayoutVars>
          <dgm:bulletEnabled val="1"/>
        </dgm:presLayoutVars>
      </dgm:prSet>
      <dgm:spPr/>
      <dgm:t>
        <a:bodyPr/>
        <a:lstStyle/>
        <a:p>
          <a:endParaRPr lang="en-US"/>
        </a:p>
      </dgm:t>
    </dgm:pt>
    <dgm:pt modelId="{E42E4D1E-12E7-4905-AB30-735AF3350DE3}" type="pres">
      <dgm:prSet presAssocID="{5718500F-9078-46F1-93E7-81ABE3EA86FA}" presName="LeftNode" presStyleLbl="bgImgPlace1" presStyleIdx="0" presStyleCnt="2" custScaleX="242823">
        <dgm:presLayoutVars>
          <dgm:chMax val="2"/>
          <dgm:chPref val="2"/>
        </dgm:presLayoutVars>
      </dgm:prSet>
      <dgm:spPr/>
      <dgm:t>
        <a:bodyPr/>
        <a:lstStyle/>
        <a:p>
          <a:endParaRPr lang="en-US"/>
        </a:p>
      </dgm:t>
    </dgm:pt>
    <dgm:pt modelId="{B4783E2E-1BB9-4904-9861-7B6C41EACD88}" type="pres">
      <dgm:prSet presAssocID="{5718500F-9078-46F1-93E7-81ABE3EA86FA}" presName="RightText" presStyleLbl="revTx" presStyleIdx="0" presStyleCnt="0">
        <dgm:presLayoutVars>
          <dgm:bulletEnabled val="1"/>
        </dgm:presLayoutVars>
      </dgm:prSet>
      <dgm:spPr/>
      <dgm:t>
        <a:bodyPr/>
        <a:lstStyle/>
        <a:p>
          <a:endParaRPr lang="en-US"/>
        </a:p>
      </dgm:t>
    </dgm:pt>
    <dgm:pt modelId="{B725428B-E151-40D6-887A-D6359BBA4294}" type="pres">
      <dgm:prSet presAssocID="{5718500F-9078-46F1-93E7-81ABE3EA86FA}" presName="RightNode" presStyleLbl="bgImgPlace1" presStyleIdx="1" presStyleCnt="2" custScaleX="90590">
        <dgm:presLayoutVars>
          <dgm:chMax val="0"/>
          <dgm:chPref val="0"/>
        </dgm:presLayoutVars>
      </dgm:prSet>
      <dgm:spPr/>
      <dgm:t>
        <a:bodyPr/>
        <a:lstStyle/>
        <a:p>
          <a:endParaRPr lang="en-US"/>
        </a:p>
      </dgm:t>
    </dgm:pt>
    <dgm:pt modelId="{4EB416C8-3CB8-4CA4-9472-F72EA8B87DF8}" type="pres">
      <dgm:prSet presAssocID="{5718500F-9078-46F1-93E7-81ABE3EA86FA}" presName="TopArrow" presStyleLbl="node1" presStyleIdx="0" presStyleCnt="2"/>
      <dgm:spPr/>
    </dgm:pt>
    <dgm:pt modelId="{2C2EFC7C-92F2-4927-B8C2-0A798889B7C8}" type="pres">
      <dgm:prSet presAssocID="{5718500F-9078-46F1-93E7-81ABE3EA86FA}" presName="BottomArrow" presStyleLbl="node1" presStyleIdx="1" presStyleCnt="2"/>
      <dgm:spPr/>
    </dgm:pt>
  </dgm:ptLst>
  <dgm:cxnLst>
    <dgm:cxn modelId="{4CA4FBFB-9F27-4AEF-9FA2-798226CFF7A7}" type="presOf" srcId="{515DF482-2FEA-4733-97C7-9724DB206517}" destId="{D6343B7D-9A2D-4A47-89A1-78931A9E1AEC}" srcOrd="0" destOrd="0" presId="urn:microsoft.com/office/officeart/2009/layout/ReverseList"/>
    <dgm:cxn modelId="{807B4960-6577-470E-96AA-80A76AB0BDF3}" srcId="{5718500F-9078-46F1-93E7-81ABE3EA86FA}" destId="{515DF482-2FEA-4733-97C7-9724DB206517}" srcOrd="0" destOrd="0" parTransId="{33A7B868-49D9-473D-B876-4B2EB2A79EF3}" sibTransId="{BD6D924B-E175-4768-BB1C-25C5B7F692D3}"/>
    <dgm:cxn modelId="{26FC36FC-65AE-4C33-A623-B8EF99ED7B7B}" type="presOf" srcId="{515DF482-2FEA-4733-97C7-9724DB206517}" destId="{E42E4D1E-12E7-4905-AB30-735AF3350DE3}" srcOrd="1" destOrd="0" presId="urn:microsoft.com/office/officeart/2009/layout/ReverseList"/>
    <dgm:cxn modelId="{754F5C44-81E0-42FF-A40A-3A0DE730A354}" type="presOf" srcId="{BF37E74F-C37E-492A-B9A6-82B4232AC04B}" destId="{B725428B-E151-40D6-887A-D6359BBA4294}" srcOrd="1" destOrd="0" presId="urn:microsoft.com/office/officeart/2009/layout/ReverseList"/>
    <dgm:cxn modelId="{9DC1F0BE-3DFA-4982-9DBC-14FBE099935B}" type="presOf" srcId="{5718500F-9078-46F1-93E7-81ABE3EA86FA}" destId="{10B5807A-AA40-4746-BA24-DE356839764A}" srcOrd="0" destOrd="0" presId="urn:microsoft.com/office/officeart/2009/layout/ReverseList"/>
    <dgm:cxn modelId="{746F731C-292D-4E67-8B97-49FC6468A941}" type="presOf" srcId="{BF37E74F-C37E-492A-B9A6-82B4232AC04B}" destId="{B4783E2E-1BB9-4904-9861-7B6C41EACD88}" srcOrd="0" destOrd="0" presId="urn:microsoft.com/office/officeart/2009/layout/ReverseList"/>
    <dgm:cxn modelId="{ECB87DC4-3991-4C5A-898D-1657570A2983}" srcId="{5718500F-9078-46F1-93E7-81ABE3EA86FA}" destId="{BF37E74F-C37E-492A-B9A6-82B4232AC04B}" srcOrd="1" destOrd="0" parTransId="{E37D7B68-E4EC-44AC-B30C-2D28E61BFB09}" sibTransId="{49BA5FFF-B74A-4707-B441-3D33F2D9E539}"/>
    <dgm:cxn modelId="{59732E64-4D49-4D94-B4B3-A8A53D20B4F4}" type="presParOf" srcId="{10B5807A-AA40-4746-BA24-DE356839764A}" destId="{D6343B7D-9A2D-4A47-89A1-78931A9E1AEC}" srcOrd="0" destOrd="0" presId="urn:microsoft.com/office/officeart/2009/layout/ReverseList"/>
    <dgm:cxn modelId="{F55BE9C4-10C8-4D45-8A69-8C3885765BC1}" type="presParOf" srcId="{10B5807A-AA40-4746-BA24-DE356839764A}" destId="{E42E4D1E-12E7-4905-AB30-735AF3350DE3}" srcOrd="1" destOrd="0" presId="urn:microsoft.com/office/officeart/2009/layout/ReverseList"/>
    <dgm:cxn modelId="{CAAB8FE7-FD2D-4AE8-998A-297FF73DF8C6}" type="presParOf" srcId="{10B5807A-AA40-4746-BA24-DE356839764A}" destId="{B4783E2E-1BB9-4904-9861-7B6C41EACD88}" srcOrd="2" destOrd="0" presId="urn:microsoft.com/office/officeart/2009/layout/ReverseList"/>
    <dgm:cxn modelId="{601A62DB-F6F0-4DE8-A97E-9CE89EE1D38A}" type="presParOf" srcId="{10B5807A-AA40-4746-BA24-DE356839764A}" destId="{B725428B-E151-40D6-887A-D6359BBA4294}" srcOrd="3" destOrd="0" presId="urn:microsoft.com/office/officeart/2009/layout/ReverseList"/>
    <dgm:cxn modelId="{04B00828-6B77-4A8A-BABA-26CBBBC2CC81}" type="presParOf" srcId="{10B5807A-AA40-4746-BA24-DE356839764A}" destId="{4EB416C8-3CB8-4CA4-9472-F72EA8B87DF8}" srcOrd="4" destOrd="0" presId="urn:microsoft.com/office/officeart/2009/layout/ReverseList"/>
    <dgm:cxn modelId="{01D33A96-5D87-4715-850B-602240DDE798}" type="presParOf" srcId="{10B5807A-AA40-4746-BA24-DE356839764A}" destId="{2C2EFC7C-92F2-4927-B8C2-0A798889B7C8}" srcOrd="5" destOrd="0" presId="urn:microsoft.com/office/officeart/2009/layout/Reverse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42E4D1E-12E7-4905-AB30-735AF3350DE3}">
      <dsp:nvSpPr>
        <dsp:cNvPr id="0" name=""/>
        <dsp:cNvSpPr/>
      </dsp:nvSpPr>
      <dsp:spPr>
        <a:xfrm rot="16200000">
          <a:off x="1514706" y="93668"/>
          <a:ext cx="2612745" cy="3877068"/>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203200" rIns="182880" bIns="203200" numCol="1" spcCol="1270" anchor="t" anchorCtr="0">
          <a:noAutofit/>
        </a:bodyPr>
        <a:lstStyle/>
        <a:p>
          <a:pPr lvl="0" algn="l" defTabSz="1422400">
            <a:lnSpc>
              <a:spcPct val="90000"/>
            </a:lnSpc>
            <a:spcBef>
              <a:spcPct val="0"/>
            </a:spcBef>
            <a:spcAft>
              <a:spcPct val="35000"/>
            </a:spcAft>
          </a:pPr>
          <a:r>
            <a:rPr lang="en-US" sz="3200" kern="1200" dirty="0" smtClean="0"/>
            <a:t>Autonomy in decision making</a:t>
          </a:r>
          <a:endParaRPr lang="en-US" sz="3200" kern="1200" dirty="0"/>
        </a:p>
      </dsp:txBody>
      <dsp:txXfrm rot="16200000">
        <a:off x="1514706" y="93668"/>
        <a:ext cx="2612745" cy="3877068"/>
      </dsp:txXfrm>
    </dsp:sp>
    <dsp:sp modelId="{B725428B-E151-40D6-887A-D6359BBA4294}">
      <dsp:nvSpPr>
        <dsp:cNvPr id="0" name=""/>
        <dsp:cNvSpPr/>
      </dsp:nvSpPr>
      <dsp:spPr>
        <a:xfrm rot="5400000">
          <a:off x="3183872" y="1308994"/>
          <a:ext cx="2612745" cy="1446418"/>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77800" rIns="106680" bIns="177800" numCol="1" spcCol="1270" anchor="t" anchorCtr="0">
          <a:noAutofit/>
        </a:bodyPr>
        <a:lstStyle/>
        <a:p>
          <a:pPr lvl="0" algn="l" defTabSz="1244600">
            <a:lnSpc>
              <a:spcPct val="90000"/>
            </a:lnSpc>
            <a:spcBef>
              <a:spcPct val="0"/>
            </a:spcBef>
            <a:spcAft>
              <a:spcPct val="35000"/>
            </a:spcAft>
          </a:pPr>
          <a:r>
            <a:rPr lang="en-US" sz="2800" kern="1200" dirty="0" smtClean="0"/>
            <a:t>Degree of Control over Work</a:t>
          </a:r>
          <a:endParaRPr lang="en-US" sz="2800" kern="1200" dirty="0"/>
        </a:p>
      </dsp:txBody>
      <dsp:txXfrm rot="5400000">
        <a:off x="3183872" y="1308994"/>
        <a:ext cx="2612745" cy="1446418"/>
      </dsp:txXfrm>
    </dsp:sp>
    <dsp:sp modelId="{4EB416C8-3CB8-4CA4-9472-F72EA8B87DF8}">
      <dsp:nvSpPr>
        <dsp:cNvPr id="0" name=""/>
        <dsp:cNvSpPr/>
      </dsp:nvSpPr>
      <dsp:spPr>
        <a:xfrm>
          <a:off x="2820916" y="0"/>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2EFC7C-92F2-4927-B8C2-0A798889B7C8}">
      <dsp:nvSpPr>
        <dsp:cNvPr id="0" name=""/>
        <dsp:cNvSpPr/>
      </dsp:nvSpPr>
      <dsp:spPr>
        <a:xfrm rot="10800000">
          <a:off x="2820916" y="2394915"/>
          <a:ext cx="1669165" cy="1669084"/>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6C9D3-269F-4B42-B864-E3CC3510CBFC}" type="datetimeFigureOut">
              <a:rPr lang="en-US" smtClean="0"/>
              <a:pPr/>
              <a:t>1/31/2017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41DE0-2AE2-466B-B38B-2F47A5CD82F1}" type="slidenum">
              <a:rPr lang="en-US" smtClean="0"/>
              <a:pPr/>
              <a:t>‹#›</a:t>
            </a:fld>
            <a:endParaRPr lang="en-US"/>
          </a:p>
        </p:txBody>
      </p:sp>
    </p:spTree>
    <p:extLst>
      <p:ext uri="{BB962C8B-B14F-4D97-AF65-F5344CB8AC3E}">
        <p14:creationId xmlns="" xmlns:p14="http://schemas.microsoft.com/office/powerpoint/2010/main" val="694514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http://theeffectivept.com/2012/09/think-you-live-in-a-direct-access-state-think-again/</a:t>
            </a:r>
            <a:endParaRPr lang="en-US" dirty="0"/>
          </a:p>
        </p:txBody>
      </p:sp>
      <p:sp>
        <p:nvSpPr>
          <p:cNvPr id="4" name="Slide Number Placeholder 3"/>
          <p:cNvSpPr>
            <a:spLocks noGrp="1"/>
          </p:cNvSpPr>
          <p:nvPr>
            <p:ph type="sldNum" sz="quarter" idx="10"/>
          </p:nvPr>
        </p:nvSpPr>
        <p:spPr/>
        <p:txBody>
          <a:bodyPr/>
          <a:lstStyle/>
          <a:p>
            <a:fld id="{75641DE0-2AE2-466B-B38B-2F47A5CD82F1}" type="slidenum">
              <a:rPr lang="en-US" smtClean="0"/>
              <a:pPr/>
              <a:t>7</a:t>
            </a:fld>
            <a:endParaRPr lang="en-US"/>
          </a:p>
        </p:txBody>
      </p:sp>
    </p:spTree>
    <p:extLst>
      <p:ext uri="{BB962C8B-B14F-4D97-AF65-F5344CB8AC3E}">
        <p14:creationId xmlns="" xmlns:p14="http://schemas.microsoft.com/office/powerpoint/2010/main" val="164927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quarter" idx="10"/>
          </p:nvPr>
        </p:nvSpPr>
        <p:spPr/>
        <p:txBody>
          <a:bodyPr/>
          <a:lstStyle/>
          <a:p>
            <a:endParaRPr lang="en-US" dirty="0"/>
          </a:p>
        </p:txBody>
      </p:sp>
      <p:pic>
        <p:nvPicPr>
          <p:cNvPr id="5" name="Picture 4" descr="Bismillah 7.jpg"/>
          <p:cNvPicPr>
            <a:picLocks noChangeAspect="1"/>
          </p:cNvPicPr>
          <p:nvPr/>
        </p:nvPicPr>
        <p:blipFill>
          <a:blip r:embed="rId2" cstate="print"/>
          <a:stretch>
            <a:fillRect/>
          </a:stretch>
        </p:blipFill>
        <p:spPr>
          <a:xfrm>
            <a:off x="0" y="0"/>
            <a:ext cx="9134231" cy="6858000"/>
          </a:xfrm>
          <a:prstGeom prst="rect">
            <a:avLst/>
          </a:prstGeom>
        </p:spPr>
      </p:pic>
      <p:sp>
        <p:nvSpPr>
          <p:cNvPr id="6" name="TextBox 5"/>
          <p:cNvSpPr txBox="1"/>
          <p:nvPr/>
        </p:nvSpPr>
        <p:spPr>
          <a:xfrm>
            <a:off x="0" y="5657671"/>
            <a:ext cx="3429000" cy="1200329"/>
          </a:xfrm>
          <a:prstGeom prst="rect">
            <a:avLst/>
          </a:prstGeom>
          <a:noFill/>
        </p:spPr>
        <p:txBody>
          <a:bodyPr wrap="square" rtlCol="0">
            <a:spAutoFit/>
          </a:bodyPr>
          <a:lstStyle/>
          <a:p>
            <a:pPr algn="r"/>
            <a:r>
              <a:rPr lang="en-US" b="1" dirty="0" smtClean="0">
                <a:solidFill>
                  <a:schemeClr val="bg1"/>
                </a:solidFill>
              </a:rPr>
              <a:t>Dr. Muhammad Ali-</a:t>
            </a:r>
            <a:r>
              <a:rPr lang="en-US" b="1" dirty="0" err="1" smtClean="0">
                <a:solidFill>
                  <a:schemeClr val="bg1"/>
                </a:solidFill>
              </a:rPr>
              <a:t>ur</a:t>
            </a:r>
            <a:r>
              <a:rPr lang="en-US" b="1" dirty="0" smtClean="0">
                <a:solidFill>
                  <a:schemeClr val="bg1"/>
                </a:solidFill>
              </a:rPr>
              <a:t>-Rasheed</a:t>
            </a:r>
          </a:p>
          <a:p>
            <a:pPr algn="r"/>
            <a:r>
              <a:rPr lang="en-US" dirty="0" smtClean="0">
                <a:solidFill>
                  <a:schemeClr val="bg1"/>
                </a:solidFill>
              </a:rPr>
              <a:t>Lecturer , Department of Physiotherapy.</a:t>
            </a:r>
          </a:p>
          <a:p>
            <a:pPr algn="r"/>
            <a:r>
              <a:rPr lang="en-US" dirty="0" smtClean="0">
                <a:solidFill>
                  <a:schemeClr val="bg1"/>
                </a:solidFill>
              </a:rPr>
              <a:t>Sargodha Medical College.</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E:\EBP &amp; PP\profesional practice\pics\New folder\improving life.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246460"/>
            <a:ext cx="8229600" cy="323344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5635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Privileges of Autonomous practice</a:t>
            </a:r>
            <a:endParaRPr lang="en-US" dirty="0"/>
          </a:p>
        </p:txBody>
      </p:sp>
      <p:sp>
        <p:nvSpPr>
          <p:cNvPr id="3" name="Content Placeholder 2"/>
          <p:cNvSpPr>
            <a:spLocks noGrp="1"/>
          </p:cNvSpPr>
          <p:nvPr>
            <p:ph idx="1"/>
          </p:nvPr>
        </p:nvSpPr>
        <p:spPr/>
        <p:txBody>
          <a:bodyPr/>
          <a:lstStyle/>
          <a:p>
            <a:r>
              <a:rPr lang="en-US" i="1" dirty="0" smtClean="0"/>
              <a:t>Direct and unrestricted access</a:t>
            </a:r>
          </a:p>
          <a:p>
            <a:r>
              <a:rPr lang="en-US" i="1" dirty="0"/>
              <a:t>Professional ability to refer to other health care </a:t>
            </a:r>
            <a:r>
              <a:rPr lang="en-US" i="1" dirty="0" smtClean="0"/>
              <a:t>providers</a:t>
            </a:r>
          </a:p>
          <a:p>
            <a:r>
              <a:rPr lang="en-US" i="1" dirty="0"/>
              <a:t>Professional ability to refer to other </a:t>
            </a:r>
            <a:r>
              <a:rPr lang="en-US" i="1" dirty="0" smtClean="0"/>
              <a:t>professionals</a:t>
            </a:r>
          </a:p>
          <a:p>
            <a:r>
              <a:rPr lang="en-US" i="1"/>
              <a:t>Professional ability to refer for diagnostic </a:t>
            </a:r>
            <a:r>
              <a:rPr lang="en-US" i="1" smtClean="0"/>
              <a:t>tests</a:t>
            </a:r>
            <a:endParaRPr lang="en-US" i="1" dirty="0" smtClean="0"/>
          </a:p>
        </p:txBody>
      </p:sp>
    </p:spTree>
    <p:extLst>
      <p:ext uri="{BB962C8B-B14F-4D97-AF65-F5344CB8AC3E}">
        <p14:creationId xmlns="" xmlns:p14="http://schemas.microsoft.com/office/powerpoint/2010/main" val="25615694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E:\EBP &amp; PP\profesional practice\pics\New folder\future of profession.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457200" y="2546445"/>
            <a:ext cx="8229600" cy="263347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1568307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bdul Munem\Desktop\WMCF_012.gif"/>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0282" y="1219200"/>
            <a:ext cx="8957518" cy="4572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528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Professional practice</a:t>
            </a:r>
            <a:br>
              <a:rPr lang="en-US" dirty="0" smtClean="0"/>
            </a:br>
            <a:endParaRPr lang="en-US" dirty="0"/>
          </a:p>
        </p:txBody>
      </p:sp>
      <p:sp>
        <p:nvSpPr>
          <p:cNvPr id="3" name="Subtitle 2"/>
          <p:cNvSpPr>
            <a:spLocks noGrp="1"/>
          </p:cNvSpPr>
          <p:nvPr>
            <p:ph type="subTitle" idx="1"/>
          </p:nvPr>
        </p:nvSpPr>
        <p:spPr/>
        <p:txBody>
          <a:bodyPr/>
          <a:lstStyle/>
          <a:p>
            <a:r>
              <a:rPr lang="en-US" dirty="0" smtClean="0"/>
              <a:t>Autonomy</a:t>
            </a:r>
            <a:endParaRPr lang="en-US" dirty="0"/>
          </a:p>
        </p:txBody>
      </p:sp>
    </p:spTree>
    <p:extLst>
      <p:ext uri="{BB962C8B-B14F-4D97-AF65-F5344CB8AC3E}">
        <p14:creationId xmlns="" xmlns:p14="http://schemas.microsoft.com/office/powerpoint/2010/main" val="2441726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Font typeface="Wingdings" pitchFamily="2" charset="2"/>
              <a:buChar char="Ø"/>
            </a:pPr>
            <a:r>
              <a:rPr lang="en-US" dirty="0" smtClean="0"/>
              <a:t>“Extent </a:t>
            </a:r>
            <a:r>
              <a:rPr lang="en-US" dirty="0"/>
              <a:t>to </a:t>
            </a:r>
            <a:r>
              <a:rPr lang="en-US" dirty="0" smtClean="0"/>
              <a:t>which [a </a:t>
            </a:r>
            <a:r>
              <a:rPr lang="en-US" dirty="0"/>
              <a:t>profession] or an individual feels freedom and independence in his/her role</a:t>
            </a:r>
            <a:r>
              <a:rPr lang="en-US" dirty="0" smtClean="0"/>
              <a:t>.”</a:t>
            </a:r>
          </a:p>
          <a:p>
            <a:pPr>
              <a:buFont typeface="Wingdings" pitchFamily="2" charset="2"/>
              <a:buChar char="Ø"/>
            </a:pPr>
            <a:r>
              <a:rPr lang="en-US" dirty="0" smtClean="0"/>
              <a:t>True professions</a:t>
            </a:r>
          </a:p>
          <a:p>
            <a:pPr>
              <a:buFont typeface="Wingdings" pitchFamily="2" charset="2"/>
              <a:buChar char="Ø"/>
            </a:pPr>
            <a:r>
              <a:rPr lang="en-US" dirty="0" smtClean="0"/>
              <a:t>Semi-professions</a:t>
            </a:r>
          </a:p>
          <a:p>
            <a:pPr>
              <a:buFont typeface="Wingdings" pitchFamily="2" charset="2"/>
              <a:buChar char="Ø"/>
            </a:pPr>
            <a:r>
              <a:rPr lang="en-US" smtClean="0"/>
              <a:t>Non-profession</a:t>
            </a:r>
            <a:endParaRPr lang="en-US" dirty="0"/>
          </a:p>
        </p:txBody>
      </p:sp>
      <p:graphicFrame>
        <p:nvGraphicFramePr>
          <p:cNvPr id="4" name="Diagram 3"/>
          <p:cNvGraphicFramePr/>
          <p:nvPr>
            <p:extLst>
              <p:ext uri="{D42A27DB-BD31-4B8C-83A1-F6EECF244321}">
                <p14:modId xmlns="" xmlns:p14="http://schemas.microsoft.com/office/powerpoint/2010/main" val="3397197741"/>
              </p:ext>
            </p:extLst>
          </p:nvPr>
        </p:nvGraphicFramePr>
        <p:xfrm>
          <a:off x="3048000" y="266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1069319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will be the effects </a:t>
            </a:r>
            <a:br>
              <a:rPr lang="en-US" dirty="0" smtClean="0"/>
            </a:br>
            <a:r>
              <a:rPr lang="en-US" dirty="0" smtClean="0"/>
              <a:t>if there are administrative restrictions in decision making ??? </a:t>
            </a:r>
            <a:endParaRPr lang="en-US" dirty="0"/>
          </a:p>
        </p:txBody>
      </p:sp>
      <p:sp>
        <p:nvSpPr>
          <p:cNvPr id="3" name="Content Placeholder 2"/>
          <p:cNvSpPr>
            <a:spLocks noGrp="1"/>
          </p:cNvSpPr>
          <p:nvPr>
            <p:ph idx="1"/>
          </p:nvPr>
        </p:nvSpPr>
        <p:spPr/>
        <p:txBody>
          <a:bodyPr/>
          <a:lstStyle/>
          <a:p>
            <a:endParaRPr lang="en-US" dirty="0" smtClean="0"/>
          </a:p>
          <a:p>
            <a:r>
              <a:rPr lang="en-US" dirty="0" smtClean="0"/>
              <a:t>Compromised autonomy</a:t>
            </a:r>
          </a:p>
          <a:p>
            <a:r>
              <a:rPr lang="en-US" dirty="0" smtClean="0"/>
              <a:t>Perception of loss of professional </a:t>
            </a:r>
            <a:r>
              <a:rPr lang="en-US" dirty="0" smtClean="0"/>
              <a:t>status/de-professionalization</a:t>
            </a:r>
            <a:r>
              <a:rPr lang="en-US" dirty="0" smtClean="0"/>
              <a:t>.</a:t>
            </a:r>
          </a:p>
          <a:p>
            <a:pPr>
              <a:buFont typeface="Wingdings" pitchFamily="2" charset="2"/>
              <a:buChar char="ü"/>
            </a:pPr>
            <a:r>
              <a:rPr lang="en-US" dirty="0" smtClean="0"/>
              <a:t>[Decisions were to be made on the basics of experience and specialized training.]</a:t>
            </a:r>
          </a:p>
          <a:p>
            <a:endParaRPr lang="en-US" dirty="0"/>
          </a:p>
        </p:txBody>
      </p:sp>
    </p:spTree>
    <p:extLst>
      <p:ext uri="{BB962C8B-B14F-4D97-AF65-F5344CB8AC3E}">
        <p14:creationId xmlns="" xmlns:p14="http://schemas.microsoft.com/office/powerpoint/2010/main" val="31499097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Physical Therapy &amp; autonomy , Professionalism</a:t>
            </a:r>
            <a:endParaRPr lang="en-US" dirty="0"/>
          </a:p>
        </p:txBody>
      </p:sp>
      <p:sp>
        <p:nvSpPr>
          <p:cNvPr id="3" name="Content Placeholder 2"/>
          <p:cNvSpPr>
            <a:spLocks noGrp="1"/>
          </p:cNvSpPr>
          <p:nvPr>
            <p:ph idx="1"/>
          </p:nvPr>
        </p:nvSpPr>
        <p:spPr/>
        <p:txBody>
          <a:bodyPr>
            <a:normAutofit/>
          </a:bodyPr>
          <a:lstStyle/>
          <a:p>
            <a:r>
              <a:rPr lang="en-US" dirty="0" smtClean="0"/>
              <a:t>In the last 20 years a struggle towards professionalism</a:t>
            </a:r>
          </a:p>
          <a:p>
            <a:r>
              <a:rPr lang="en-US" dirty="0" smtClean="0"/>
              <a:t> endeavoring towards profession.</a:t>
            </a:r>
          </a:p>
          <a:p>
            <a:r>
              <a:rPr lang="en-US" dirty="0"/>
              <a:t>1985, only 7 states allowed direct access of patients to </a:t>
            </a:r>
            <a:r>
              <a:rPr lang="en-US" dirty="0" err="1"/>
              <a:t>PTs.</a:t>
            </a:r>
            <a:r>
              <a:rPr lang="en-US" dirty="0"/>
              <a:t> </a:t>
            </a:r>
            <a:endParaRPr lang="en-US" dirty="0" smtClean="0"/>
          </a:p>
          <a:p>
            <a:r>
              <a:rPr lang="en-US" dirty="0" smtClean="0"/>
              <a:t>By </a:t>
            </a:r>
            <a:r>
              <a:rPr lang="en-US" dirty="0"/>
              <a:t>2002, 35 states </a:t>
            </a:r>
            <a:r>
              <a:rPr lang="en-US" dirty="0" smtClean="0"/>
              <a:t>permitted direct </a:t>
            </a:r>
            <a:r>
              <a:rPr lang="en-US" dirty="0"/>
              <a:t>access and 48 states allowed PTs to perform initial evaluations </a:t>
            </a:r>
            <a:r>
              <a:rPr lang="en-US" dirty="0" smtClean="0"/>
              <a:t>without referrals.</a:t>
            </a:r>
          </a:p>
          <a:p>
            <a:endParaRPr lang="en-US" dirty="0"/>
          </a:p>
        </p:txBody>
      </p:sp>
    </p:spTree>
    <p:extLst>
      <p:ext uri="{BB962C8B-B14F-4D97-AF65-F5344CB8AC3E}">
        <p14:creationId xmlns="" xmlns:p14="http://schemas.microsoft.com/office/powerpoint/2010/main" val="31064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smtClean="0"/>
          </a:p>
          <a:p>
            <a:endParaRPr lang="en-US" dirty="0"/>
          </a:p>
          <a:p>
            <a:r>
              <a:rPr lang="en-US" dirty="0"/>
              <a:t>Vision 2020 statement: “Physical therapists will be </a:t>
            </a:r>
            <a:r>
              <a:rPr lang="en-US" dirty="0" smtClean="0"/>
              <a:t>practitioners of </a:t>
            </a:r>
            <a:r>
              <a:rPr lang="en-US" dirty="0"/>
              <a:t>choice in clients’ health networks and will hold all privileges of </a:t>
            </a:r>
            <a:r>
              <a:rPr lang="en-US" dirty="0" smtClean="0">
                <a:solidFill>
                  <a:srgbClr val="FF0000"/>
                </a:solidFill>
              </a:rPr>
              <a:t>autonomous practice</a:t>
            </a:r>
            <a:r>
              <a:rPr lang="en-US" dirty="0">
                <a:solidFill>
                  <a:srgbClr val="FF0000"/>
                </a:solidFill>
              </a:rPr>
              <a:t>.</a:t>
            </a:r>
            <a:r>
              <a:rPr lang="en-US" dirty="0"/>
              <a:t>”</a:t>
            </a:r>
          </a:p>
        </p:txBody>
      </p:sp>
      <p:pic>
        <p:nvPicPr>
          <p:cNvPr id="1026" name="Picture 2" descr="E:\EBP &amp; PP\profesional practice\pics\New folder\APTA-Clog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8601" y="0"/>
            <a:ext cx="8762999" cy="22479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861042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 access</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a:t>legal right of the consumer to directly access a physical therapist throughout his/her lifespan for the diagnosis of, interventions for, and prevention of, impairments, functional limitations, and disabilities related to movement, function and health. In the simplest of terms, this means the ability to see a physical therapist without a physician referral.</a:t>
            </a:r>
          </a:p>
        </p:txBody>
      </p:sp>
    </p:spTree>
    <p:extLst>
      <p:ext uri="{BB962C8B-B14F-4D97-AF65-F5344CB8AC3E}">
        <p14:creationId xmlns="" xmlns:p14="http://schemas.microsoft.com/office/powerpoint/2010/main" val="40348214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Autonomous Physical Therapy practice</a:t>
            </a:r>
            <a:endParaRPr lang="en-US" dirty="0"/>
          </a:p>
        </p:txBody>
      </p:sp>
      <p:sp>
        <p:nvSpPr>
          <p:cNvPr id="3" name="Content Placeholder 2"/>
          <p:cNvSpPr>
            <a:spLocks noGrp="1"/>
          </p:cNvSpPr>
          <p:nvPr>
            <p:ph idx="1"/>
          </p:nvPr>
        </p:nvSpPr>
        <p:spPr/>
        <p:txBody>
          <a:bodyPr/>
          <a:lstStyle/>
          <a:p>
            <a:pPr marL="0" indent="0">
              <a:buNone/>
            </a:pPr>
            <a:r>
              <a:rPr lang="en-US" dirty="0" smtClean="0"/>
              <a:t>Is </a:t>
            </a:r>
            <a:r>
              <a:rPr lang="en-US" dirty="0"/>
              <a:t>characterized by </a:t>
            </a:r>
            <a:r>
              <a:rPr lang="en-US" dirty="0">
                <a:solidFill>
                  <a:srgbClr val="7030A0"/>
                </a:solidFill>
              </a:rPr>
              <a:t>independent</a:t>
            </a:r>
            <a:r>
              <a:rPr lang="en-US" dirty="0"/>
              <a:t>, </a:t>
            </a:r>
            <a:endParaRPr lang="en-US" dirty="0" smtClean="0"/>
          </a:p>
          <a:p>
            <a:pPr marL="0" indent="0">
              <a:buNone/>
            </a:pPr>
            <a:r>
              <a:rPr lang="en-US" dirty="0" smtClean="0">
                <a:solidFill>
                  <a:srgbClr val="00B0F0"/>
                </a:solidFill>
              </a:rPr>
              <a:t>self-determined</a:t>
            </a:r>
            <a:r>
              <a:rPr lang="en-US" dirty="0" smtClean="0"/>
              <a:t> professional judgment </a:t>
            </a:r>
            <a:r>
              <a:rPr lang="en-US" dirty="0"/>
              <a:t>and action. </a:t>
            </a:r>
            <a:endParaRPr lang="en-US" dirty="0" smtClean="0"/>
          </a:p>
          <a:p>
            <a:pPr marL="0" indent="0">
              <a:buNone/>
            </a:pPr>
            <a:r>
              <a:rPr lang="en-US" dirty="0" smtClean="0"/>
              <a:t>Physical </a:t>
            </a:r>
            <a:r>
              <a:rPr lang="en-US" dirty="0"/>
              <a:t>therapists have the capability, ability and responsibility </a:t>
            </a:r>
            <a:r>
              <a:rPr lang="en-US" dirty="0" smtClean="0"/>
              <a:t>to </a:t>
            </a:r>
            <a:r>
              <a:rPr lang="en-US" dirty="0" smtClean="0">
                <a:solidFill>
                  <a:srgbClr val="00B0F0"/>
                </a:solidFill>
              </a:rPr>
              <a:t>exercise </a:t>
            </a:r>
            <a:r>
              <a:rPr lang="en-US" dirty="0">
                <a:solidFill>
                  <a:srgbClr val="00B0F0"/>
                </a:solidFill>
              </a:rPr>
              <a:t>professional judgment</a:t>
            </a:r>
            <a:r>
              <a:rPr lang="en-US" dirty="0"/>
              <a:t> within their scope of practice and to professionally act on that judgment</a:t>
            </a:r>
          </a:p>
        </p:txBody>
      </p:sp>
    </p:spTree>
    <p:extLst>
      <p:ext uri="{BB962C8B-B14F-4D97-AF65-F5344CB8AC3E}">
        <p14:creationId xmlns="" xmlns:p14="http://schemas.microsoft.com/office/powerpoint/2010/main" val="2741369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E:\EBP &amp; PP\profesional practice\pics\New folder\APTA vision 202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00244" y="228599"/>
            <a:ext cx="8186556" cy="64346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9503689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288</TotalTime>
  <Words>297</Words>
  <Application>Microsoft Office PowerPoint</Application>
  <PresentationFormat>On-screen Show (4:3)</PresentationFormat>
  <Paragraphs>37</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Professional practice </vt:lpstr>
      <vt:lpstr>Slide 3</vt:lpstr>
      <vt:lpstr>What will be the effects  if there are administrative restrictions in decision making ??? </vt:lpstr>
      <vt:lpstr>Physical Therapy &amp; autonomy , Professionalism</vt:lpstr>
      <vt:lpstr>Slide 6</vt:lpstr>
      <vt:lpstr>Direct access</vt:lpstr>
      <vt:lpstr>Autonomous Physical Therapy practice</vt:lpstr>
      <vt:lpstr>Slide 9</vt:lpstr>
      <vt:lpstr>Slide 10</vt:lpstr>
      <vt:lpstr>Privileges of Autonomous practice</vt:lpstr>
      <vt:lpstr>Slide 12</vt:lpstr>
      <vt:lpstr>Slide 13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Professional practice </dc:title>
  <dc:creator>Abdul Munem</dc:creator>
  <cp:lastModifiedBy>SALEEM</cp:lastModifiedBy>
  <cp:revision>16</cp:revision>
  <dcterms:created xsi:type="dcterms:W3CDTF">2006-08-16T00:00:00Z</dcterms:created>
  <dcterms:modified xsi:type="dcterms:W3CDTF">2017-01-31T06:07:05Z</dcterms:modified>
</cp:coreProperties>
</file>