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9"/>
  </p:notesMasterIdLst>
  <p:sldIdLst>
    <p:sldId id="290" r:id="rId2"/>
    <p:sldId id="258" r:id="rId3"/>
    <p:sldId id="295" r:id="rId4"/>
    <p:sldId id="260" r:id="rId5"/>
    <p:sldId id="262" r:id="rId6"/>
    <p:sldId id="263" r:id="rId7"/>
    <p:sldId id="264" r:id="rId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783" autoAdjust="0"/>
  </p:normalViewPr>
  <p:slideViewPr>
    <p:cSldViewPr snapToGrid="0">
      <p:cViewPr varScale="1">
        <p:scale>
          <a:sx n="56" d="100"/>
          <a:sy n="56" d="100"/>
        </p:scale>
        <p:origin x="1722"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4F44E63-383F-4C1A-A1B0-1553CC6428C2}" type="slidenum">
              <a:rPr lang="en-US"/>
              <a:pPr>
                <a:defRPr/>
              </a:pPr>
              <a:t>‹#›</a:t>
            </a:fld>
            <a:endParaRPr lang="en-US"/>
          </a:p>
        </p:txBody>
      </p:sp>
    </p:spTree>
    <p:extLst>
      <p:ext uri="{BB962C8B-B14F-4D97-AF65-F5344CB8AC3E}">
        <p14:creationId xmlns:p14="http://schemas.microsoft.com/office/powerpoint/2010/main" val="2401853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65C2B3-21A2-4D80-89CE-53B85665FD69}" type="slidenum">
              <a:rPr lang="en-US" altLang="en-US" smtClean="0"/>
              <a:pPr/>
              <a:t>2</a:t>
            </a:fld>
            <a:endParaRPr lang="en-US" altLang="en-US"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r>
              <a:rPr lang="en-US" altLang="en-US" smtClean="0"/>
              <a:t>taseer.ahmad@uos.edu.pk  Pharm.D  B.Pharm             https://www.the-scientist.com/news-opinion/new-discoveries-in-human-anatomy--67055</a:t>
            </a:r>
          </a:p>
        </p:txBody>
      </p:sp>
    </p:spTree>
    <p:extLst>
      <p:ext uri="{BB962C8B-B14F-4D97-AF65-F5344CB8AC3E}">
        <p14:creationId xmlns:p14="http://schemas.microsoft.com/office/powerpoint/2010/main" val="4234021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p:spPr>
        <p:txBody>
          <a:bodyPr/>
          <a:lstStyle/>
          <a:p>
            <a:endParaRPr lang="en-US" altLang="en-US" smtClean="0"/>
          </a:p>
        </p:txBody>
      </p:sp>
      <p:sp>
        <p:nvSpPr>
          <p:cNvPr id="819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816620-9D9B-48F5-A2DC-51749A8412F6}" type="slidenum">
              <a:rPr lang="en-US" altLang="en-US" smtClean="0"/>
              <a:pPr/>
              <a:t>3</a:t>
            </a:fld>
            <a:endParaRPr lang="en-US" altLang="en-US" smtClean="0"/>
          </a:p>
        </p:txBody>
      </p:sp>
    </p:spTree>
    <p:extLst>
      <p:ext uri="{BB962C8B-B14F-4D97-AF65-F5344CB8AC3E}">
        <p14:creationId xmlns:p14="http://schemas.microsoft.com/office/powerpoint/2010/main" val="487581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p:spPr>
        <p:txBody>
          <a:bodyPr/>
          <a:lstStyle/>
          <a:p>
            <a:r>
              <a:rPr lang="en-US" altLang="en-US" dirty="0" smtClean="0"/>
              <a:t>Visceral: Referring to the viscera, the internal organs of the body, specifically those within the chest (as the heart or lungs) or abdomen (as the liver, pancreas or intestines).</a:t>
            </a:r>
          </a:p>
        </p:txBody>
      </p:sp>
      <p:sp>
        <p:nvSpPr>
          <p:cNvPr id="1229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8340FA6-FD5B-4507-A10F-5F9B809659C3}" type="slidenum">
              <a:rPr lang="en-US" altLang="en-US" smtClean="0"/>
              <a:pPr/>
              <a:t>4</a:t>
            </a:fld>
            <a:endParaRPr lang="en-US" altLang="en-US" smtClean="0"/>
          </a:p>
        </p:txBody>
      </p:sp>
    </p:spTree>
    <p:extLst>
      <p:ext uri="{BB962C8B-B14F-4D97-AF65-F5344CB8AC3E}">
        <p14:creationId xmlns:p14="http://schemas.microsoft.com/office/powerpoint/2010/main" val="1342559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pPr marL="669925" lvl="2" eaLnBrk="1" hangingPunct="1">
              <a:spcBef>
                <a:spcPct val="20000"/>
              </a:spcBef>
              <a:buClr>
                <a:srgbClr val="808080"/>
              </a:buClr>
              <a:buSzPct val="65000"/>
              <a:buFont typeface="Wingdings" panose="05000000000000000000" pitchFamily="2" charset="2"/>
              <a:buNone/>
            </a:pPr>
            <a:r>
              <a:rPr lang="en-US" altLang="en-US" smtClean="0"/>
              <a:t>Confines,,,boundries limitation                 </a:t>
            </a:r>
          </a:p>
          <a:p>
            <a:pPr marL="669925" lvl="2" eaLnBrk="1" hangingPunct="1">
              <a:spcBef>
                <a:spcPct val="20000"/>
              </a:spcBef>
              <a:buClr>
                <a:srgbClr val="808080"/>
              </a:buClr>
              <a:buSzPct val="65000"/>
              <a:buFont typeface="Wingdings" panose="05000000000000000000" pitchFamily="2" charset="2"/>
              <a:buNone/>
            </a:pPr>
            <a:r>
              <a:rPr lang="en-US" altLang="en-US" sz="2200" smtClean="0">
                <a:solidFill>
                  <a:srgbClr val="000000"/>
                </a:solidFill>
              </a:rPr>
              <a:t>anchorage</a:t>
            </a:r>
          </a:p>
          <a:p>
            <a:r>
              <a:rPr lang="en-US" altLang="en-US" smtClean="0"/>
              <a:t>  an area off the coast which is suitable for a ship to anchor.</a:t>
            </a:r>
          </a:p>
        </p:txBody>
      </p:sp>
      <p:sp>
        <p:nvSpPr>
          <p:cNvPr id="1434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8E979A6-7B15-4FBC-BC27-54B59240780A}" type="slidenum">
              <a:rPr lang="en-US" altLang="en-US" smtClean="0"/>
              <a:pPr/>
              <a:t>5</a:t>
            </a:fld>
            <a:endParaRPr lang="en-US" altLang="en-US" smtClean="0"/>
          </a:p>
        </p:txBody>
      </p:sp>
    </p:spTree>
    <p:extLst>
      <p:ext uri="{BB962C8B-B14F-4D97-AF65-F5344CB8AC3E}">
        <p14:creationId xmlns:p14="http://schemas.microsoft.com/office/powerpoint/2010/main" val="2457091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p:spPr>
        <p:txBody>
          <a:bodyPr/>
          <a:lstStyle/>
          <a:p>
            <a:r>
              <a:rPr lang="en-US" altLang="en-US" dirty="0" smtClean="0"/>
              <a:t>Serous ,,, of, resembling, or producing serum. In physiology, the term serous fluid or serosal fluid is any of various body fluids resembling serum, that are typically pale yellow and transparent and of a benign nature.</a:t>
            </a:r>
          </a:p>
        </p:txBody>
      </p:sp>
      <p:sp>
        <p:nvSpPr>
          <p:cNvPr id="1638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9A2B9D3-17AF-495F-A9B2-2AE62CDBC252}" type="slidenum">
              <a:rPr lang="en-US" altLang="en-US" smtClean="0"/>
              <a:pPr/>
              <a:t>6</a:t>
            </a:fld>
            <a:endParaRPr lang="en-US" altLang="en-US" smtClean="0"/>
          </a:p>
        </p:txBody>
      </p:sp>
    </p:spTree>
    <p:extLst>
      <p:ext uri="{BB962C8B-B14F-4D97-AF65-F5344CB8AC3E}">
        <p14:creationId xmlns:p14="http://schemas.microsoft.com/office/powerpoint/2010/main" val="2496039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58" name="Rectangle 2"/>
          <p:cNvSpPr>
            <a:spLocks noGrp="1" noChangeArrowheads="1"/>
          </p:cNvSpPr>
          <p:nvPr>
            <p:ph type="ctrTitle"/>
          </p:nvPr>
        </p:nvSpPr>
        <p:spPr>
          <a:xfrm>
            <a:off x="914400" y="1524000"/>
            <a:ext cx="7623175" cy="1752600"/>
          </a:xfrm>
        </p:spPr>
        <p:txBody>
          <a:bodyPr/>
          <a:lstStyle>
            <a:lvl1pPr>
              <a:defRPr sz="5000"/>
            </a:lvl1pPr>
          </a:lstStyle>
          <a:p>
            <a:pPr lvl="0"/>
            <a:r>
              <a:rPr lang="en-US" noProof="0"/>
              <a:t>Click to edit Master title style</a:t>
            </a:r>
          </a:p>
        </p:txBody>
      </p:sp>
      <p:sp>
        <p:nvSpPr>
          <p:cNvPr id="19459" name="Rectangle 3"/>
          <p:cNvSpPr>
            <a:spLocks noGrp="1" noChangeArrowheads="1"/>
          </p:cNvSpPr>
          <p:nvPr>
            <p:ph type="subTitle" idx="1"/>
          </p:nvPr>
        </p:nvSpPr>
        <p:spPr>
          <a:xfrm>
            <a:off x="1981200" y="3962400"/>
            <a:ext cx="6553200" cy="1752600"/>
          </a:xfrm>
        </p:spPr>
        <p:txBody>
          <a:bodyPr/>
          <a:lstStyle>
            <a:lvl1pPr marL="0" indent="0">
              <a:buFont typeface="Wingdings" panose="05000000000000000000" pitchFamily="2" charset="2"/>
              <a:buNone/>
              <a:defRPr sz="2800"/>
            </a:lvl1pPr>
          </a:lstStyle>
          <a:p>
            <a:pPr lvl="0"/>
            <a:r>
              <a:rPr lang="en-US" noProof="0"/>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US"/>
              <a:t>Copyright 2009, John Wiley &amp; Sons, Inc.</a:t>
            </a:r>
          </a:p>
        </p:txBody>
      </p:sp>
      <p:sp>
        <p:nvSpPr>
          <p:cNvPr id="8" name="Rectangle 6"/>
          <p:cNvSpPr>
            <a:spLocks noGrp="1" noChangeArrowheads="1"/>
          </p:cNvSpPr>
          <p:nvPr>
            <p:ph type="sldNum" sz="quarter" idx="12"/>
          </p:nvPr>
        </p:nvSpPr>
        <p:spPr/>
        <p:txBody>
          <a:bodyPr/>
          <a:lstStyle>
            <a:lvl1pPr>
              <a:defRPr/>
            </a:lvl1pPr>
          </a:lstStyle>
          <a:p>
            <a:pPr>
              <a:defRPr/>
            </a:pPr>
            <a:fld id="{96489AE0-0439-4126-87EF-8EF684BB14A6}" type="slidenum">
              <a:rPr lang="en-US"/>
              <a:pPr>
                <a:defRPr/>
              </a:pPr>
              <a:t>‹#›</a:t>
            </a:fld>
            <a:endParaRPr lang="en-US"/>
          </a:p>
        </p:txBody>
      </p:sp>
    </p:spTree>
    <p:extLst>
      <p:ext uri="{BB962C8B-B14F-4D97-AF65-F5344CB8AC3E}">
        <p14:creationId xmlns:p14="http://schemas.microsoft.com/office/powerpoint/2010/main" val="1385655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F239AE7A-5BAB-44D7-ACAF-DF2382085EDB}" type="slidenum">
              <a:rPr lang="en-US"/>
              <a:pPr>
                <a:defRPr/>
              </a:pPr>
              <a:t>‹#›</a:t>
            </a:fld>
            <a:endParaRPr lang="en-US"/>
          </a:p>
        </p:txBody>
      </p:sp>
    </p:spTree>
    <p:extLst>
      <p:ext uri="{BB962C8B-B14F-4D97-AF65-F5344CB8AC3E}">
        <p14:creationId xmlns:p14="http://schemas.microsoft.com/office/powerpoint/2010/main" val="513478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6D26E051-40E4-4E02-9032-33BEE32783B4}" type="slidenum">
              <a:rPr lang="en-US"/>
              <a:pPr>
                <a:defRPr/>
              </a:pPr>
              <a:t>‹#›</a:t>
            </a:fld>
            <a:endParaRPr lang="en-US"/>
          </a:p>
        </p:txBody>
      </p:sp>
    </p:spTree>
    <p:extLst>
      <p:ext uri="{BB962C8B-B14F-4D97-AF65-F5344CB8AC3E}">
        <p14:creationId xmlns:p14="http://schemas.microsoft.com/office/powerpoint/2010/main" val="2663140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41763"/>
            <a:ext cx="8229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34AF1AD9-A798-4332-8170-DAC95D0C1598}" type="slidenum">
              <a:rPr lang="en-US"/>
              <a:pPr>
                <a:defRPr/>
              </a:pPr>
              <a:t>‹#›</a:t>
            </a:fld>
            <a:endParaRPr lang="en-US"/>
          </a:p>
        </p:txBody>
      </p:sp>
    </p:spTree>
    <p:extLst>
      <p:ext uri="{BB962C8B-B14F-4D97-AF65-F5344CB8AC3E}">
        <p14:creationId xmlns:p14="http://schemas.microsoft.com/office/powerpoint/2010/main" val="3170602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5" name="Rectangle 6"/>
          <p:cNvSpPr>
            <a:spLocks noGrp="1" noChangeArrowheads="1"/>
          </p:cNvSpPr>
          <p:nvPr>
            <p:ph type="sldNum" sz="quarter" idx="12"/>
          </p:nvPr>
        </p:nvSpPr>
        <p:spPr>
          <a:ln/>
        </p:spPr>
        <p:txBody>
          <a:bodyPr/>
          <a:lstStyle>
            <a:lvl1pPr>
              <a:defRPr/>
            </a:lvl1pPr>
          </a:lstStyle>
          <a:p>
            <a:pPr>
              <a:defRPr/>
            </a:pPr>
            <a:fld id="{36A19C4E-CCDA-446A-9B17-75505DD26FE7}" type="slidenum">
              <a:rPr lang="en-US"/>
              <a:pPr>
                <a:defRPr/>
              </a:pPr>
              <a:t>‹#›</a:t>
            </a:fld>
            <a:endParaRPr lang="en-US"/>
          </a:p>
        </p:txBody>
      </p:sp>
    </p:spTree>
    <p:extLst>
      <p:ext uri="{BB962C8B-B14F-4D97-AF65-F5344CB8AC3E}">
        <p14:creationId xmlns:p14="http://schemas.microsoft.com/office/powerpoint/2010/main" val="3460667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9E14CD1E-3014-4595-AD1C-BFA87F843322}" type="slidenum">
              <a:rPr lang="en-US"/>
              <a:pPr>
                <a:defRPr/>
              </a:pPr>
              <a:t>‹#›</a:t>
            </a:fld>
            <a:endParaRPr lang="en-US"/>
          </a:p>
        </p:txBody>
      </p:sp>
    </p:spTree>
    <p:extLst>
      <p:ext uri="{BB962C8B-B14F-4D97-AF65-F5344CB8AC3E}">
        <p14:creationId xmlns:p14="http://schemas.microsoft.com/office/powerpoint/2010/main" val="585470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A2BB6252-7C61-4BCC-A1FC-7978E6138799}" type="slidenum">
              <a:rPr lang="en-US"/>
              <a:pPr>
                <a:defRPr/>
              </a:pPr>
              <a:t>‹#›</a:t>
            </a:fld>
            <a:endParaRPr lang="en-US"/>
          </a:p>
        </p:txBody>
      </p:sp>
    </p:spTree>
    <p:extLst>
      <p:ext uri="{BB962C8B-B14F-4D97-AF65-F5344CB8AC3E}">
        <p14:creationId xmlns:p14="http://schemas.microsoft.com/office/powerpoint/2010/main" val="959995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D8FC897C-FEC1-4933-8414-83EA901DD9BE}" type="slidenum">
              <a:rPr lang="en-US"/>
              <a:pPr>
                <a:defRPr/>
              </a:pPr>
              <a:t>‹#›</a:t>
            </a:fld>
            <a:endParaRPr lang="en-US"/>
          </a:p>
        </p:txBody>
      </p:sp>
    </p:spTree>
    <p:extLst>
      <p:ext uri="{BB962C8B-B14F-4D97-AF65-F5344CB8AC3E}">
        <p14:creationId xmlns:p14="http://schemas.microsoft.com/office/powerpoint/2010/main" val="3655092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9" name="Rectangle 6"/>
          <p:cNvSpPr>
            <a:spLocks noGrp="1" noChangeArrowheads="1"/>
          </p:cNvSpPr>
          <p:nvPr>
            <p:ph type="sldNum" sz="quarter" idx="12"/>
          </p:nvPr>
        </p:nvSpPr>
        <p:spPr>
          <a:ln/>
        </p:spPr>
        <p:txBody>
          <a:bodyPr/>
          <a:lstStyle>
            <a:lvl1pPr>
              <a:defRPr/>
            </a:lvl1pPr>
          </a:lstStyle>
          <a:p>
            <a:pPr>
              <a:defRPr/>
            </a:pPr>
            <a:fld id="{95D27099-17EB-4088-A159-CDC68AB20B2C}" type="slidenum">
              <a:rPr lang="en-US"/>
              <a:pPr>
                <a:defRPr/>
              </a:pPr>
              <a:t>‹#›</a:t>
            </a:fld>
            <a:endParaRPr lang="en-US"/>
          </a:p>
        </p:txBody>
      </p:sp>
    </p:spTree>
    <p:extLst>
      <p:ext uri="{BB962C8B-B14F-4D97-AF65-F5344CB8AC3E}">
        <p14:creationId xmlns:p14="http://schemas.microsoft.com/office/powerpoint/2010/main" val="913864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5" name="Rectangle 6"/>
          <p:cNvSpPr>
            <a:spLocks noGrp="1" noChangeArrowheads="1"/>
          </p:cNvSpPr>
          <p:nvPr>
            <p:ph type="sldNum" sz="quarter" idx="12"/>
          </p:nvPr>
        </p:nvSpPr>
        <p:spPr>
          <a:ln/>
        </p:spPr>
        <p:txBody>
          <a:bodyPr/>
          <a:lstStyle>
            <a:lvl1pPr>
              <a:defRPr/>
            </a:lvl1pPr>
          </a:lstStyle>
          <a:p>
            <a:pPr>
              <a:defRPr/>
            </a:pPr>
            <a:fld id="{2AF392F7-E3FA-4EE1-AEB4-BDA2C03E37D8}" type="slidenum">
              <a:rPr lang="en-US"/>
              <a:pPr>
                <a:defRPr/>
              </a:pPr>
              <a:t>‹#›</a:t>
            </a:fld>
            <a:endParaRPr lang="en-US"/>
          </a:p>
        </p:txBody>
      </p:sp>
    </p:spTree>
    <p:extLst>
      <p:ext uri="{BB962C8B-B14F-4D97-AF65-F5344CB8AC3E}">
        <p14:creationId xmlns:p14="http://schemas.microsoft.com/office/powerpoint/2010/main" val="1981362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4" name="Rectangle 6"/>
          <p:cNvSpPr>
            <a:spLocks noGrp="1" noChangeArrowheads="1"/>
          </p:cNvSpPr>
          <p:nvPr>
            <p:ph type="sldNum" sz="quarter" idx="12"/>
          </p:nvPr>
        </p:nvSpPr>
        <p:spPr>
          <a:ln/>
        </p:spPr>
        <p:txBody>
          <a:bodyPr/>
          <a:lstStyle>
            <a:lvl1pPr>
              <a:defRPr/>
            </a:lvl1pPr>
          </a:lstStyle>
          <a:p>
            <a:pPr>
              <a:defRPr/>
            </a:pPr>
            <a:fld id="{15ACF2B0-3BDB-481A-9B68-A4A089C748A8}" type="slidenum">
              <a:rPr lang="en-US"/>
              <a:pPr>
                <a:defRPr/>
              </a:pPr>
              <a:t>‹#›</a:t>
            </a:fld>
            <a:endParaRPr lang="en-US"/>
          </a:p>
        </p:txBody>
      </p:sp>
    </p:spTree>
    <p:extLst>
      <p:ext uri="{BB962C8B-B14F-4D97-AF65-F5344CB8AC3E}">
        <p14:creationId xmlns:p14="http://schemas.microsoft.com/office/powerpoint/2010/main" val="916118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B9DDB9EE-8502-4CFF-9F00-EC06E2755079}" type="slidenum">
              <a:rPr lang="en-US"/>
              <a:pPr>
                <a:defRPr/>
              </a:pPr>
              <a:t>‹#›</a:t>
            </a:fld>
            <a:endParaRPr lang="en-US"/>
          </a:p>
        </p:txBody>
      </p:sp>
    </p:spTree>
    <p:extLst>
      <p:ext uri="{BB962C8B-B14F-4D97-AF65-F5344CB8AC3E}">
        <p14:creationId xmlns:p14="http://schemas.microsoft.com/office/powerpoint/2010/main" val="2635312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E890C638-7B09-40F2-8CA3-936406189074}" type="slidenum">
              <a:rPr lang="en-US"/>
              <a:pPr>
                <a:defRPr/>
              </a:pPr>
              <a:t>‹#›</a:t>
            </a:fld>
            <a:endParaRPr lang="en-US"/>
          </a:p>
        </p:txBody>
      </p:sp>
    </p:spTree>
    <p:extLst>
      <p:ext uri="{BB962C8B-B14F-4D97-AF65-F5344CB8AC3E}">
        <p14:creationId xmlns:p14="http://schemas.microsoft.com/office/powerpoint/2010/main" val="2700208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436" name="Rectangle 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mj-lt"/>
              </a:defRPr>
            </a:lvl1pPr>
          </a:lstStyle>
          <a:p>
            <a:pPr>
              <a:defRPr/>
            </a:pPr>
            <a:endParaRPr lang="en-US"/>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mj-lt"/>
              </a:defRPr>
            </a:lvl1pPr>
          </a:lstStyle>
          <a:p>
            <a:pPr>
              <a:defRPr/>
            </a:pPr>
            <a:r>
              <a:rPr lang="en-US"/>
              <a:t>Copyright 2009, John Wiley &amp; Sons, Inc.</a:t>
            </a:r>
          </a:p>
        </p:txBody>
      </p:sp>
      <p:sp>
        <p:nvSpPr>
          <p:cNvPr id="18438" name="Rectangle 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mj-lt"/>
              </a:defRPr>
            </a:lvl1pPr>
          </a:lstStyle>
          <a:p>
            <a:pPr>
              <a:defRPr/>
            </a:pPr>
            <a:fld id="{844BA137-100C-451B-B7B7-DEEE701287D7}" type="slidenum">
              <a:rPr lang="en-US"/>
              <a:pPr>
                <a:defRPr/>
              </a:pPr>
              <a:t>‹#›</a:t>
            </a:fld>
            <a:endParaRPr lang="en-US"/>
          </a:p>
        </p:txBody>
      </p:sp>
      <p:sp>
        <p:nvSpPr>
          <p:cNvPr id="1031" name="Freeform 7"/>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934"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Lst>
  <p:timing>
    <p:tnLst>
      <p:par>
        <p:cTn id="1" dur="indefinite" restart="never" nodeType="tmRoot"/>
      </p:par>
    </p:tnLst>
  </p:timing>
  <p:hf sldNum="0" hdr="0" dt="0"/>
  <p:txStyles>
    <p:titleStyle>
      <a:lvl1pPr algn="l" rtl="0" eaLnBrk="0" fontAlgn="base" hangingPunct="0">
        <a:spcBef>
          <a:spcPct val="0"/>
        </a:spcBef>
        <a:spcAft>
          <a:spcPct val="0"/>
        </a:spcAft>
        <a:defRPr sz="4200" kern="1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anose="02020404030301010803" pitchFamily="18" charset="0"/>
        </a:defRPr>
      </a:lvl2pPr>
      <a:lvl3pPr algn="l" rtl="0" eaLnBrk="0" fontAlgn="base" hangingPunct="0">
        <a:spcBef>
          <a:spcPct val="0"/>
        </a:spcBef>
        <a:spcAft>
          <a:spcPct val="0"/>
        </a:spcAft>
        <a:defRPr sz="4200">
          <a:solidFill>
            <a:schemeClr val="tx2"/>
          </a:solidFill>
          <a:latin typeface="Garamond" panose="02020404030301010803" pitchFamily="18" charset="0"/>
        </a:defRPr>
      </a:lvl3pPr>
      <a:lvl4pPr algn="l" rtl="0" eaLnBrk="0" fontAlgn="base" hangingPunct="0">
        <a:spcBef>
          <a:spcPct val="0"/>
        </a:spcBef>
        <a:spcAft>
          <a:spcPct val="0"/>
        </a:spcAft>
        <a:defRPr sz="4200">
          <a:solidFill>
            <a:schemeClr val="tx2"/>
          </a:solidFill>
          <a:latin typeface="Garamond" panose="02020404030301010803" pitchFamily="18" charset="0"/>
        </a:defRPr>
      </a:lvl4pPr>
      <a:lvl5pPr algn="l" rtl="0" eaLnBrk="0" fontAlgn="base" hangingPunct="0">
        <a:spcBef>
          <a:spcPct val="0"/>
        </a:spcBef>
        <a:spcAft>
          <a:spcPct val="0"/>
        </a:spcAft>
        <a:defRPr sz="4200">
          <a:solidFill>
            <a:schemeClr val="tx2"/>
          </a:solidFill>
          <a:latin typeface="Garamond" panose="02020404030301010803" pitchFamily="18" charset="0"/>
        </a:defRPr>
      </a:lvl5pPr>
      <a:lvl6pPr marL="457200" algn="l" rtl="0" fontAlgn="base">
        <a:spcBef>
          <a:spcPct val="0"/>
        </a:spcBef>
        <a:spcAft>
          <a:spcPct val="0"/>
        </a:spcAft>
        <a:defRPr sz="4200">
          <a:solidFill>
            <a:schemeClr val="tx2"/>
          </a:solidFill>
          <a:latin typeface="Garamond" panose="02020404030301010803" pitchFamily="18" charset="0"/>
        </a:defRPr>
      </a:lvl6pPr>
      <a:lvl7pPr marL="914400" algn="l" rtl="0" fontAlgn="base">
        <a:spcBef>
          <a:spcPct val="0"/>
        </a:spcBef>
        <a:spcAft>
          <a:spcPct val="0"/>
        </a:spcAft>
        <a:defRPr sz="4200">
          <a:solidFill>
            <a:schemeClr val="tx2"/>
          </a:solidFill>
          <a:latin typeface="Garamond" panose="02020404030301010803" pitchFamily="18" charset="0"/>
        </a:defRPr>
      </a:lvl7pPr>
      <a:lvl8pPr marL="1371600" algn="l" rtl="0" fontAlgn="base">
        <a:spcBef>
          <a:spcPct val="0"/>
        </a:spcBef>
        <a:spcAft>
          <a:spcPct val="0"/>
        </a:spcAft>
        <a:defRPr sz="4200">
          <a:solidFill>
            <a:schemeClr val="tx2"/>
          </a:solidFill>
          <a:latin typeface="Garamond" panose="02020404030301010803" pitchFamily="18" charset="0"/>
        </a:defRPr>
      </a:lvl8pPr>
      <a:lvl9pPr marL="1828800" algn="l" rtl="0" fontAlgn="base">
        <a:spcBef>
          <a:spcPct val="0"/>
        </a:spcBef>
        <a:spcAft>
          <a:spcPct val="0"/>
        </a:spcAft>
        <a:defRPr sz="4200">
          <a:solidFill>
            <a:schemeClr val="tx2"/>
          </a:solidFill>
          <a:latin typeface="Garamond" panose="02020404030301010803"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kern="12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bismill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50" y="217488"/>
            <a:ext cx="8278813" cy="593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11175" y="250825"/>
            <a:ext cx="8229600" cy="6945313"/>
          </a:xfrm>
        </p:spPr>
        <p:txBody>
          <a:bodyPr/>
          <a:lstStyle/>
          <a:p>
            <a:pPr eaLnBrk="1" hangingPunct="1"/>
            <a:r>
              <a:rPr lang="en-US" altLang="en-US" sz="4800" smtClean="0">
                <a:solidFill>
                  <a:srgbClr val="FF0000"/>
                </a:solidFill>
              </a:rPr>
              <a:t>			   </a:t>
            </a:r>
            <a:br>
              <a:rPr lang="en-US" altLang="en-US" sz="4800" smtClean="0">
                <a:solidFill>
                  <a:srgbClr val="FF0000"/>
                </a:solidFill>
              </a:rPr>
            </a:br>
            <a:r>
              <a:rPr lang="en-US" altLang="en-US" sz="4800" smtClean="0">
                <a:solidFill>
                  <a:srgbClr val="FF0000"/>
                </a:solidFill>
              </a:rPr>
              <a:t>	The Cardiovascular System: </a:t>
            </a:r>
            <a:br>
              <a:rPr lang="en-US" altLang="en-US" sz="4800" smtClean="0">
                <a:solidFill>
                  <a:srgbClr val="FF0000"/>
                </a:solidFill>
              </a:rPr>
            </a:br>
            <a:r>
              <a:rPr lang="en-US" altLang="en-US" sz="4800" smtClean="0">
                <a:solidFill>
                  <a:srgbClr val="FF0000"/>
                </a:solidFill>
              </a:rPr>
              <a:t>	The Heart</a:t>
            </a:r>
            <a:br>
              <a:rPr lang="en-US" altLang="en-US" sz="4800" smtClean="0">
                <a:solidFill>
                  <a:srgbClr val="FF0000"/>
                </a:solidFill>
              </a:rPr>
            </a:br>
            <a:r>
              <a:rPr lang="en-US" altLang="en-US" sz="4800" smtClean="0">
                <a:solidFill>
                  <a:srgbClr val="FF0000"/>
                </a:solidFill>
              </a:rPr>
              <a:t/>
            </a:r>
            <a:br>
              <a:rPr lang="en-US" altLang="en-US" sz="4800" smtClean="0">
                <a:solidFill>
                  <a:srgbClr val="FF0000"/>
                </a:solidFill>
              </a:rPr>
            </a:br>
            <a:r>
              <a:rPr lang="en-US" altLang="en-US" sz="4800" smtClean="0">
                <a:solidFill>
                  <a:srgbClr val="FF0000"/>
                </a:solidFill>
              </a:rPr>
              <a:t>		</a:t>
            </a:r>
            <a:r>
              <a:rPr lang="en-US" altLang="en-US" sz="4800" smtClean="0">
                <a:solidFill>
                  <a:srgbClr val="222222"/>
                </a:solidFill>
                <a:latin typeface="Arial" panose="020B0604020202020204" pitchFamily="34" charset="0"/>
              </a:rPr>
              <a:t> med           </a:t>
            </a:r>
            <a:r>
              <a:rPr lang="en-US" altLang="en-US" sz="2000" b="1" smtClean="0">
                <a:solidFill>
                  <a:srgbClr val="222222"/>
                </a:solidFill>
                <a:latin typeface="Arial" panose="020B0604020202020204" pitchFamily="34" charset="0"/>
              </a:rPr>
              <a:t>Taseer Ahmad</a:t>
            </a:r>
            <a:br>
              <a:rPr lang="en-US" altLang="en-US" sz="2000" b="1" smtClean="0">
                <a:solidFill>
                  <a:srgbClr val="222222"/>
                </a:solidFill>
                <a:latin typeface="Arial" panose="020B0604020202020204" pitchFamily="34" charset="0"/>
              </a:rPr>
            </a:br>
            <a:r>
              <a:rPr lang="en-US" altLang="en-US" sz="2000" smtClean="0">
                <a:solidFill>
                  <a:srgbClr val="222222"/>
                </a:solidFill>
                <a:latin typeface="Arial" panose="020B0604020202020204" pitchFamily="34" charset="0"/>
              </a:rPr>
              <a:t>                                                                 Pharm.D, MPhil, PhD Scholar</a:t>
            </a:r>
            <a:br>
              <a:rPr lang="en-US" altLang="en-US" sz="2000" smtClean="0">
                <a:solidFill>
                  <a:srgbClr val="222222"/>
                </a:solidFill>
                <a:latin typeface="Arial" panose="020B0604020202020204" pitchFamily="34" charset="0"/>
              </a:rPr>
            </a:br>
            <a:r>
              <a:rPr lang="en-US" altLang="en-US" sz="2000" smtClean="0">
                <a:solidFill>
                  <a:srgbClr val="222222"/>
                </a:solidFill>
                <a:latin typeface="Arial" panose="020B0604020202020204" pitchFamily="34" charset="0"/>
              </a:rPr>
              <a:t>                                                                       Lecturer</a:t>
            </a:r>
            <a:br>
              <a:rPr lang="en-US" altLang="en-US" sz="2000" smtClean="0">
                <a:solidFill>
                  <a:srgbClr val="222222"/>
                </a:solidFill>
                <a:latin typeface="Arial" panose="020B0604020202020204" pitchFamily="34" charset="0"/>
              </a:rPr>
            </a:br>
            <a:r>
              <a:rPr lang="en-US" altLang="en-US" sz="2000" smtClean="0">
                <a:solidFill>
                  <a:srgbClr val="222222"/>
                </a:solidFill>
                <a:latin typeface="Arial" panose="020B0604020202020204" pitchFamily="34" charset="0"/>
              </a:rPr>
              <a:t>                                                                       College of Pharmacy,               </a:t>
            </a:r>
            <a:br>
              <a:rPr lang="en-US" altLang="en-US" sz="2000" smtClean="0">
                <a:solidFill>
                  <a:srgbClr val="222222"/>
                </a:solidFill>
                <a:latin typeface="Arial" panose="020B0604020202020204" pitchFamily="34" charset="0"/>
              </a:rPr>
            </a:br>
            <a:r>
              <a:rPr lang="en-US" altLang="en-US" sz="2000" smtClean="0">
                <a:solidFill>
                  <a:srgbClr val="222222"/>
                </a:solidFill>
                <a:latin typeface="Arial" panose="020B0604020202020204" pitchFamily="34" charset="0"/>
              </a:rPr>
              <a:t>                                                                       University of Sargodha</a:t>
            </a:r>
            <a:endParaRPr lang="en-US" altLang="en-US" sz="2000" smtClean="0">
              <a:solidFill>
                <a:srgbClr val="FF0000"/>
              </a:solidFill>
            </a:endParaRPr>
          </a:p>
        </p:txBody>
      </p:sp>
      <p:pic>
        <p:nvPicPr>
          <p:cNvPr id="512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663" y="2803525"/>
            <a:ext cx="4368800"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Copyright 2009, John Wiley &amp; Sons, Inc.</a:t>
            </a:r>
            <a:endParaRPr lang="en-US"/>
          </a:p>
        </p:txBody>
      </p:sp>
      <p:pic>
        <p:nvPicPr>
          <p:cNvPr id="717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7725" y="492125"/>
            <a:ext cx="3302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2325" y="596900"/>
            <a:ext cx="3074988"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4"/>
          <p:cNvSpPr>
            <a:spLocks noChangeArrowheads="1"/>
          </p:cNvSpPr>
          <p:nvPr/>
        </p:nvSpPr>
        <p:spPr bwMode="auto">
          <a:xfrm>
            <a:off x="1271588" y="4713288"/>
            <a:ext cx="6600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a:solidFill>
                  <a:srgbClr val="202124"/>
                </a:solidFill>
              </a:rPr>
              <a:t>The cardiovascular system consists of the heart, which is an </a:t>
            </a:r>
            <a:r>
              <a:rPr lang="en-US" altLang="en-US" b="1">
                <a:solidFill>
                  <a:srgbClr val="202124"/>
                </a:solidFill>
              </a:rPr>
              <a:t>anatomical</a:t>
            </a:r>
            <a:r>
              <a:rPr lang="en-US" altLang="en-US">
                <a:solidFill>
                  <a:srgbClr val="202124"/>
                </a:solidFill>
              </a:rPr>
              <a:t> pump, with its intricate conduits (arteries, veins, and capillaries) that traverse the whole human body carrying blood.</a:t>
            </a:r>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0525" y="285750"/>
            <a:ext cx="836295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97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z="4400" smtClean="0"/>
              <a:t>Pericardium</a:t>
            </a:r>
            <a:br>
              <a:rPr lang="en-US" altLang="en-US" sz="4400" smtClean="0"/>
            </a:br>
            <a:endParaRPr lang="en-US" altLang="en-US" sz="4400" smtClean="0"/>
          </a:p>
        </p:txBody>
      </p:sp>
      <p:sp>
        <p:nvSpPr>
          <p:cNvPr id="13315" name="Rectangle 3"/>
          <p:cNvSpPr>
            <a:spLocks noGrp="1" noChangeArrowheads="1"/>
          </p:cNvSpPr>
          <p:nvPr>
            <p:ph type="body" idx="1"/>
          </p:nvPr>
        </p:nvSpPr>
        <p:spPr/>
        <p:txBody>
          <a:bodyPr/>
          <a:lstStyle/>
          <a:p>
            <a:pPr lvl="1" eaLnBrk="1" hangingPunct="1"/>
            <a:r>
              <a:rPr lang="en-US" altLang="en-US" smtClean="0"/>
              <a:t>Membrane surrounding and protecting the heart</a:t>
            </a:r>
          </a:p>
          <a:p>
            <a:pPr lvl="1" eaLnBrk="1" hangingPunct="1"/>
            <a:r>
              <a:rPr lang="en-US" altLang="en-US" smtClean="0"/>
              <a:t>Confines while still allowing free movement</a:t>
            </a:r>
          </a:p>
          <a:p>
            <a:pPr lvl="1" eaLnBrk="1" hangingPunct="1"/>
            <a:r>
              <a:rPr lang="en-US" altLang="en-US" smtClean="0"/>
              <a:t>2 main parts</a:t>
            </a:r>
          </a:p>
          <a:p>
            <a:pPr lvl="2" eaLnBrk="1" hangingPunct="1"/>
            <a:r>
              <a:rPr lang="en-US" altLang="en-US" b="1" smtClean="0"/>
              <a:t>Fibrous pericardium </a:t>
            </a:r>
            <a:r>
              <a:rPr lang="en-US" altLang="en-US" smtClean="0"/>
              <a:t>– tough, inelastic, dense irregular connective tissue – prevents overstretching, protection, anchorage</a:t>
            </a:r>
          </a:p>
          <a:p>
            <a:pPr lvl="2" eaLnBrk="1" hangingPunct="1"/>
            <a:r>
              <a:rPr lang="en-US" altLang="en-US" b="1" smtClean="0"/>
              <a:t>Serous pericardium </a:t>
            </a:r>
            <a:r>
              <a:rPr lang="en-US" altLang="en-US" smtClean="0"/>
              <a:t>– thinner, more delicate membrane – double layer (parietal layer fused to fibrous pericardium, visceral layer also called epicardium)</a:t>
            </a:r>
          </a:p>
          <a:p>
            <a:pPr lvl="2" eaLnBrk="1" hangingPunct="1"/>
            <a:r>
              <a:rPr lang="en-US" altLang="en-US" smtClean="0"/>
              <a:t>Pericardial fluid reduces friction – secreted into pericardial cavity</a:t>
            </a:r>
          </a:p>
        </p:txBody>
      </p:sp>
      <p:pic>
        <p:nvPicPr>
          <p:cNvPr id="2" name="Recorded Sound">
            <a:hlinkClick r:id="" action="ppaction://media"/>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0300" y="594519"/>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2450" y="0"/>
            <a:ext cx="813435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38375" y="30099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94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mtClean="0"/>
              <a:t>Layers of the Heart Wall</a:t>
            </a:r>
          </a:p>
        </p:txBody>
      </p:sp>
      <p:sp>
        <p:nvSpPr>
          <p:cNvPr id="17411" name="Rectangle 3"/>
          <p:cNvSpPr>
            <a:spLocks noGrp="1" noChangeArrowheads="1"/>
          </p:cNvSpPr>
          <p:nvPr>
            <p:ph type="body" idx="1"/>
          </p:nvPr>
        </p:nvSpPr>
        <p:spPr/>
        <p:txBody>
          <a:bodyPr/>
          <a:lstStyle/>
          <a:p>
            <a:pPr marL="571500" indent="-571500" eaLnBrk="1" hangingPunct="1">
              <a:buSzTx/>
              <a:buFont typeface="Wingdings" panose="05000000000000000000" pitchFamily="2" charset="2"/>
              <a:buAutoNum type="arabicPeriod"/>
            </a:pPr>
            <a:r>
              <a:rPr lang="en-US" altLang="en-US" smtClean="0"/>
              <a:t>Epicardium (external layer)</a:t>
            </a:r>
          </a:p>
          <a:p>
            <a:pPr marL="839788" lvl="1" indent="-495300" eaLnBrk="1" hangingPunct="1">
              <a:buSzTx/>
            </a:pPr>
            <a:r>
              <a:rPr lang="en-US" altLang="en-US" smtClean="0"/>
              <a:t>Visceral layer of serous pericardium</a:t>
            </a:r>
          </a:p>
          <a:p>
            <a:pPr marL="839788" lvl="1" indent="-495300" eaLnBrk="1" hangingPunct="1">
              <a:buSzTx/>
            </a:pPr>
            <a:r>
              <a:rPr lang="en-US" altLang="en-US" smtClean="0"/>
              <a:t>Smooth, slippery texture to outermost surface</a:t>
            </a:r>
          </a:p>
          <a:p>
            <a:pPr marL="571500" indent="-571500" eaLnBrk="1" hangingPunct="1">
              <a:buFont typeface="Wingdings" panose="05000000000000000000" pitchFamily="2" charset="2"/>
              <a:buAutoNum type="arabicPeriod"/>
            </a:pPr>
            <a:r>
              <a:rPr lang="en-US" altLang="en-US" smtClean="0"/>
              <a:t>Myocardium</a:t>
            </a:r>
          </a:p>
          <a:p>
            <a:pPr marL="839788" lvl="1" indent="-495300" eaLnBrk="1" hangingPunct="1"/>
            <a:r>
              <a:rPr lang="en-US" altLang="en-US" smtClean="0">
                <a:solidFill>
                  <a:srgbClr val="FF0000"/>
                </a:solidFill>
              </a:rPr>
              <a:t>95% </a:t>
            </a:r>
            <a:r>
              <a:rPr lang="en-US" altLang="en-US" smtClean="0"/>
              <a:t>of heart is cardiac muscle</a:t>
            </a:r>
          </a:p>
          <a:p>
            <a:pPr marL="571500" indent="-571500" eaLnBrk="1" hangingPunct="1">
              <a:buFont typeface="Wingdings" panose="05000000000000000000" pitchFamily="2" charset="2"/>
              <a:buAutoNum type="arabicPeriod"/>
            </a:pPr>
            <a:r>
              <a:rPr lang="en-US" altLang="en-US" smtClean="0"/>
              <a:t>Endocardium (inner layer)</a:t>
            </a:r>
          </a:p>
          <a:p>
            <a:pPr marL="839788" lvl="1" indent="-495300" eaLnBrk="1" hangingPunct="1"/>
            <a:r>
              <a:rPr lang="en-US" altLang="en-US" smtClean="0"/>
              <a:t>Smooth lining for chambers of heart, valves and continuous with lining of large blood vessels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Edge">
  <a:themeElements>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Edge</Template>
  <TotalTime>1933</TotalTime>
  <Words>252</Words>
  <Application>Microsoft Office PowerPoint</Application>
  <PresentationFormat>On-screen Show (4:3)</PresentationFormat>
  <Paragraphs>29</Paragraphs>
  <Slides>7</Slides>
  <Notes>5</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Garamond</vt:lpstr>
      <vt:lpstr>Wingdings</vt:lpstr>
      <vt:lpstr>Edge</vt:lpstr>
      <vt:lpstr>PowerPoint Presentation</vt:lpstr>
      <vt:lpstr>        The Cardiovascular System:   The Heart     med           Taseer Ahmad                                                                  Pharm.D, MPhil, PhD Scholar                                                                        Lecturer                                                                        College of Pharmacy,                                                                                       University of Sargodha</vt:lpstr>
      <vt:lpstr>PowerPoint Presentation</vt:lpstr>
      <vt:lpstr>PowerPoint Presentation</vt:lpstr>
      <vt:lpstr>Pericardium </vt:lpstr>
      <vt:lpstr>PowerPoint Presentation</vt:lpstr>
      <vt:lpstr>Layers of the Heart Wall</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Ammar</dc:creator>
  <cp:lastModifiedBy>Administrator</cp:lastModifiedBy>
  <cp:revision>81</cp:revision>
  <cp:lastPrinted>2009-04-22T19:24:48Z</cp:lastPrinted>
  <dcterms:created xsi:type="dcterms:W3CDTF">2009-04-22T19:24:48Z</dcterms:created>
  <dcterms:modified xsi:type="dcterms:W3CDTF">2021-01-26T12:08:04Z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