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80" r:id="rId2"/>
    <p:sldId id="282" r:id="rId3"/>
    <p:sldId id="258" r:id="rId4"/>
    <p:sldId id="283" r:id="rId5"/>
    <p:sldId id="277" r:id="rId6"/>
    <p:sldId id="284" r:id="rId7"/>
    <p:sldId id="285" r:id="rId8"/>
    <p:sldId id="286" r:id="rId9"/>
    <p:sldId id="287" r:id="rId10"/>
    <p:sldId id="261" r:id="rId11"/>
    <p:sldId id="289" r:id="rId12"/>
    <p:sldId id="263" r:id="rId13"/>
    <p:sldId id="290" r:id="rId14"/>
    <p:sldId id="291" r:id="rId15"/>
    <p:sldId id="292" r:id="rId16"/>
    <p:sldId id="293" r:id="rId17"/>
    <p:sldId id="29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58ECF-4A3C-4643-B5B4-C89002D3ABFF}" type="datetimeFigureOut">
              <a:rPr lang="en-US" smtClean="0"/>
              <a:pPr/>
              <a:t>3/30/2020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D0CF5-7191-42F5-87F3-D2885724FF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304DF8F-C0D5-4B80-A6E9-A82BBB4FEC78}" type="datetimeFigureOut">
              <a:rPr lang="en-US" smtClean="0"/>
              <a:pPr/>
              <a:t>3/30/2020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21CB8A2-59CE-42CE-99F7-4AB3A744F50D}"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04DF8F-C0D5-4B80-A6E9-A82BBB4FEC78}"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CB8A2-59CE-42CE-99F7-4AB3A744F5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04DF8F-C0D5-4B80-A6E9-A82BBB4FEC78}"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CB8A2-59CE-42CE-99F7-4AB3A744F5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304DF8F-C0D5-4B80-A6E9-A82BBB4FEC78}"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CB8A2-59CE-42CE-99F7-4AB3A744F50D}"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04DF8F-C0D5-4B80-A6E9-A82BBB4FEC78}" type="datetimeFigureOut">
              <a:rPr lang="en-US" smtClean="0"/>
              <a:pPr/>
              <a:t>3/30/2020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21CB8A2-59CE-42CE-99F7-4AB3A744F50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304DF8F-C0D5-4B80-A6E9-A82BBB4FEC78}"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CB8A2-59CE-42CE-99F7-4AB3A744F50D}"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304DF8F-C0D5-4B80-A6E9-A82BBB4FEC78}"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1CB8A2-59CE-42CE-99F7-4AB3A744F50D}"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04DF8F-C0D5-4B80-A6E9-A82BBB4FEC78}"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CB8A2-59CE-42CE-99F7-4AB3A744F5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4DF8F-C0D5-4B80-A6E9-A82BBB4FEC78}"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1CB8A2-59CE-42CE-99F7-4AB3A744F5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04DF8F-C0D5-4B80-A6E9-A82BBB4FEC78}"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CB8A2-59CE-42CE-99F7-4AB3A744F50D}"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04DF8F-C0D5-4B80-A6E9-A82BBB4FEC78}" type="datetimeFigureOut">
              <a:rPr lang="en-US" smtClean="0"/>
              <a:pPr/>
              <a:t>3/30/2020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21CB8A2-59CE-42CE-99F7-4AB3A744F50D}"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304DF8F-C0D5-4B80-A6E9-A82BBB4FEC78}" type="datetimeFigureOut">
              <a:rPr lang="en-US" smtClean="0"/>
              <a:pPr/>
              <a:t>3/30/2020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21CB8A2-59CE-42CE-99F7-4AB3A744F5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2667000"/>
          </a:xfrm>
        </p:spPr>
        <p:txBody>
          <a:bodyPr>
            <a:normAutofit/>
          </a:bodyPr>
          <a:lstStyle/>
          <a:p>
            <a:r>
              <a:rPr lang="en-US" b="1" dirty="0" smtClean="0"/>
              <a:t>Embryo culture and Embryo Rescue</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609600"/>
            <a:ext cx="7092174" cy="707886"/>
          </a:xfrm>
          <a:prstGeom prst="rect">
            <a:avLst/>
          </a:prstGeom>
        </p:spPr>
        <p:txBody>
          <a:bodyPr wrap="square">
            <a:spAutoFit/>
          </a:bodyPr>
          <a:lstStyle/>
          <a:p>
            <a:r>
              <a:rPr lang="en-US" sz="4000" b="1" dirty="0" smtClean="0"/>
              <a:t>Embryo Rescue</a:t>
            </a:r>
            <a:endParaRPr lang="en-US" sz="4000" b="1" dirty="0"/>
          </a:p>
        </p:txBody>
      </p:sp>
      <p:sp>
        <p:nvSpPr>
          <p:cNvPr id="4" name="Rectangle 3"/>
          <p:cNvSpPr/>
          <p:nvPr/>
        </p:nvSpPr>
        <p:spPr>
          <a:xfrm>
            <a:off x="533401" y="1600200"/>
            <a:ext cx="8305800" cy="830997"/>
          </a:xfrm>
          <a:prstGeom prst="rect">
            <a:avLst/>
          </a:prstGeom>
        </p:spPr>
        <p:txBody>
          <a:bodyPr wrap="square">
            <a:spAutoFit/>
          </a:bodyPr>
          <a:lstStyle/>
          <a:p>
            <a:r>
              <a:rPr lang="en-US" sz="2400" dirty="0" smtClean="0"/>
              <a:t>Embryo rescue involves the culture of immature embryos to rescue them from unripe to hybrid seeds which fail to germinate </a:t>
            </a:r>
            <a:endParaRPr lang="en-US" sz="2400" dirty="0"/>
          </a:p>
        </p:txBody>
      </p:sp>
      <p:sp>
        <p:nvSpPr>
          <p:cNvPr id="5" name="Rectangle 4"/>
          <p:cNvSpPr/>
          <p:nvPr/>
        </p:nvSpPr>
        <p:spPr>
          <a:xfrm>
            <a:off x="457200" y="2743200"/>
            <a:ext cx="10034337" cy="707886"/>
          </a:xfrm>
          <a:prstGeom prst="rect">
            <a:avLst/>
          </a:prstGeom>
        </p:spPr>
        <p:txBody>
          <a:bodyPr wrap="square">
            <a:spAutoFit/>
          </a:bodyPr>
          <a:lstStyle/>
          <a:p>
            <a:r>
              <a:rPr lang="en-US" sz="4000" b="1" dirty="0" smtClean="0"/>
              <a:t>Wide Crosses / wide hybrid </a:t>
            </a:r>
            <a:endParaRPr lang="en-US" sz="4000" b="1" dirty="0"/>
          </a:p>
        </p:txBody>
      </p:sp>
      <p:sp>
        <p:nvSpPr>
          <p:cNvPr id="6" name="Rectangle 5"/>
          <p:cNvSpPr/>
          <p:nvPr/>
        </p:nvSpPr>
        <p:spPr>
          <a:xfrm>
            <a:off x="457200" y="3733800"/>
            <a:ext cx="8229600" cy="1938992"/>
          </a:xfrm>
          <a:prstGeom prst="rect">
            <a:avLst/>
          </a:prstGeom>
        </p:spPr>
        <p:txBody>
          <a:bodyPr wrap="square">
            <a:spAutoFit/>
          </a:bodyPr>
          <a:lstStyle/>
          <a:p>
            <a:r>
              <a:rPr lang="en-US" sz="2400" b="1" dirty="0" smtClean="0"/>
              <a:t>Wide</a:t>
            </a:r>
            <a:r>
              <a:rPr lang="en-US" sz="2400" dirty="0" smtClean="0"/>
              <a:t> hybridization involves hybridization between cultivated species and their wild relatives. ... Inter specific </a:t>
            </a:r>
            <a:r>
              <a:rPr lang="en-US" sz="2400" b="1" dirty="0" smtClean="0"/>
              <a:t>hybrids</a:t>
            </a:r>
            <a:r>
              <a:rPr lang="en-US" sz="2400" dirty="0" smtClean="0"/>
              <a:t> can be produced through direct </a:t>
            </a:r>
            <a:r>
              <a:rPr lang="en-US" sz="2400" b="1" dirty="0" smtClean="0"/>
              <a:t>crosses</a:t>
            </a:r>
            <a:r>
              <a:rPr lang="en-US" sz="2400" dirty="0" smtClean="0"/>
              <a:t> between rice and AA genome wild species, and wild species genes can be transferred following backcrossing with the recurrent rice parent.</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838200"/>
            <a:ext cx="6324600" cy="646331"/>
          </a:xfrm>
          <a:prstGeom prst="rect">
            <a:avLst/>
          </a:prstGeom>
        </p:spPr>
        <p:txBody>
          <a:bodyPr wrap="square">
            <a:spAutoFit/>
          </a:bodyPr>
          <a:lstStyle/>
          <a:p>
            <a:r>
              <a:rPr lang="en-US" sz="3600" b="1" dirty="0" smtClean="0"/>
              <a:t>Application of Embryo Culture</a:t>
            </a:r>
            <a:endParaRPr lang="en-US" sz="3600" dirty="0"/>
          </a:p>
        </p:txBody>
      </p:sp>
      <p:sp>
        <p:nvSpPr>
          <p:cNvPr id="5" name="Rectangle 4"/>
          <p:cNvSpPr/>
          <p:nvPr/>
        </p:nvSpPr>
        <p:spPr>
          <a:xfrm>
            <a:off x="533400" y="1905000"/>
            <a:ext cx="6324600" cy="4154984"/>
          </a:xfrm>
          <a:prstGeom prst="rect">
            <a:avLst/>
          </a:prstGeom>
        </p:spPr>
        <p:txBody>
          <a:bodyPr wrap="square">
            <a:spAutoFit/>
          </a:bodyPr>
          <a:lstStyle/>
          <a:p>
            <a:pPr marL="514350" indent="-514350">
              <a:buFont typeface="+mj-lt"/>
              <a:buAutoNum type="romanUcPeriod"/>
            </a:pPr>
            <a:r>
              <a:rPr lang="en-US" sz="2400" dirty="0" smtClean="0"/>
              <a:t>Prevention of embryo abortion in wide crosses</a:t>
            </a:r>
          </a:p>
          <a:p>
            <a:pPr marL="514350" indent="-514350">
              <a:buFont typeface="+mj-lt"/>
              <a:buAutoNum type="romanUcPeriod"/>
            </a:pPr>
            <a:endParaRPr lang="en-US" sz="2400" dirty="0" smtClean="0"/>
          </a:p>
          <a:p>
            <a:pPr marL="514350" indent="-514350">
              <a:buFont typeface="+mj-lt"/>
              <a:buAutoNum type="romanUcPeriod"/>
            </a:pPr>
            <a:r>
              <a:rPr lang="en-US" sz="2400" dirty="0" smtClean="0"/>
              <a:t>Production of haploid</a:t>
            </a:r>
          </a:p>
          <a:p>
            <a:pPr marL="514350" indent="-514350">
              <a:buFont typeface="+mj-lt"/>
              <a:buAutoNum type="romanUcPeriod"/>
            </a:pPr>
            <a:endParaRPr lang="en-US" sz="2400" dirty="0" smtClean="0"/>
          </a:p>
          <a:p>
            <a:pPr marL="514350" indent="-514350">
              <a:buFont typeface="+mj-lt"/>
              <a:buAutoNum type="romanUcPeriod"/>
            </a:pPr>
            <a:r>
              <a:rPr lang="en-US" sz="2400" dirty="0" smtClean="0"/>
              <a:t>Overcoming of seed dormancy</a:t>
            </a:r>
          </a:p>
          <a:p>
            <a:pPr marL="514350" indent="-514350">
              <a:buFont typeface="+mj-lt"/>
              <a:buAutoNum type="romanUcPeriod"/>
            </a:pPr>
            <a:endParaRPr lang="en-US" sz="2400" dirty="0" smtClean="0"/>
          </a:p>
          <a:p>
            <a:pPr marL="514350" indent="-514350">
              <a:buFont typeface="+mj-lt"/>
              <a:buAutoNum type="romanUcPeriod"/>
            </a:pPr>
            <a:r>
              <a:rPr lang="en-US" sz="2400" dirty="0" smtClean="0"/>
              <a:t>Shortening of breeding cycle</a:t>
            </a:r>
          </a:p>
          <a:p>
            <a:pPr marL="514350" indent="-514350">
              <a:buFont typeface="+mj-lt"/>
              <a:buAutoNum type="romanUcPeriod"/>
            </a:pPr>
            <a:endParaRPr lang="en-US" sz="2400" dirty="0" smtClean="0"/>
          </a:p>
          <a:p>
            <a:pPr marL="514350" indent="-514350">
              <a:buFont typeface="+mj-lt"/>
              <a:buAutoNum type="romanUcPeriod"/>
            </a:pPr>
            <a:r>
              <a:rPr lang="en-US" sz="2400" dirty="0" err="1" smtClean="0"/>
              <a:t>Clonal</a:t>
            </a:r>
            <a:r>
              <a:rPr lang="en-US" sz="2400" dirty="0" smtClean="0"/>
              <a:t> propagation</a:t>
            </a:r>
          </a:p>
          <a:p>
            <a:pPr marL="514350" indent="-514350">
              <a:buFont typeface="+mj-lt"/>
              <a:buAutoNum type="romanUcPeriod"/>
            </a:pPr>
            <a:endParaRPr lang="en-US" sz="2400" dirty="0" smtClean="0"/>
          </a:p>
          <a:p>
            <a:pPr marL="514350" indent="-514350">
              <a:buFont typeface="+mj-lt"/>
              <a:buAutoNum type="romanUcPeriod"/>
            </a:pP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1" y="609600"/>
            <a:ext cx="7648654" cy="646331"/>
          </a:xfrm>
          <a:prstGeom prst="rect">
            <a:avLst/>
          </a:prstGeom>
        </p:spPr>
        <p:txBody>
          <a:bodyPr wrap="square">
            <a:spAutoFit/>
          </a:bodyPr>
          <a:lstStyle/>
          <a:p>
            <a:r>
              <a:rPr lang="en-US" sz="3600" b="1" dirty="0" smtClean="0"/>
              <a:t>What is Embryo Rescue</a:t>
            </a:r>
            <a:endParaRPr lang="en-US" sz="3600" b="1" dirty="0"/>
          </a:p>
        </p:txBody>
      </p:sp>
      <p:sp>
        <p:nvSpPr>
          <p:cNvPr id="5" name="Rectangle 4"/>
          <p:cNvSpPr/>
          <p:nvPr/>
        </p:nvSpPr>
        <p:spPr>
          <a:xfrm>
            <a:off x="762001" y="1524000"/>
            <a:ext cx="7696200" cy="1200329"/>
          </a:xfrm>
          <a:prstGeom prst="rect">
            <a:avLst/>
          </a:prstGeom>
        </p:spPr>
        <p:txBody>
          <a:bodyPr wrap="square">
            <a:spAutoFit/>
          </a:bodyPr>
          <a:lstStyle/>
          <a:p>
            <a:r>
              <a:rPr lang="en-US" sz="2400" dirty="0" smtClean="0"/>
              <a:t>Embryo rescue is one of  the earliest and successful forms of in vitro culture techniques that is used to assist in the development to plant embryos that might not survive to become viable plants </a:t>
            </a:r>
            <a:endParaRPr lang="en-US" sz="2400" dirty="0"/>
          </a:p>
        </p:txBody>
      </p:sp>
      <p:sp>
        <p:nvSpPr>
          <p:cNvPr id="6" name="Rectangle 5"/>
          <p:cNvSpPr/>
          <p:nvPr/>
        </p:nvSpPr>
        <p:spPr>
          <a:xfrm>
            <a:off x="685800" y="3124200"/>
            <a:ext cx="8858779" cy="584775"/>
          </a:xfrm>
          <a:prstGeom prst="rect">
            <a:avLst/>
          </a:prstGeom>
        </p:spPr>
        <p:txBody>
          <a:bodyPr wrap="square">
            <a:spAutoFit/>
          </a:bodyPr>
          <a:lstStyle/>
          <a:p>
            <a:r>
              <a:rPr lang="en-US" sz="3200" b="1" dirty="0" smtClean="0"/>
              <a:t>Why Embryo need to be Rescue?</a:t>
            </a:r>
            <a:endParaRPr lang="en-US" sz="3200" b="1" dirty="0"/>
          </a:p>
        </p:txBody>
      </p:sp>
      <p:sp>
        <p:nvSpPr>
          <p:cNvPr id="7" name="Rectangle 6"/>
          <p:cNvSpPr/>
          <p:nvPr/>
        </p:nvSpPr>
        <p:spPr>
          <a:xfrm>
            <a:off x="533399" y="3962400"/>
            <a:ext cx="8153401" cy="1569660"/>
          </a:xfrm>
          <a:prstGeom prst="rect">
            <a:avLst/>
          </a:prstGeom>
        </p:spPr>
        <p:txBody>
          <a:bodyPr wrap="square">
            <a:spAutoFit/>
          </a:bodyPr>
          <a:lstStyle/>
          <a:p>
            <a:pPr>
              <a:buFont typeface="Arial" pitchFamily="34" charset="0"/>
              <a:buChar char="•"/>
            </a:pPr>
            <a:r>
              <a:rPr lang="en-US" sz="2400" dirty="0" smtClean="0"/>
              <a:t> Hybridization involving crossing of two different species from the inter specific and inter generic often result in failure. This is mainly because the normal development of zygote and seed in hindered due to genetic barrier</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1" y="1524000"/>
            <a:ext cx="8077199" cy="3046988"/>
          </a:xfrm>
          <a:prstGeom prst="rect">
            <a:avLst/>
          </a:prstGeom>
        </p:spPr>
        <p:txBody>
          <a:bodyPr wrap="square">
            <a:spAutoFit/>
          </a:bodyPr>
          <a:lstStyle/>
          <a:p>
            <a:r>
              <a:rPr lang="en-US" sz="2400" dirty="0" smtClean="0"/>
              <a:t>The endosperm may produced the toxins that ultimately  kill the embryo</a:t>
            </a:r>
          </a:p>
          <a:p>
            <a:endParaRPr lang="en-US" sz="2400" dirty="0" smtClean="0"/>
          </a:p>
          <a:p>
            <a:endParaRPr lang="en-US" sz="2400" dirty="0" smtClean="0"/>
          </a:p>
          <a:p>
            <a:r>
              <a:rPr lang="en-US" sz="2400" dirty="0" smtClean="0"/>
              <a:t>Maximum number of embryo abortions are due to failure of endosperm development</a:t>
            </a:r>
          </a:p>
          <a:p>
            <a:endParaRPr lang="en-US" sz="2400" dirty="0" smtClean="0"/>
          </a:p>
          <a:p>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1" y="304800"/>
            <a:ext cx="10112108" cy="584775"/>
          </a:xfrm>
          <a:prstGeom prst="rect">
            <a:avLst/>
          </a:prstGeom>
        </p:spPr>
        <p:txBody>
          <a:bodyPr wrap="square">
            <a:spAutoFit/>
          </a:bodyPr>
          <a:lstStyle/>
          <a:p>
            <a:r>
              <a:rPr lang="en-US" sz="3200" b="1" dirty="0" smtClean="0"/>
              <a:t>Culture Technique for Embryo Rescue</a:t>
            </a:r>
            <a:endParaRPr lang="en-US" sz="3200" b="1" dirty="0"/>
          </a:p>
        </p:txBody>
      </p:sp>
      <p:sp>
        <p:nvSpPr>
          <p:cNvPr id="3" name="Rectangle 2"/>
          <p:cNvSpPr/>
          <p:nvPr/>
        </p:nvSpPr>
        <p:spPr>
          <a:xfrm>
            <a:off x="228601" y="1219200"/>
            <a:ext cx="8606618" cy="5262979"/>
          </a:xfrm>
          <a:prstGeom prst="rect">
            <a:avLst/>
          </a:prstGeom>
        </p:spPr>
        <p:txBody>
          <a:bodyPr wrap="square">
            <a:spAutoFit/>
          </a:bodyPr>
          <a:lstStyle/>
          <a:p>
            <a:r>
              <a:rPr lang="en-US" sz="2400" dirty="0" smtClean="0"/>
              <a:t>The most widely used embryo rescue procedure is referred to as embryo culture and involves excising plant embryos and placing them onto a complex culture media.</a:t>
            </a:r>
          </a:p>
          <a:p>
            <a:endParaRPr lang="en-US" sz="2400" dirty="0" smtClean="0"/>
          </a:p>
          <a:p>
            <a:r>
              <a:rPr lang="en-US" sz="2400" dirty="0" smtClean="0"/>
              <a:t>The culture plates or culture tubes with excised embryos are transferred to a culture room  maintain at a suitable   </a:t>
            </a:r>
          </a:p>
          <a:p>
            <a:endParaRPr lang="en-US" sz="2400" dirty="0" smtClean="0"/>
          </a:p>
          <a:p>
            <a:pPr>
              <a:buFont typeface="Arial" pitchFamily="34" charset="0"/>
              <a:buChar char="•"/>
            </a:pPr>
            <a:r>
              <a:rPr lang="en-US" sz="2400" dirty="0" smtClean="0"/>
              <a:t> Temperature (25 to 30 ˚C)</a:t>
            </a:r>
          </a:p>
          <a:p>
            <a:pPr>
              <a:buFont typeface="Arial" pitchFamily="34" charset="0"/>
              <a:buChar char="•"/>
            </a:pPr>
            <a:r>
              <a:rPr lang="en-US" sz="2400" dirty="0" smtClean="0"/>
              <a:t>Photoperiod</a:t>
            </a:r>
          </a:p>
          <a:p>
            <a:pPr>
              <a:buFont typeface="Arial" pitchFamily="34" charset="0"/>
              <a:buChar char="•"/>
            </a:pPr>
            <a:r>
              <a:rPr lang="en-US" sz="2400" dirty="0" smtClean="0"/>
              <a:t>Humidity</a:t>
            </a:r>
          </a:p>
          <a:p>
            <a:pPr>
              <a:buFont typeface="Arial" pitchFamily="34" charset="0"/>
              <a:buChar char="•"/>
            </a:pPr>
            <a:endParaRPr lang="en-US" sz="2400" dirty="0" smtClean="0"/>
          </a:p>
          <a:p>
            <a:r>
              <a:rPr lang="en-US" sz="2400" dirty="0" smtClean="0"/>
              <a:t>The frequency of  excised embryos that gives rise to seedling generally varies greatly</a:t>
            </a:r>
          </a:p>
          <a:p>
            <a:r>
              <a:rPr lang="en-US" sz="2400" dirty="0" smtClean="0"/>
              <a:t>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799" y="1143000"/>
            <a:ext cx="7924801" cy="4062651"/>
          </a:xfrm>
          <a:prstGeom prst="rect">
            <a:avLst/>
          </a:prstGeom>
        </p:spPr>
        <p:txBody>
          <a:bodyPr wrap="square">
            <a:spAutoFit/>
          </a:bodyPr>
          <a:lstStyle/>
          <a:p>
            <a:r>
              <a:rPr lang="en-US" sz="2400" dirty="0" smtClean="0"/>
              <a:t>The hybrids raised through culture have been utilized for:</a:t>
            </a:r>
          </a:p>
          <a:p>
            <a:endParaRPr lang="en-US" sz="2400" dirty="0" smtClean="0"/>
          </a:p>
          <a:p>
            <a:pPr>
              <a:buFont typeface="Arial" pitchFamily="34" charset="0"/>
              <a:buChar char="•"/>
            </a:pPr>
            <a:r>
              <a:rPr lang="en-US" sz="2400" dirty="0" smtClean="0"/>
              <a:t>Phylogenetic  studies</a:t>
            </a:r>
          </a:p>
          <a:p>
            <a:pPr>
              <a:buFont typeface="Arial" pitchFamily="34" charset="0"/>
              <a:buChar char="•"/>
            </a:pPr>
            <a:r>
              <a:rPr lang="en-US" sz="2400" dirty="0" smtClean="0"/>
              <a:t>Genome analysis</a:t>
            </a:r>
          </a:p>
          <a:p>
            <a:pPr>
              <a:buFont typeface="Arial" pitchFamily="34" charset="0"/>
              <a:buChar char="•"/>
            </a:pPr>
            <a:r>
              <a:rPr lang="en-US" sz="2400" dirty="0" smtClean="0"/>
              <a:t>Transfer of useful agronomic traits from wild genera to the cultivated crops</a:t>
            </a:r>
          </a:p>
          <a:p>
            <a:pPr>
              <a:buFont typeface="Arial" pitchFamily="34" charset="0"/>
              <a:buChar char="•"/>
            </a:pPr>
            <a:r>
              <a:rPr lang="en-US" sz="2400" dirty="0" smtClean="0"/>
              <a:t>To raise the synthetic crops</a:t>
            </a:r>
          </a:p>
          <a:p>
            <a:pPr>
              <a:buFont typeface="Arial" pitchFamily="34" charset="0"/>
              <a:buChar char="•"/>
            </a:pPr>
            <a:endParaRPr lang="en-US" sz="2400" dirty="0" smtClean="0"/>
          </a:p>
          <a:p>
            <a:r>
              <a:rPr lang="en-US" sz="2400" dirty="0" smtClean="0"/>
              <a:t>For adequate nutritional support of  immature embryos, Embryo endosperm transplant is used</a:t>
            </a:r>
          </a:p>
          <a:p>
            <a:pPr>
              <a:buFont typeface="Arial" pitchFamily="34" charset="0"/>
              <a:buChar char="•"/>
            </a:pP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named.jpg"/>
          <p:cNvPicPr>
            <a:picLocks noChangeAspect="1"/>
          </p:cNvPicPr>
          <p:nvPr/>
        </p:nvPicPr>
        <p:blipFill>
          <a:blip r:embed="rId2" cstate="print"/>
          <a:stretch>
            <a:fillRect/>
          </a:stretch>
        </p:blipFill>
        <p:spPr>
          <a:xfrm>
            <a:off x="533400" y="838200"/>
            <a:ext cx="8305800" cy="5486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bryo-culture-application-embryo-rescue-8-638.jpg"/>
          <p:cNvPicPr>
            <a:picLocks noChangeAspect="1"/>
          </p:cNvPicPr>
          <p:nvPr/>
        </p:nvPicPr>
        <p:blipFill>
          <a:blip r:embed="rId2" cstate="print"/>
          <a:srcRect t="10154"/>
          <a:stretch>
            <a:fillRect/>
          </a:stretch>
        </p:blipFill>
        <p:spPr>
          <a:xfrm>
            <a:off x="228600" y="304800"/>
            <a:ext cx="8610600" cy="5943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914400"/>
          </a:xfrm>
        </p:spPr>
        <p:txBody>
          <a:bodyPr>
            <a:normAutofit/>
          </a:bodyPr>
          <a:lstStyle/>
          <a:p>
            <a:r>
              <a:rPr lang="en-US" b="1" dirty="0" smtClean="0"/>
              <a:t>What is Embryo Culture?</a:t>
            </a:r>
            <a:endParaRPr lang="en-US" b="1" dirty="0"/>
          </a:p>
        </p:txBody>
      </p:sp>
      <p:sp>
        <p:nvSpPr>
          <p:cNvPr id="3" name="Rectangle 2"/>
          <p:cNvSpPr/>
          <p:nvPr/>
        </p:nvSpPr>
        <p:spPr>
          <a:xfrm>
            <a:off x="609600" y="2057400"/>
            <a:ext cx="8001000" cy="1200329"/>
          </a:xfrm>
          <a:prstGeom prst="rect">
            <a:avLst/>
          </a:prstGeom>
        </p:spPr>
        <p:txBody>
          <a:bodyPr wrap="square">
            <a:spAutoFit/>
          </a:bodyPr>
          <a:lstStyle/>
          <a:p>
            <a:pPr>
              <a:buFont typeface="Arial" pitchFamily="34" charset="0"/>
              <a:buChar char="•"/>
            </a:pPr>
            <a:r>
              <a:rPr lang="en-US" sz="2400" dirty="0" smtClean="0"/>
              <a:t> The Embryo of different developmental stages, formed within the female gametophyte through sexual process, can be isolated trough maternal tissues of ovule and ripped seed. </a:t>
            </a:r>
            <a:endParaRPr lang="en-US" sz="2400" dirty="0"/>
          </a:p>
        </p:txBody>
      </p:sp>
      <p:sp>
        <p:nvSpPr>
          <p:cNvPr id="4" name="Rectangle 3"/>
          <p:cNvSpPr/>
          <p:nvPr/>
        </p:nvSpPr>
        <p:spPr>
          <a:xfrm>
            <a:off x="457200" y="3810000"/>
            <a:ext cx="8229600" cy="1200329"/>
          </a:xfrm>
          <a:prstGeom prst="rect">
            <a:avLst/>
          </a:prstGeom>
        </p:spPr>
        <p:txBody>
          <a:bodyPr wrap="square">
            <a:spAutoFit/>
          </a:bodyPr>
          <a:lstStyle/>
          <a:p>
            <a:pPr>
              <a:buFont typeface="Arial" pitchFamily="34" charset="0"/>
              <a:buChar char="•"/>
            </a:pPr>
            <a:r>
              <a:rPr lang="en-US" sz="2400" dirty="0" smtClean="0"/>
              <a:t> Isolated embryo then cultured in vitro aseptic and controlled physical conditions in glass vials containing nutrient solid and liquid medium to grow into plantlet.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1" y="838200"/>
            <a:ext cx="6411910" cy="646331"/>
          </a:xfrm>
          <a:prstGeom prst="rect">
            <a:avLst/>
          </a:prstGeom>
        </p:spPr>
        <p:txBody>
          <a:bodyPr wrap="square">
            <a:spAutoFit/>
          </a:bodyPr>
          <a:lstStyle/>
          <a:p>
            <a:r>
              <a:rPr lang="en-US" sz="3600" b="1" dirty="0" smtClean="0"/>
              <a:t>Types of Embryo Culture</a:t>
            </a:r>
            <a:endParaRPr lang="en-US" sz="3600" dirty="0"/>
          </a:p>
        </p:txBody>
      </p:sp>
      <p:sp>
        <p:nvSpPr>
          <p:cNvPr id="4" name="Rectangle 3"/>
          <p:cNvSpPr/>
          <p:nvPr/>
        </p:nvSpPr>
        <p:spPr>
          <a:xfrm>
            <a:off x="762000" y="1828800"/>
            <a:ext cx="9240879" cy="461665"/>
          </a:xfrm>
          <a:prstGeom prst="rect">
            <a:avLst/>
          </a:prstGeom>
        </p:spPr>
        <p:txBody>
          <a:bodyPr wrap="square">
            <a:spAutoFit/>
          </a:bodyPr>
          <a:lstStyle/>
          <a:p>
            <a:pPr>
              <a:buFont typeface="Arial" pitchFamily="34" charset="0"/>
              <a:buChar char="•"/>
            </a:pPr>
            <a:r>
              <a:rPr lang="en-US" sz="2400" dirty="0" smtClean="0"/>
              <a:t> According to </a:t>
            </a:r>
            <a:r>
              <a:rPr lang="en-US" sz="2400" dirty="0" err="1" smtClean="0"/>
              <a:t>Pierik</a:t>
            </a:r>
            <a:r>
              <a:rPr lang="en-US" sz="2400" dirty="0" smtClean="0"/>
              <a:t> (1989) there are two types of embryo culture</a:t>
            </a:r>
            <a:endParaRPr lang="en-US" sz="2400" dirty="0"/>
          </a:p>
        </p:txBody>
      </p:sp>
      <p:sp>
        <p:nvSpPr>
          <p:cNvPr id="5" name="Rectangle 4"/>
          <p:cNvSpPr/>
          <p:nvPr/>
        </p:nvSpPr>
        <p:spPr>
          <a:xfrm>
            <a:off x="1143000" y="2743200"/>
            <a:ext cx="7935139" cy="1569660"/>
          </a:xfrm>
          <a:prstGeom prst="rect">
            <a:avLst/>
          </a:prstGeom>
        </p:spPr>
        <p:txBody>
          <a:bodyPr wrap="square">
            <a:spAutoFit/>
          </a:bodyPr>
          <a:lstStyle/>
          <a:p>
            <a:pPr marL="457200" indent="-457200">
              <a:buFont typeface="+mj-lt"/>
              <a:buAutoNum type="arabicPeriod"/>
            </a:pPr>
            <a:r>
              <a:rPr lang="en-US" sz="2400" dirty="0" smtClean="0"/>
              <a:t>Mature embryo culture (seed dormancy)</a:t>
            </a:r>
          </a:p>
          <a:p>
            <a:pPr marL="457200" indent="-457200">
              <a:buFont typeface="+mj-lt"/>
              <a:buAutoNum type="arabicPeriod"/>
            </a:pPr>
            <a:endParaRPr lang="en-US" sz="2400" dirty="0" smtClean="0"/>
          </a:p>
          <a:p>
            <a:pPr marL="457200" indent="-457200">
              <a:buFont typeface="+mj-lt"/>
              <a:buAutoNum type="arabicPeriod"/>
            </a:pPr>
            <a:r>
              <a:rPr lang="en-US" sz="2400" dirty="0" smtClean="0"/>
              <a:t>Immature embryo culture / Embryo rescue ( To avoid embryo abortion)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0200329_223700.jpg"/>
          <p:cNvPicPr>
            <a:picLocks noChangeAspect="1"/>
          </p:cNvPicPr>
          <p:nvPr/>
        </p:nvPicPr>
        <p:blipFill>
          <a:blip r:embed="rId2" cstate="print"/>
          <a:stretch>
            <a:fillRect/>
          </a:stretch>
        </p:blipFill>
        <p:spPr>
          <a:xfrm>
            <a:off x="990600" y="838200"/>
            <a:ext cx="6781800" cy="4800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easons for carrying Mature Embryo culture&#10;i. When the embryos remain dormant for long periods&#10;ii. Low survival of embryos..."/>
          <p:cNvPicPr>
            <a:picLocks noChangeAspect="1" noChangeArrowheads="1"/>
          </p:cNvPicPr>
          <p:nvPr/>
        </p:nvPicPr>
        <p:blipFill>
          <a:blip r:embed="rId2" cstate="print"/>
          <a:srcRect/>
          <a:stretch>
            <a:fillRect/>
          </a:stretch>
        </p:blipFill>
        <p:spPr bwMode="auto">
          <a:xfrm>
            <a:off x="533400" y="609600"/>
            <a:ext cx="8077200" cy="5638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8701229" cy="461665"/>
          </a:xfrm>
          <a:prstGeom prst="rect">
            <a:avLst/>
          </a:prstGeom>
        </p:spPr>
        <p:txBody>
          <a:bodyPr wrap="square">
            <a:spAutoFit/>
          </a:bodyPr>
          <a:lstStyle/>
          <a:p>
            <a:r>
              <a:rPr lang="en-US" sz="2400" b="1" dirty="0" smtClean="0"/>
              <a:t>Two most important aspects to embryo culture is</a:t>
            </a:r>
            <a:endParaRPr lang="en-US" sz="2400" dirty="0"/>
          </a:p>
        </p:txBody>
      </p:sp>
      <p:sp>
        <p:nvSpPr>
          <p:cNvPr id="3" name="Rectangle 2"/>
          <p:cNvSpPr/>
          <p:nvPr/>
        </p:nvSpPr>
        <p:spPr>
          <a:xfrm>
            <a:off x="762000" y="1828800"/>
            <a:ext cx="7115745" cy="1938992"/>
          </a:xfrm>
          <a:prstGeom prst="rect">
            <a:avLst/>
          </a:prstGeom>
        </p:spPr>
        <p:txBody>
          <a:bodyPr wrap="square">
            <a:spAutoFit/>
          </a:bodyPr>
          <a:lstStyle/>
          <a:p>
            <a:pPr marL="514350" indent="-514350">
              <a:buFont typeface="+mj-lt"/>
              <a:buAutoNum type="romanUcPeriod"/>
            </a:pPr>
            <a:r>
              <a:rPr lang="en-US" sz="2400" dirty="0" smtClean="0"/>
              <a:t>Composition of culture media</a:t>
            </a:r>
          </a:p>
          <a:p>
            <a:pPr marL="514350" indent="-514350">
              <a:buFont typeface="+mj-lt"/>
              <a:buAutoNum type="romanUcPeriod"/>
            </a:pPr>
            <a:endParaRPr lang="en-US" sz="2400" dirty="0" smtClean="0"/>
          </a:p>
          <a:p>
            <a:pPr marL="514350" indent="-514350">
              <a:buFont typeface="+mj-lt"/>
              <a:buAutoNum type="romanUcPeriod"/>
            </a:pPr>
            <a:r>
              <a:rPr lang="en-US" sz="2400" dirty="0" smtClean="0"/>
              <a:t>Excision of the embryo</a:t>
            </a:r>
          </a:p>
          <a:p>
            <a:pPr marL="514350" indent="-514350">
              <a:buFont typeface="+mj-lt"/>
              <a:buAutoNum type="romanUcPeriod"/>
            </a:pPr>
            <a:endParaRPr lang="en-US" sz="2400" dirty="0" smtClean="0"/>
          </a:p>
          <a:p>
            <a:pPr marL="514350" indent="-514350"/>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1" y="1066800"/>
            <a:ext cx="8153399" cy="830997"/>
          </a:xfrm>
          <a:prstGeom prst="rect">
            <a:avLst/>
          </a:prstGeom>
        </p:spPr>
        <p:txBody>
          <a:bodyPr wrap="square">
            <a:spAutoFit/>
          </a:bodyPr>
          <a:lstStyle/>
          <a:p>
            <a:pPr>
              <a:buFont typeface="Arial" pitchFamily="34" charset="0"/>
              <a:buChar char="•"/>
            </a:pPr>
            <a:r>
              <a:rPr lang="en-US" sz="2400" dirty="0" smtClean="0"/>
              <a:t> Embryo culture grown on a simple inorganic  medium supplemented with energy source (usually sucrose)</a:t>
            </a:r>
            <a:endParaRPr lang="en-US" sz="2400" dirty="0"/>
          </a:p>
        </p:txBody>
      </p:sp>
      <p:sp>
        <p:nvSpPr>
          <p:cNvPr id="4" name="Rectangle 3"/>
          <p:cNvSpPr/>
          <p:nvPr/>
        </p:nvSpPr>
        <p:spPr>
          <a:xfrm>
            <a:off x="533400" y="2286000"/>
            <a:ext cx="8934331" cy="584775"/>
          </a:xfrm>
          <a:prstGeom prst="rect">
            <a:avLst/>
          </a:prstGeom>
        </p:spPr>
        <p:txBody>
          <a:bodyPr wrap="square">
            <a:spAutoFit/>
          </a:bodyPr>
          <a:lstStyle/>
          <a:p>
            <a:r>
              <a:rPr lang="en-US" sz="3200" b="1" dirty="0" smtClean="0"/>
              <a:t>Composition of the Medium</a:t>
            </a:r>
            <a:endParaRPr lang="en-US" sz="3200" dirty="0"/>
          </a:p>
        </p:txBody>
      </p:sp>
      <p:sp>
        <p:nvSpPr>
          <p:cNvPr id="5" name="Rectangle 4"/>
          <p:cNvSpPr/>
          <p:nvPr/>
        </p:nvSpPr>
        <p:spPr>
          <a:xfrm>
            <a:off x="228601" y="3352800"/>
            <a:ext cx="8153400" cy="1938992"/>
          </a:xfrm>
          <a:prstGeom prst="rect">
            <a:avLst/>
          </a:prstGeom>
        </p:spPr>
        <p:txBody>
          <a:bodyPr wrap="square">
            <a:spAutoFit/>
          </a:bodyPr>
          <a:lstStyle/>
          <a:p>
            <a:pPr marL="514350" indent="-514350">
              <a:buFont typeface="+mj-lt"/>
              <a:buAutoNum type="romanUcPeriod"/>
            </a:pPr>
            <a:r>
              <a:rPr lang="en-US" sz="2400" dirty="0" smtClean="0"/>
              <a:t>Inorganic constituents of </a:t>
            </a:r>
            <a:r>
              <a:rPr lang="en-US" sz="2400" dirty="0" smtClean="0"/>
              <a:t>MS, </a:t>
            </a:r>
            <a:r>
              <a:rPr lang="en-US" sz="2400" dirty="0" smtClean="0"/>
              <a:t>B5 or White’s media are adequate</a:t>
            </a:r>
          </a:p>
          <a:p>
            <a:pPr marL="514350" indent="-514350">
              <a:buFont typeface="+mj-lt"/>
              <a:buAutoNum type="romanUcPeriod"/>
            </a:pPr>
            <a:endParaRPr lang="en-US" sz="2400" dirty="0" smtClean="0"/>
          </a:p>
          <a:p>
            <a:pPr marL="514350" indent="-514350">
              <a:buFont typeface="+mj-lt"/>
              <a:buAutoNum type="romanUcPeriod"/>
            </a:pPr>
            <a:r>
              <a:rPr lang="en-US" sz="2400" dirty="0" smtClean="0"/>
              <a:t>Sucrose is most commonly used as a energy source</a:t>
            </a:r>
          </a:p>
          <a:p>
            <a:pPr marL="514350" indent="-514350">
              <a:buFont typeface="+mj-lt"/>
              <a:buAutoNum type="romanUcPeriod"/>
            </a:pPr>
            <a:endParaRPr lang="en-US" sz="2400" dirty="0" smtClean="0"/>
          </a:p>
          <a:p>
            <a:pPr marL="514350" indent="-514350">
              <a:buFont typeface="+mj-lt"/>
              <a:buAutoNum type="romanUcPeriod"/>
            </a:pPr>
            <a:r>
              <a:rPr lang="en-US" sz="2400" dirty="0" smtClean="0"/>
              <a:t>Ammonium nitrate is a preferably used as a source of nitrogen</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458200" cy="4154984"/>
          </a:xfrm>
          <a:prstGeom prst="rect">
            <a:avLst/>
          </a:prstGeom>
        </p:spPr>
        <p:txBody>
          <a:bodyPr wrap="square">
            <a:spAutoFit/>
          </a:bodyPr>
          <a:lstStyle/>
          <a:p>
            <a:pPr marL="514350" indent="-514350">
              <a:buFont typeface="+mj-lt"/>
              <a:buAutoNum type="romanUcPeriod" startAt="4"/>
            </a:pPr>
            <a:r>
              <a:rPr lang="en-US" sz="2400" dirty="0" smtClean="0"/>
              <a:t>Casein hydrolysate , rich in various amino acids is frequently used</a:t>
            </a:r>
          </a:p>
          <a:p>
            <a:pPr marL="514350" indent="-514350">
              <a:buFont typeface="+mj-lt"/>
              <a:buAutoNum type="romanUcPeriod" startAt="4"/>
            </a:pPr>
            <a:endParaRPr lang="en-US" sz="2400" dirty="0" smtClean="0"/>
          </a:p>
          <a:p>
            <a:pPr marL="514350" indent="-514350">
              <a:buFont typeface="+mj-lt"/>
              <a:buAutoNum type="romanUcPeriod" startAt="4"/>
            </a:pPr>
            <a:r>
              <a:rPr lang="en-US" sz="2400" dirty="0" smtClean="0"/>
              <a:t>Certain natural plant extracts with embryo factor are used e.g. liquid endosperm of coconut milk</a:t>
            </a:r>
          </a:p>
          <a:p>
            <a:pPr marL="514350" indent="-514350">
              <a:buFont typeface="+mj-lt"/>
              <a:buAutoNum type="romanUcPeriod" startAt="4"/>
            </a:pPr>
            <a:endParaRPr lang="en-US" sz="2400" dirty="0" smtClean="0"/>
          </a:p>
          <a:p>
            <a:pPr marL="514350" indent="-514350">
              <a:buFont typeface="+mj-lt"/>
              <a:buAutoNum type="romanUcPeriod" startAt="4"/>
            </a:pPr>
            <a:r>
              <a:rPr lang="en-US" sz="2400" dirty="0" smtClean="0"/>
              <a:t>The PH range 5-7.5</a:t>
            </a:r>
          </a:p>
          <a:p>
            <a:pPr marL="514350" indent="-514350">
              <a:buFont typeface="+mj-lt"/>
              <a:buAutoNum type="romanUcPeriod" startAt="4"/>
            </a:pPr>
            <a:endParaRPr lang="en-US" sz="2400" dirty="0" smtClean="0"/>
          </a:p>
          <a:p>
            <a:pPr marL="514350" indent="-514350">
              <a:buFont typeface="+mj-lt"/>
              <a:buAutoNum type="romanUcPeriod" startAt="4"/>
            </a:pPr>
            <a:r>
              <a:rPr lang="en-US" sz="2400" dirty="0" smtClean="0"/>
              <a:t>An incubation temperature 24-26 ˚C is ideal</a:t>
            </a:r>
          </a:p>
          <a:p>
            <a:pPr marL="514350" indent="-514350">
              <a:buFont typeface="+mj-lt"/>
              <a:buAutoNum type="romanUcPeriod" startAt="4"/>
            </a:pPr>
            <a:endParaRPr lang="en-US" sz="2400" dirty="0" smtClean="0"/>
          </a:p>
          <a:p>
            <a:pPr marL="514350" indent="-514350">
              <a:buFont typeface="+mj-lt"/>
              <a:buAutoNum type="romanUcPeriod" startAt="4"/>
            </a:pPr>
            <a:r>
              <a:rPr lang="en-US" sz="2400" dirty="0" smtClean="0"/>
              <a:t> Better growth in embryos observed in darkness which are then transferred to light for germination</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200329_22364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218</TotalTime>
  <Words>502</Words>
  <Application>Microsoft Office PowerPoint</Application>
  <PresentationFormat>On-screen Show (4:3)</PresentationFormat>
  <Paragraphs>70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Equity</vt:lpstr>
      <vt:lpstr>Embryo culture and Embryo Rescue</vt:lpstr>
      <vt:lpstr>What is Embryo Culture?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baba</dc:creator>
  <cp:lastModifiedBy>Hp</cp:lastModifiedBy>
  <cp:revision>18</cp:revision>
  <dcterms:created xsi:type="dcterms:W3CDTF">2019-02-25T19:25:02Z</dcterms:created>
  <dcterms:modified xsi:type="dcterms:W3CDTF">2020-03-30T06:14:32Z</dcterms:modified>
</cp:coreProperties>
</file>