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4/20/2020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4/20/2020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4/20/2020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4/20/2020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4/20/2020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4/20/2020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Criticism On Dominant </a:t>
            </a:r>
            <a:r>
              <a:rPr lang="en-US" sz="4000" dirty="0" smtClean="0"/>
              <a:t>paradigm of development and </a:t>
            </a:r>
            <a:br>
              <a:rPr lang="en-US" sz="4000" dirty="0" smtClean="0"/>
            </a:br>
            <a:r>
              <a:rPr lang="en-US" sz="4000" dirty="0" smtClean="0"/>
              <a:t>emergence of alternative paradigm</a:t>
            </a:r>
            <a:endParaRPr lang="en-US" sz="4000" dirty="0"/>
          </a:p>
        </p:txBody>
      </p:sp>
      <p:sp>
        <p:nvSpPr>
          <p:cNvPr id="3" name="Subtitle 2"/>
          <p:cNvSpPr>
            <a:spLocks noGrp="1"/>
          </p:cNvSpPr>
          <p:nvPr>
            <p:ph type="subTitle" idx="1"/>
          </p:nvPr>
        </p:nvSpPr>
        <p:spPr/>
        <p:txBody>
          <a:bodyPr/>
          <a:lstStyle/>
          <a:p>
            <a:r>
              <a:rPr lang="en-GB" dirty="0" smtClean="0"/>
              <a:t>  </a:t>
            </a:r>
            <a:endParaRPr lang="en-US" dirty="0"/>
          </a:p>
        </p:txBody>
      </p:sp>
    </p:spTree>
    <p:extLst>
      <p:ext uri="{BB962C8B-B14F-4D97-AF65-F5344CB8AC3E}">
        <p14:creationId xmlns:p14="http://schemas.microsoft.com/office/powerpoint/2010/main" val="3685716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Realisation</a:t>
            </a:r>
            <a:r>
              <a:rPr lang="en-US" dirty="0" smtClean="0"/>
              <a:t> </a:t>
            </a:r>
            <a:r>
              <a:rPr lang="en-US" dirty="0"/>
              <a:t>in Third world</a:t>
            </a:r>
            <a:br>
              <a:rPr lang="en-US" dirty="0"/>
            </a:br>
            <a:endParaRPr lang="en-US" dirty="0"/>
          </a:p>
        </p:txBody>
      </p:sp>
      <p:sp>
        <p:nvSpPr>
          <p:cNvPr id="3" name="Content Placeholder 2"/>
          <p:cNvSpPr>
            <a:spLocks noGrp="1"/>
          </p:cNvSpPr>
          <p:nvPr>
            <p:ph idx="1"/>
          </p:nvPr>
        </p:nvSpPr>
        <p:spPr/>
        <p:txBody>
          <a:bodyPr/>
          <a:lstStyle/>
          <a:p>
            <a:r>
              <a:rPr lang="en-GB" dirty="0" smtClean="0"/>
              <a:t>The most convincing factor of failure of dominant paradigm of development was the discouragement and realisation of the third world that developing was not going very well in developing nations that had followed this paradigm.</a:t>
            </a:r>
            <a:endParaRPr lang="en-US" dirty="0"/>
          </a:p>
        </p:txBody>
      </p:sp>
    </p:spTree>
    <p:extLst>
      <p:ext uri="{BB962C8B-B14F-4D97-AF65-F5344CB8AC3E}">
        <p14:creationId xmlns:p14="http://schemas.microsoft.com/office/powerpoint/2010/main" val="785733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a:t>
            </a:r>
            <a:r>
              <a:rPr lang="en-US" dirty="0" smtClean="0"/>
              <a:t>paradigm of development</a:t>
            </a:r>
            <a:endParaRPr lang="en-US" dirty="0"/>
          </a:p>
        </p:txBody>
      </p:sp>
      <p:sp>
        <p:nvSpPr>
          <p:cNvPr id="3" name="Content Placeholder 2"/>
          <p:cNvSpPr>
            <a:spLocks noGrp="1"/>
          </p:cNvSpPr>
          <p:nvPr>
            <p:ph idx="1"/>
          </p:nvPr>
        </p:nvSpPr>
        <p:spPr/>
        <p:txBody>
          <a:bodyPr/>
          <a:lstStyle/>
          <a:p>
            <a:r>
              <a:rPr lang="en-US" dirty="0"/>
              <a:t>The alternative paradigm evolved during 1960s and 1970s </a:t>
            </a:r>
            <a:r>
              <a:rPr lang="en-US" dirty="0" smtClean="0"/>
              <a:t>. </a:t>
            </a:r>
            <a:r>
              <a:rPr lang="en-US" dirty="0"/>
              <a:t>Due to dominant paradigm enforcement on third world countries, people lost their position and potentials then social and economic scientists started thinking to utilize their resources and introduced the concept of alternative </a:t>
            </a:r>
            <a:r>
              <a:rPr lang="en-US" dirty="0" smtClean="0"/>
              <a:t>paradigm.</a:t>
            </a:r>
          </a:p>
          <a:p>
            <a:r>
              <a:rPr lang="en-GB" dirty="0" smtClean="0"/>
              <a:t>The idea of alternative paradigm came from china, </a:t>
            </a:r>
            <a:r>
              <a:rPr lang="en-GB" dirty="0" err="1" smtClean="0"/>
              <a:t>cuba</a:t>
            </a:r>
            <a:r>
              <a:rPr lang="en-GB" dirty="0" smtClean="0"/>
              <a:t> and Tunisia.</a:t>
            </a:r>
          </a:p>
          <a:p>
            <a:r>
              <a:rPr lang="en-GB" dirty="0" smtClean="0"/>
              <a:t>In alternative model socio-cultural are taken together as development indicators </a:t>
            </a:r>
            <a:endParaRPr lang="en-US" dirty="0"/>
          </a:p>
        </p:txBody>
      </p:sp>
    </p:spTree>
    <p:extLst>
      <p:ext uri="{BB962C8B-B14F-4D97-AF65-F5344CB8AC3E}">
        <p14:creationId xmlns:p14="http://schemas.microsoft.com/office/powerpoint/2010/main" val="3076898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pf Alternative </a:t>
            </a:r>
            <a:r>
              <a:rPr lang="en-US" dirty="0"/>
              <a:t>paradigm of development</a:t>
            </a:r>
          </a:p>
        </p:txBody>
      </p:sp>
      <p:sp>
        <p:nvSpPr>
          <p:cNvPr id="3" name="Content Placeholder 2"/>
          <p:cNvSpPr>
            <a:spLocks noGrp="1"/>
          </p:cNvSpPr>
          <p:nvPr>
            <p:ph idx="1"/>
          </p:nvPr>
        </p:nvSpPr>
        <p:spPr/>
        <p:txBody>
          <a:bodyPr>
            <a:normAutofit lnSpcReduction="10000"/>
          </a:bodyPr>
          <a:lstStyle/>
          <a:p>
            <a:pPr>
              <a:lnSpc>
                <a:spcPct val="150000"/>
              </a:lnSpc>
            </a:pPr>
            <a:r>
              <a:rPr lang="en-US" dirty="0"/>
              <a:t>It is the strategy of communication which flows from down to top meaning starting from the grass root level. </a:t>
            </a:r>
            <a:endParaRPr lang="en-US" dirty="0" smtClean="0"/>
          </a:p>
          <a:p>
            <a:pPr>
              <a:lnSpc>
                <a:spcPct val="150000"/>
              </a:lnSpc>
            </a:pPr>
            <a:r>
              <a:rPr lang="en-US" dirty="0" smtClean="0"/>
              <a:t>Use </a:t>
            </a:r>
            <a:r>
              <a:rPr lang="en-US" dirty="0"/>
              <a:t>of local natural resources usefully</a:t>
            </a:r>
            <a:r>
              <a:rPr lang="en-US" dirty="0" smtClean="0"/>
              <a:t>.</a:t>
            </a:r>
            <a:endParaRPr lang="en-US" dirty="0"/>
          </a:p>
          <a:p>
            <a:pPr>
              <a:lnSpc>
                <a:spcPct val="150000"/>
              </a:lnSpc>
            </a:pPr>
            <a:r>
              <a:rPr lang="en-US" dirty="0" smtClean="0"/>
              <a:t>Use </a:t>
            </a:r>
            <a:r>
              <a:rPr lang="en-US" dirty="0"/>
              <a:t>of human resources usefully and making few alternative opportunity of </a:t>
            </a:r>
          </a:p>
          <a:p>
            <a:pPr>
              <a:lnSpc>
                <a:spcPct val="150000"/>
              </a:lnSpc>
            </a:pPr>
            <a:r>
              <a:rPr lang="en-US" dirty="0"/>
              <a:t>work power into appropriate labor</a:t>
            </a:r>
            <a:r>
              <a:rPr lang="en-US" dirty="0" smtClean="0"/>
              <a:t>.</a:t>
            </a:r>
            <a:endParaRPr lang="en-US" dirty="0"/>
          </a:p>
          <a:p>
            <a:pPr>
              <a:lnSpc>
                <a:spcPct val="150000"/>
              </a:lnSpc>
            </a:pPr>
            <a:r>
              <a:rPr lang="en-US" dirty="0" smtClean="0"/>
              <a:t>Use </a:t>
            </a:r>
            <a:r>
              <a:rPr lang="en-US" dirty="0"/>
              <a:t>of existing knowledge and dissemination of mass education in society.</a:t>
            </a:r>
          </a:p>
        </p:txBody>
      </p:sp>
    </p:spTree>
    <p:extLst>
      <p:ext uri="{BB962C8B-B14F-4D97-AF65-F5344CB8AC3E}">
        <p14:creationId xmlns:p14="http://schemas.microsoft.com/office/powerpoint/2010/main" val="3726165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pf Alternative paradigm of development</a:t>
            </a: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dirty="0" smtClean="0"/>
              <a:t>Spreading </a:t>
            </a:r>
            <a:r>
              <a:rPr lang="en-US" dirty="0"/>
              <a:t>the innovations (new technology) equally to everyone.</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t>Increasing </a:t>
            </a:r>
            <a:r>
              <a:rPr lang="en-US" dirty="0"/>
              <a:t>more jobs opportunities in rural areas.</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t>Promotion </a:t>
            </a:r>
            <a:r>
              <a:rPr lang="en-US" dirty="0"/>
              <a:t>of idea of cooperation, “let’s work together”.  </a:t>
            </a:r>
          </a:p>
          <a:p>
            <a:pPr>
              <a:buClr>
                <a:schemeClr val="accent3"/>
              </a:buClr>
              <a:buFont typeface="Wingdings" panose="05000000000000000000" pitchFamily="2" charset="2"/>
              <a:buChar char="Ø"/>
            </a:pPr>
            <a:r>
              <a:rPr lang="en-US" dirty="0"/>
              <a:t>Equal distribution of wealth, education, technology, health facilities by closing the gap between haves and have-nots.</a:t>
            </a:r>
          </a:p>
          <a:p>
            <a:pPr>
              <a:buClr>
                <a:schemeClr val="accent3"/>
              </a:buClr>
              <a:buFont typeface="Wingdings" panose="05000000000000000000" pitchFamily="2" charset="2"/>
              <a:buChar char="Ø"/>
            </a:pPr>
            <a:endParaRPr lang="en-US" dirty="0"/>
          </a:p>
          <a:p>
            <a:pPr>
              <a:buClr>
                <a:schemeClr val="accent3"/>
              </a:buClr>
              <a:buFont typeface="Wingdings" panose="05000000000000000000" pitchFamily="2" charset="2"/>
              <a:buChar char="Ø"/>
            </a:pPr>
            <a:r>
              <a:rPr lang="en-US" dirty="0"/>
              <a:t>Make the society homogeneous (social, cultural and economic). </a:t>
            </a:r>
          </a:p>
          <a:p>
            <a:pPr>
              <a:buClr>
                <a:schemeClr val="accent3"/>
              </a:buClr>
              <a:buFont typeface="Wingdings" panose="05000000000000000000" pitchFamily="2" charset="2"/>
              <a:buChar char="Ø"/>
            </a:pPr>
            <a:endParaRPr lang="en-US" dirty="0"/>
          </a:p>
          <a:p>
            <a:pPr>
              <a:buClr>
                <a:schemeClr val="accent3"/>
              </a:buClr>
              <a:buFont typeface="Wingdings" panose="05000000000000000000" pitchFamily="2" charset="2"/>
              <a:buChar char="Ø"/>
            </a:pPr>
            <a:r>
              <a:rPr lang="en-US" dirty="0"/>
              <a:t>Making small groups of community and giving them tasks to complete. </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011785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pf Alternative paradigm of development</a:t>
            </a:r>
          </a:p>
        </p:txBody>
      </p:sp>
      <p:sp>
        <p:nvSpPr>
          <p:cNvPr id="3" name="Content Placeholder 2"/>
          <p:cNvSpPr>
            <a:spLocks noGrp="1"/>
          </p:cNvSpPr>
          <p:nvPr>
            <p:ph idx="1"/>
          </p:nvPr>
        </p:nvSpPr>
        <p:spPr/>
        <p:txBody>
          <a:bodyPr>
            <a:normAutofit/>
          </a:bodyPr>
          <a:lstStyle/>
          <a:p>
            <a:pPr>
              <a:lnSpc>
                <a:spcPct val="150000"/>
              </a:lnSpc>
              <a:buClr>
                <a:schemeClr val="accent3"/>
              </a:buClr>
              <a:buFont typeface="Wingdings" panose="05000000000000000000" pitchFamily="2" charset="2"/>
              <a:buChar char="Ø"/>
            </a:pPr>
            <a:r>
              <a:rPr lang="en-US" dirty="0"/>
              <a:t>Involvement of every person of society in making policies and planning their own system for development and betterment</a:t>
            </a:r>
            <a:r>
              <a:rPr lang="en-US" dirty="0" smtClean="0"/>
              <a:t>.</a:t>
            </a:r>
            <a:endParaRPr lang="en-US" dirty="0"/>
          </a:p>
          <a:p>
            <a:pPr>
              <a:lnSpc>
                <a:spcPct val="150000"/>
              </a:lnSpc>
              <a:buClr>
                <a:schemeClr val="accent3"/>
              </a:buClr>
              <a:buFont typeface="Wingdings" panose="05000000000000000000" pitchFamily="2" charset="2"/>
              <a:buChar char="Ø"/>
            </a:pPr>
            <a:r>
              <a:rPr lang="en-US" dirty="0"/>
              <a:t> Equal use of media for all segments in society. </a:t>
            </a:r>
          </a:p>
          <a:p>
            <a:pPr>
              <a:lnSpc>
                <a:spcPct val="150000"/>
              </a:lnSpc>
              <a:buClr>
                <a:schemeClr val="accent3"/>
              </a:buClr>
              <a:buFont typeface="Wingdings" panose="05000000000000000000" pitchFamily="2" charset="2"/>
              <a:buChar char="Ø"/>
            </a:pPr>
            <a:r>
              <a:rPr lang="en-US" dirty="0"/>
              <a:t>Systematic network of Interpersonal communication</a:t>
            </a:r>
            <a:r>
              <a:rPr lang="en-US" dirty="0" smtClean="0"/>
              <a:t>.</a:t>
            </a:r>
            <a:endParaRPr lang="en-US" dirty="0"/>
          </a:p>
          <a:p>
            <a:pPr>
              <a:lnSpc>
                <a:spcPct val="150000"/>
              </a:lnSpc>
              <a:buClr>
                <a:schemeClr val="accent3"/>
              </a:buClr>
              <a:buFont typeface="Wingdings" panose="05000000000000000000" pitchFamily="2" charset="2"/>
              <a:buChar char="Ø"/>
            </a:pPr>
            <a:r>
              <a:rPr lang="en-US" dirty="0"/>
              <a:t> Involvement of opinion leaders. </a:t>
            </a:r>
          </a:p>
          <a:p>
            <a:pPr>
              <a:lnSpc>
                <a:spcPct val="150000"/>
              </a:lnSpc>
              <a:buClr>
                <a:schemeClr val="accent3"/>
              </a:buClr>
              <a:buFont typeface="Wingdings" panose="05000000000000000000" pitchFamily="2" charset="2"/>
              <a:buChar char="Ø"/>
            </a:pPr>
            <a:r>
              <a:rPr lang="en-US" dirty="0"/>
              <a:t>Dissemination of innovative messages through different means of communication</a:t>
            </a:r>
          </a:p>
          <a:p>
            <a:pPr>
              <a:lnSpc>
                <a:spcPct val="150000"/>
              </a:lnSpc>
              <a:buFont typeface="Wingdings" panose="05000000000000000000" pitchFamily="2" charset="2"/>
              <a:buChar char="Ø"/>
            </a:pPr>
            <a:endParaRPr lang="en-US" dirty="0"/>
          </a:p>
        </p:txBody>
      </p:sp>
    </p:spTree>
    <p:extLst>
      <p:ext uri="{BB962C8B-B14F-4D97-AF65-F5344CB8AC3E}">
        <p14:creationId xmlns:p14="http://schemas.microsoft.com/office/powerpoint/2010/main" val="4097714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Criticism On Dominant paradigm of development</a:t>
            </a:r>
            <a:endParaRPr lang="en-US" dirty="0"/>
          </a:p>
        </p:txBody>
      </p:sp>
      <p:sp>
        <p:nvSpPr>
          <p:cNvPr id="3" name="Content Placeholder 2"/>
          <p:cNvSpPr>
            <a:spLocks noGrp="1"/>
          </p:cNvSpPr>
          <p:nvPr>
            <p:ph idx="1"/>
          </p:nvPr>
        </p:nvSpPr>
        <p:spPr/>
        <p:txBody>
          <a:bodyPr>
            <a:normAutofit fontScale="92500" lnSpcReduction="20000"/>
          </a:bodyPr>
          <a:lstStyle/>
          <a:p>
            <a:pPr>
              <a:lnSpc>
                <a:spcPct val="150000"/>
              </a:lnSpc>
            </a:pPr>
            <a:r>
              <a:rPr lang="en-US" dirty="0"/>
              <a:t>Environmental </a:t>
            </a:r>
            <a:r>
              <a:rPr lang="en-US" dirty="0" smtClean="0"/>
              <a:t>pollution</a:t>
            </a:r>
          </a:p>
          <a:p>
            <a:pPr>
              <a:lnSpc>
                <a:spcPct val="150000"/>
              </a:lnSpc>
            </a:pPr>
            <a:r>
              <a:rPr lang="en-US" dirty="0"/>
              <a:t>World </a:t>
            </a:r>
            <a:r>
              <a:rPr lang="en-US" dirty="0" smtClean="0"/>
              <a:t>oil crisis </a:t>
            </a:r>
          </a:p>
          <a:p>
            <a:pPr>
              <a:lnSpc>
                <a:spcPct val="150000"/>
              </a:lnSpc>
            </a:pPr>
            <a:r>
              <a:rPr lang="en-GB" dirty="0" smtClean="0"/>
              <a:t>Relationship with china</a:t>
            </a:r>
          </a:p>
          <a:p>
            <a:pPr>
              <a:lnSpc>
                <a:spcPct val="150000"/>
              </a:lnSpc>
            </a:pPr>
            <a:r>
              <a:rPr lang="en-GB" dirty="0" smtClean="0"/>
              <a:t>One way flow of information </a:t>
            </a:r>
          </a:p>
          <a:p>
            <a:pPr>
              <a:lnSpc>
                <a:spcPct val="150000"/>
              </a:lnSpc>
            </a:pPr>
            <a:r>
              <a:rPr lang="en-GB" dirty="0" smtClean="0"/>
              <a:t>Top to down communication </a:t>
            </a:r>
          </a:p>
          <a:p>
            <a:pPr>
              <a:lnSpc>
                <a:spcPct val="150000"/>
              </a:lnSpc>
            </a:pPr>
            <a:r>
              <a:rPr lang="en-US" dirty="0" smtClean="0"/>
              <a:t>unequal distribution</a:t>
            </a:r>
          </a:p>
          <a:p>
            <a:pPr>
              <a:lnSpc>
                <a:spcPct val="150000"/>
              </a:lnSpc>
            </a:pPr>
            <a:r>
              <a:rPr lang="en-US" dirty="0" smtClean="0"/>
              <a:t>Stress </a:t>
            </a:r>
            <a:r>
              <a:rPr lang="en-US" dirty="0"/>
              <a:t>on economic </a:t>
            </a:r>
            <a:r>
              <a:rPr lang="en-US" dirty="0" smtClean="0"/>
              <a:t>development</a:t>
            </a:r>
          </a:p>
          <a:p>
            <a:pPr>
              <a:lnSpc>
                <a:spcPct val="150000"/>
              </a:lnSpc>
            </a:pPr>
            <a:r>
              <a:rPr lang="en-US" dirty="0" smtClean="0"/>
              <a:t>Realization </a:t>
            </a:r>
            <a:r>
              <a:rPr lang="en-US" dirty="0"/>
              <a:t>in Third world</a:t>
            </a:r>
          </a:p>
        </p:txBody>
      </p:sp>
    </p:spTree>
    <p:extLst>
      <p:ext uri="{BB962C8B-B14F-4D97-AF65-F5344CB8AC3E}">
        <p14:creationId xmlns:p14="http://schemas.microsoft.com/office/powerpoint/2010/main" val="2998852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 pollution</a:t>
            </a:r>
            <a:br>
              <a:rPr lang="en-US" dirty="0"/>
            </a:br>
            <a:endParaRPr lang="en-US" dirty="0"/>
          </a:p>
        </p:txBody>
      </p:sp>
      <p:sp>
        <p:nvSpPr>
          <p:cNvPr id="3" name="Content Placeholder 2"/>
          <p:cNvSpPr>
            <a:spLocks noGrp="1"/>
          </p:cNvSpPr>
          <p:nvPr>
            <p:ph idx="1"/>
          </p:nvPr>
        </p:nvSpPr>
        <p:spPr/>
        <p:txBody>
          <a:bodyPr/>
          <a:lstStyle/>
          <a:p>
            <a:r>
              <a:rPr lang="en-US" dirty="0"/>
              <a:t>The dominant paradigm of </a:t>
            </a:r>
            <a:r>
              <a:rPr lang="en-US" dirty="0" smtClean="0"/>
              <a:t>development was </a:t>
            </a:r>
            <a:r>
              <a:rPr lang="en-US" dirty="0"/>
              <a:t>based on the idea of modernization </a:t>
            </a:r>
            <a:r>
              <a:rPr lang="en-US" dirty="0" smtClean="0"/>
              <a:t>(</a:t>
            </a:r>
            <a:r>
              <a:rPr lang="en-US" dirty="0"/>
              <a:t>industrial </a:t>
            </a:r>
            <a:r>
              <a:rPr lang="en-US" dirty="0" smtClean="0"/>
              <a:t>revolution, capital-intensive technology).</a:t>
            </a:r>
          </a:p>
          <a:p>
            <a:r>
              <a:rPr lang="en-US" dirty="0" smtClean="0"/>
              <a:t>The capital intensive technologies created environmental pollution after the industrial growth in developed nations. Air </a:t>
            </a:r>
            <a:r>
              <a:rPr lang="en-US" dirty="0"/>
              <a:t>and water pollution came, for example, from coal burning, as well as most stages in the production of metals and basic chemicals. In the absence of suitable sanitation and refuse collection, waste from domestic sources caused additional problems. </a:t>
            </a:r>
            <a:endParaRPr lang="en-US" dirty="0" smtClean="0"/>
          </a:p>
          <a:p>
            <a:r>
              <a:rPr lang="en-GB" dirty="0" smtClean="0"/>
              <a:t>A question was raised that how dominant paradigm be ideal for overall </a:t>
            </a:r>
            <a:r>
              <a:rPr lang="en-GB" dirty="0" err="1" smtClean="0"/>
              <a:t>deelpment</a:t>
            </a:r>
            <a:r>
              <a:rPr lang="en-GB" dirty="0"/>
              <a:t>.</a:t>
            </a:r>
            <a:endParaRPr lang="en-US" dirty="0"/>
          </a:p>
        </p:txBody>
      </p:sp>
    </p:spTree>
    <p:extLst>
      <p:ext uri="{BB962C8B-B14F-4D97-AF65-F5344CB8AC3E}">
        <p14:creationId xmlns:p14="http://schemas.microsoft.com/office/powerpoint/2010/main" val="73850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World oil crisis </a:t>
            </a:r>
            <a:br>
              <a:rPr lang="en-US" dirty="0"/>
            </a:br>
            <a:endParaRPr lang="en-US" dirty="0"/>
          </a:p>
        </p:txBody>
      </p:sp>
      <p:sp>
        <p:nvSpPr>
          <p:cNvPr id="3" name="Content Placeholder 2"/>
          <p:cNvSpPr>
            <a:spLocks noGrp="1"/>
          </p:cNvSpPr>
          <p:nvPr>
            <p:ph idx="1"/>
          </p:nvPr>
        </p:nvSpPr>
        <p:spPr/>
        <p:txBody>
          <a:bodyPr/>
          <a:lstStyle/>
          <a:p>
            <a:pPr>
              <a:lnSpc>
                <a:spcPct val="150000"/>
              </a:lnSpc>
              <a:buFont typeface="Wingdings" panose="05000000000000000000" pitchFamily="2" charset="2"/>
              <a:buChar char="Ø"/>
            </a:pPr>
            <a:r>
              <a:rPr lang="en-GB" dirty="0" smtClean="0"/>
              <a:t>The world oil crisis gave an idea to the developing nation that they could also play role in international arena.</a:t>
            </a:r>
            <a:endParaRPr lang="en-US" dirty="0"/>
          </a:p>
          <a:p>
            <a:pPr>
              <a:lnSpc>
                <a:spcPct val="150000"/>
              </a:lnSpc>
              <a:buFont typeface="Wingdings" panose="05000000000000000000" pitchFamily="2" charset="2"/>
              <a:buChar char="Ø"/>
            </a:pPr>
            <a:r>
              <a:rPr lang="en-US" dirty="0" smtClean="0"/>
              <a:t>Arab </a:t>
            </a:r>
            <a:r>
              <a:rPr lang="en-US" dirty="0"/>
              <a:t>stopped oil to the west (America).This thing forced people to change their mind that those were powerful who had </a:t>
            </a:r>
            <a:r>
              <a:rPr lang="en-US" dirty="0" smtClean="0"/>
              <a:t>resources.</a:t>
            </a:r>
          </a:p>
          <a:p>
            <a:pPr>
              <a:lnSpc>
                <a:spcPct val="150000"/>
              </a:lnSpc>
              <a:buFont typeface="Wingdings" panose="05000000000000000000" pitchFamily="2" charset="2"/>
              <a:buChar char="Ø"/>
            </a:pPr>
            <a:r>
              <a:rPr lang="en-GB" dirty="0" smtClean="0"/>
              <a:t>This made up their mind that cause of their poverty is not internal as hypothesised  by the developed nation </a:t>
            </a:r>
            <a:endParaRPr lang="en-US" dirty="0"/>
          </a:p>
        </p:txBody>
      </p:sp>
    </p:spTree>
    <p:extLst>
      <p:ext uri="{BB962C8B-B14F-4D97-AF65-F5344CB8AC3E}">
        <p14:creationId xmlns:p14="http://schemas.microsoft.com/office/powerpoint/2010/main" val="3855553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Relationship with china</a:t>
            </a:r>
            <a:br>
              <a:rPr lang="en-GB" dirty="0"/>
            </a:br>
            <a:endParaRPr lang="en-US" dirty="0"/>
          </a:p>
        </p:txBody>
      </p:sp>
      <p:sp>
        <p:nvSpPr>
          <p:cNvPr id="3" name="Content Placeholder 2"/>
          <p:cNvSpPr>
            <a:spLocks noGrp="1"/>
          </p:cNvSpPr>
          <p:nvPr>
            <p:ph idx="1"/>
          </p:nvPr>
        </p:nvSpPr>
        <p:spPr/>
        <p:txBody>
          <a:bodyPr/>
          <a:lstStyle/>
          <a:p>
            <a:r>
              <a:rPr lang="en-US" b="1" dirty="0"/>
              <a:t>Without following this </a:t>
            </a:r>
            <a:r>
              <a:rPr lang="en-US" b="1" dirty="0" smtClean="0"/>
              <a:t>dominant paradigm of development , China </a:t>
            </a:r>
            <a:r>
              <a:rPr lang="en-US" b="1" dirty="0"/>
              <a:t>made progress quickly</a:t>
            </a:r>
            <a:r>
              <a:rPr lang="en-US" b="1" dirty="0" smtClean="0"/>
              <a:t>. So </a:t>
            </a:r>
            <a:r>
              <a:rPr lang="en-US" b="1" dirty="0"/>
              <a:t>this thing changed minds of people that this paradigm was not as good as they thought for development</a:t>
            </a:r>
            <a:r>
              <a:rPr lang="en-US" b="1" dirty="0" smtClean="0"/>
              <a:t>.</a:t>
            </a:r>
          </a:p>
          <a:p>
            <a:r>
              <a:rPr lang="en-GB" b="1" dirty="0" smtClean="0"/>
              <a:t>The establishment of relationship with china in 1960s and 1970s has changed people perception with strategies and methods of development. Wonderful results produced by the china in Health, education, agriculture, family planning, technology and other sphere of life.</a:t>
            </a:r>
            <a:endParaRPr lang="en-US" dirty="0"/>
          </a:p>
        </p:txBody>
      </p:sp>
    </p:spTree>
    <p:extLst>
      <p:ext uri="{BB962C8B-B14F-4D97-AF65-F5344CB8AC3E}">
        <p14:creationId xmlns:p14="http://schemas.microsoft.com/office/powerpoint/2010/main" val="2948879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One way flow of information </a:t>
            </a:r>
            <a:br>
              <a:rPr lang="en-GB" dirty="0"/>
            </a:br>
            <a:endParaRPr lang="en-US" dirty="0"/>
          </a:p>
        </p:txBody>
      </p:sp>
      <p:sp>
        <p:nvSpPr>
          <p:cNvPr id="3" name="Content Placeholder 2"/>
          <p:cNvSpPr>
            <a:spLocks noGrp="1"/>
          </p:cNvSpPr>
          <p:nvPr>
            <p:ph idx="1"/>
          </p:nvPr>
        </p:nvSpPr>
        <p:spPr/>
        <p:txBody>
          <a:bodyPr>
            <a:normAutofit/>
          </a:bodyPr>
          <a:lstStyle/>
          <a:p>
            <a:r>
              <a:rPr lang="en-US" dirty="0"/>
              <a:t>Massive information from the West flows freely into developing countries through a wide variety of </a:t>
            </a:r>
            <a:r>
              <a:rPr lang="en-US" dirty="0" smtClean="0"/>
              <a:t>media which leads </a:t>
            </a:r>
            <a:r>
              <a:rPr lang="en-US" dirty="0"/>
              <a:t>to the subjugation of Third World countries to Western cultural influences. Information and the media are tools used by the dominant information and technology </a:t>
            </a:r>
            <a:r>
              <a:rPr lang="en-US" dirty="0" smtClean="0"/>
              <a:t>centers </a:t>
            </a:r>
            <a:r>
              <a:rPr lang="en-US" dirty="0"/>
              <a:t>of power to manufacture consent and shape the contours of public ideology for their own interests. </a:t>
            </a:r>
            <a:endParaRPr lang="en-US" dirty="0" smtClean="0"/>
          </a:p>
          <a:p>
            <a:r>
              <a:rPr lang="en-US" dirty="0" smtClean="0"/>
              <a:t>As </a:t>
            </a:r>
            <a:r>
              <a:rPr lang="en-US" dirty="0"/>
              <a:t>the flow of information across national and cultural boundaries intensifies, many Third World countries suffer political, economic, psychological, technological and cultural pressure exerted by this information imperialism. </a:t>
            </a:r>
            <a:endParaRPr lang="en-US" dirty="0"/>
          </a:p>
        </p:txBody>
      </p:sp>
    </p:spTree>
    <p:extLst>
      <p:ext uri="{BB962C8B-B14F-4D97-AF65-F5344CB8AC3E}">
        <p14:creationId xmlns:p14="http://schemas.microsoft.com/office/powerpoint/2010/main" val="2299866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 to down communication </a:t>
            </a:r>
            <a:br>
              <a:rPr lang="en-GB" dirty="0"/>
            </a:br>
            <a:endParaRPr lang="en-US" dirty="0"/>
          </a:p>
        </p:txBody>
      </p:sp>
      <p:sp>
        <p:nvSpPr>
          <p:cNvPr id="3" name="Content Placeholder 2"/>
          <p:cNvSpPr>
            <a:spLocks noGrp="1"/>
          </p:cNvSpPr>
          <p:nvPr>
            <p:ph idx="1"/>
          </p:nvPr>
        </p:nvSpPr>
        <p:spPr/>
        <p:txBody>
          <a:bodyPr/>
          <a:lstStyle/>
          <a:p>
            <a:r>
              <a:rPr lang="en-US" dirty="0"/>
              <a:t>Powerful countries made policies according to  their needs and interests and imposed on third world countries whether these policies were good or not for them</a:t>
            </a:r>
            <a:r>
              <a:rPr lang="en-US" dirty="0" smtClean="0"/>
              <a:t>.</a:t>
            </a:r>
          </a:p>
          <a:p>
            <a:r>
              <a:rPr lang="en-GB" dirty="0" smtClean="0"/>
              <a:t>Many voices one world ( MacBride commission )</a:t>
            </a:r>
            <a:endParaRPr lang="en-US" dirty="0" smtClean="0"/>
          </a:p>
          <a:p>
            <a:endParaRPr lang="en-US" dirty="0"/>
          </a:p>
        </p:txBody>
      </p:sp>
    </p:spTree>
    <p:extLst>
      <p:ext uri="{BB962C8B-B14F-4D97-AF65-F5344CB8AC3E}">
        <p14:creationId xmlns:p14="http://schemas.microsoft.com/office/powerpoint/2010/main" val="3409689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unequal distribution</a:t>
            </a:r>
            <a:br>
              <a:rPr lang="en-US" dirty="0"/>
            </a:br>
            <a:endParaRPr lang="en-US" dirty="0"/>
          </a:p>
        </p:txBody>
      </p:sp>
      <p:sp>
        <p:nvSpPr>
          <p:cNvPr id="3" name="Content Placeholder 2"/>
          <p:cNvSpPr>
            <a:spLocks noGrp="1"/>
          </p:cNvSpPr>
          <p:nvPr>
            <p:ph idx="1"/>
          </p:nvPr>
        </p:nvSpPr>
        <p:spPr/>
        <p:txBody>
          <a:bodyPr/>
          <a:lstStyle/>
          <a:p>
            <a:r>
              <a:rPr lang="en-US" dirty="0"/>
              <a:t>It is said that this paradigm was only for </a:t>
            </a:r>
            <a:r>
              <a:rPr lang="en-US" dirty="0" smtClean="0"/>
              <a:t>developed countries .They </a:t>
            </a:r>
            <a:r>
              <a:rPr lang="en-US" dirty="0"/>
              <a:t>invested more and earned more while poor </a:t>
            </a:r>
            <a:r>
              <a:rPr lang="en-US" dirty="0" smtClean="0"/>
              <a:t>countries became </a:t>
            </a:r>
            <a:r>
              <a:rPr lang="en-US" dirty="0"/>
              <a:t>poor day by day</a:t>
            </a:r>
            <a:r>
              <a:rPr lang="en-US" dirty="0" smtClean="0"/>
              <a:t>.  This model measure the development on per capita income as main index. Although average </a:t>
            </a:r>
            <a:r>
              <a:rPr lang="en-US" dirty="0"/>
              <a:t>p</a:t>
            </a:r>
            <a:r>
              <a:rPr lang="en-US" dirty="0" smtClean="0"/>
              <a:t>er capita income of many developing countries increased since 1960s, however, this growth has been very unequally  distributed among countries, regions, within countries and socio-economic groups.</a:t>
            </a:r>
          </a:p>
          <a:p>
            <a:endParaRPr lang="en-US" dirty="0" smtClean="0"/>
          </a:p>
          <a:p>
            <a:endParaRPr lang="en-US" dirty="0"/>
          </a:p>
        </p:txBody>
      </p:sp>
    </p:spTree>
    <p:extLst>
      <p:ext uri="{BB962C8B-B14F-4D97-AF65-F5344CB8AC3E}">
        <p14:creationId xmlns:p14="http://schemas.microsoft.com/office/powerpoint/2010/main" val="2289009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Stress on economic development</a:t>
            </a:r>
            <a:br>
              <a:rPr lang="en-US" dirty="0"/>
            </a:br>
            <a:endParaRPr lang="en-US" dirty="0"/>
          </a:p>
        </p:txBody>
      </p:sp>
      <p:sp>
        <p:nvSpPr>
          <p:cNvPr id="3" name="Content Placeholder 2"/>
          <p:cNvSpPr>
            <a:spLocks noGrp="1"/>
          </p:cNvSpPr>
          <p:nvPr>
            <p:ph idx="1"/>
          </p:nvPr>
        </p:nvSpPr>
        <p:spPr/>
        <p:txBody>
          <a:bodyPr/>
          <a:lstStyle/>
          <a:p>
            <a:r>
              <a:rPr lang="en-US" dirty="0"/>
              <a:t>This dominant paradigm was only focused on economic development</a:t>
            </a:r>
            <a:r>
              <a:rPr lang="en-US" dirty="0" smtClean="0"/>
              <a:t>. There </a:t>
            </a:r>
            <a:r>
              <a:rPr lang="en-US" dirty="0"/>
              <a:t>was no mechanism for the development of social and cultural </a:t>
            </a:r>
            <a:r>
              <a:rPr lang="en-US" dirty="0" smtClean="0"/>
              <a:t>sphere of life. There was no link between development and living condition of majority of the population.</a:t>
            </a:r>
            <a:endParaRPr lang="en-US" dirty="0"/>
          </a:p>
        </p:txBody>
      </p:sp>
    </p:spTree>
    <p:extLst>
      <p:ext uri="{BB962C8B-B14F-4D97-AF65-F5344CB8AC3E}">
        <p14:creationId xmlns:p14="http://schemas.microsoft.com/office/powerpoint/2010/main" val="13912399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68</TotalTime>
  <Words>849</Words>
  <Application>Microsoft Office PowerPoint</Application>
  <PresentationFormat>Widescreen</PresentationFormat>
  <Paragraphs>61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Wingdings</vt:lpstr>
      <vt:lpstr>Wingdings 3</vt:lpstr>
      <vt:lpstr>Ion</vt:lpstr>
      <vt:lpstr>Criticism On Dominant paradigm of development and  emergence of alternative paradigm</vt:lpstr>
      <vt:lpstr>Criticism On Dominant paradigm of development</vt:lpstr>
      <vt:lpstr>Environmental pollution </vt:lpstr>
      <vt:lpstr>World oil crisis  </vt:lpstr>
      <vt:lpstr>Relationship with china </vt:lpstr>
      <vt:lpstr>One way flow of information  </vt:lpstr>
      <vt:lpstr>Top to down communication  </vt:lpstr>
      <vt:lpstr>unequal distribution </vt:lpstr>
      <vt:lpstr>Stress on economic development </vt:lpstr>
      <vt:lpstr>Realisation in Third world </vt:lpstr>
      <vt:lpstr>Alternative paradigm of development</vt:lpstr>
      <vt:lpstr>Characteristics pf Alternative paradigm of development</vt:lpstr>
      <vt:lpstr>Characteristics pf Alternative paradigm of development</vt:lpstr>
      <vt:lpstr>Characteristics pf Alternative paradigm of development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Criticism On Dominant paradigm of development and  emergence of alternative paradigm</dc:title>
  <dc:creator>Zeeshan Akbar</dc:creator>
  <cp:lastModifiedBy>Zeeshan Akbar</cp:lastModifiedBy>
  <cp:revision>11</cp:revision>
  <dcterms:created xsi:type="dcterms:W3CDTF">2020-04-20T05:17:36Z</dcterms:created>
  <dcterms:modified xsi:type="dcterms:W3CDTF">2020-04-20T06:25:58Z</dcterms:modified>
</cp:coreProperties>
</file>