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3"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6B1391-18A7-4B7A-9AF4-824D9F77D4DA}" type="datetimeFigureOut">
              <a:rPr lang="en-US" smtClean="0"/>
              <a:pPr/>
              <a:t>5/3/2020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4CE5B1-9338-42FF-BE8D-11F2B9877EF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54CE5B1-9338-42FF-BE8D-11F2B9877EF6}"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087294-014C-4933-9E61-0AAAD4B8C059}"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3F1F9B-ABAA-48C5-B63D-B6ABF2204B5A}" type="slidenum">
              <a:rPr lang="en-US" smtClean="0"/>
              <a:pPr/>
              <a:t>‹#›</a:t>
            </a:fld>
            <a:endParaRPr lang="en-US"/>
          </a:p>
        </p:txBody>
      </p:sp>
    </p:spTree>
    <p:extLst>
      <p:ext uri="{BB962C8B-B14F-4D97-AF65-F5344CB8AC3E}">
        <p14:creationId xmlns="" xmlns:p14="http://schemas.microsoft.com/office/powerpoint/2010/main" val="1225814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087294-014C-4933-9E61-0AAAD4B8C059}"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3F1F9B-ABAA-48C5-B63D-B6ABF2204B5A}" type="slidenum">
              <a:rPr lang="en-US" smtClean="0"/>
              <a:pPr/>
              <a:t>‹#›</a:t>
            </a:fld>
            <a:endParaRPr lang="en-US"/>
          </a:p>
        </p:txBody>
      </p:sp>
    </p:spTree>
    <p:extLst>
      <p:ext uri="{BB962C8B-B14F-4D97-AF65-F5344CB8AC3E}">
        <p14:creationId xmlns="" xmlns:p14="http://schemas.microsoft.com/office/powerpoint/2010/main" val="2729895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087294-014C-4933-9E61-0AAAD4B8C059}"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3F1F9B-ABAA-48C5-B63D-B6ABF2204B5A}" type="slidenum">
              <a:rPr lang="en-US" smtClean="0"/>
              <a:pPr/>
              <a:t>‹#›</a:t>
            </a:fld>
            <a:endParaRPr lang="en-US"/>
          </a:p>
        </p:txBody>
      </p:sp>
    </p:spTree>
    <p:extLst>
      <p:ext uri="{BB962C8B-B14F-4D97-AF65-F5344CB8AC3E}">
        <p14:creationId xmlns="" xmlns:p14="http://schemas.microsoft.com/office/powerpoint/2010/main" val="2494570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087294-014C-4933-9E61-0AAAD4B8C059}"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3F1F9B-ABAA-48C5-B63D-B6ABF2204B5A}" type="slidenum">
              <a:rPr lang="en-US" smtClean="0"/>
              <a:pPr/>
              <a:t>‹#›</a:t>
            </a:fld>
            <a:endParaRPr lang="en-US"/>
          </a:p>
        </p:txBody>
      </p:sp>
    </p:spTree>
    <p:extLst>
      <p:ext uri="{BB962C8B-B14F-4D97-AF65-F5344CB8AC3E}">
        <p14:creationId xmlns="" xmlns:p14="http://schemas.microsoft.com/office/powerpoint/2010/main" val="4070699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087294-014C-4933-9E61-0AAAD4B8C059}"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3F1F9B-ABAA-48C5-B63D-B6ABF2204B5A}" type="slidenum">
              <a:rPr lang="en-US" smtClean="0"/>
              <a:pPr/>
              <a:t>‹#›</a:t>
            </a:fld>
            <a:endParaRPr lang="en-US"/>
          </a:p>
        </p:txBody>
      </p:sp>
    </p:spTree>
    <p:extLst>
      <p:ext uri="{BB962C8B-B14F-4D97-AF65-F5344CB8AC3E}">
        <p14:creationId xmlns="" xmlns:p14="http://schemas.microsoft.com/office/powerpoint/2010/main" val="1800242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087294-014C-4933-9E61-0AAAD4B8C059}"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3F1F9B-ABAA-48C5-B63D-B6ABF2204B5A}" type="slidenum">
              <a:rPr lang="en-US" smtClean="0"/>
              <a:pPr/>
              <a:t>‹#›</a:t>
            </a:fld>
            <a:endParaRPr lang="en-US"/>
          </a:p>
        </p:txBody>
      </p:sp>
    </p:spTree>
    <p:extLst>
      <p:ext uri="{BB962C8B-B14F-4D97-AF65-F5344CB8AC3E}">
        <p14:creationId xmlns="" xmlns:p14="http://schemas.microsoft.com/office/powerpoint/2010/main" val="1148777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087294-014C-4933-9E61-0AAAD4B8C059}" type="datetimeFigureOut">
              <a:rPr lang="en-US" smtClean="0"/>
              <a:pPr/>
              <a:t>5/3/2020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3F1F9B-ABAA-48C5-B63D-B6ABF2204B5A}" type="slidenum">
              <a:rPr lang="en-US" smtClean="0"/>
              <a:pPr/>
              <a:t>‹#›</a:t>
            </a:fld>
            <a:endParaRPr lang="en-US"/>
          </a:p>
        </p:txBody>
      </p:sp>
    </p:spTree>
    <p:extLst>
      <p:ext uri="{BB962C8B-B14F-4D97-AF65-F5344CB8AC3E}">
        <p14:creationId xmlns="" xmlns:p14="http://schemas.microsoft.com/office/powerpoint/2010/main" val="3238819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087294-014C-4933-9E61-0AAAD4B8C059}" type="datetimeFigureOut">
              <a:rPr lang="en-US" smtClean="0"/>
              <a:pPr/>
              <a:t>5/3/2020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3F1F9B-ABAA-48C5-B63D-B6ABF2204B5A}" type="slidenum">
              <a:rPr lang="en-US" smtClean="0"/>
              <a:pPr/>
              <a:t>‹#›</a:t>
            </a:fld>
            <a:endParaRPr lang="en-US"/>
          </a:p>
        </p:txBody>
      </p:sp>
    </p:spTree>
    <p:extLst>
      <p:ext uri="{BB962C8B-B14F-4D97-AF65-F5344CB8AC3E}">
        <p14:creationId xmlns="" xmlns:p14="http://schemas.microsoft.com/office/powerpoint/2010/main" val="4170183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087294-014C-4933-9E61-0AAAD4B8C059}" type="datetimeFigureOut">
              <a:rPr lang="en-US" smtClean="0"/>
              <a:pPr/>
              <a:t>5/3/2020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3F1F9B-ABAA-48C5-B63D-B6ABF2204B5A}" type="slidenum">
              <a:rPr lang="en-US" smtClean="0"/>
              <a:pPr/>
              <a:t>‹#›</a:t>
            </a:fld>
            <a:endParaRPr lang="en-US"/>
          </a:p>
        </p:txBody>
      </p:sp>
    </p:spTree>
    <p:extLst>
      <p:ext uri="{BB962C8B-B14F-4D97-AF65-F5344CB8AC3E}">
        <p14:creationId xmlns="" xmlns:p14="http://schemas.microsoft.com/office/powerpoint/2010/main" val="100068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087294-014C-4933-9E61-0AAAD4B8C059}"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3F1F9B-ABAA-48C5-B63D-B6ABF2204B5A}" type="slidenum">
              <a:rPr lang="en-US" smtClean="0"/>
              <a:pPr/>
              <a:t>‹#›</a:t>
            </a:fld>
            <a:endParaRPr lang="en-US"/>
          </a:p>
        </p:txBody>
      </p:sp>
    </p:spTree>
    <p:extLst>
      <p:ext uri="{BB962C8B-B14F-4D97-AF65-F5344CB8AC3E}">
        <p14:creationId xmlns="" xmlns:p14="http://schemas.microsoft.com/office/powerpoint/2010/main" val="3827698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087294-014C-4933-9E61-0AAAD4B8C059}"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3F1F9B-ABAA-48C5-B63D-B6ABF2204B5A}" type="slidenum">
              <a:rPr lang="en-US" smtClean="0"/>
              <a:pPr/>
              <a:t>‹#›</a:t>
            </a:fld>
            <a:endParaRPr lang="en-US"/>
          </a:p>
        </p:txBody>
      </p:sp>
    </p:spTree>
    <p:extLst>
      <p:ext uri="{BB962C8B-B14F-4D97-AF65-F5344CB8AC3E}">
        <p14:creationId xmlns="" xmlns:p14="http://schemas.microsoft.com/office/powerpoint/2010/main" val="1640799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87294-014C-4933-9E61-0AAAD4B8C059}" type="datetimeFigureOut">
              <a:rPr lang="en-US" smtClean="0"/>
              <a:pPr/>
              <a:t>5/3/2020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3F1F9B-ABAA-48C5-B63D-B6ABF2204B5A}" type="slidenum">
              <a:rPr lang="en-US" smtClean="0"/>
              <a:pPr/>
              <a:t>‹#›</a:t>
            </a:fld>
            <a:endParaRPr lang="en-US"/>
          </a:p>
        </p:txBody>
      </p:sp>
    </p:spTree>
    <p:extLst>
      <p:ext uri="{BB962C8B-B14F-4D97-AF65-F5344CB8AC3E}">
        <p14:creationId xmlns="" xmlns:p14="http://schemas.microsoft.com/office/powerpoint/2010/main" val="40382739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Income Tax Ordinance ,2001</a:t>
            </a:r>
            <a:endParaRPr lang="en-US" dirty="0"/>
          </a:p>
        </p:txBody>
      </p:sp>
      <p:sp>
        <p:nvSpPr>
          <p:cNvPr id="3" name="Subtitle 2"/>
          <p:cNvSpPr>
            <a:spLocks noGrp="1"/>
          </p:cNvSpPr>
          <p:nvPr>
            <p:ph type="subTitle" idx="1"/>
          </p:nvPr>
        </p:nvSpPr>
        <p:spPr/>
        <p:txBody>
          <a:bodyPr/>
          <a:lstStyle/>
          <a:p>
            <a:r>
              <a:rPr lang="en-US" b="1" dirty="0" smtClean="0">
                <a:solidFill>
                  <a:srgbClr val="FF0000"/>
                </a:solidFill>
              </a:rPr>
              <a:t>Filer   &amp;   Non- Filer</a:t>
            </a:r>
          </a:p>
          <a:p>
            <a:endParaRPr lang="en-US" dirty="0" smtClean="0"/>
          </a:p>
          <a:p>
            <a:endParaRPr lang="en-US" dirty="0"/>
          </a:p>
        </p:txBody>
      </p:sp>
    </p:spTree>
    <p:extLst>
      <p:ext uri="{BB962C8B-B14F-4D97-AF65-F5344CB8AC3E}">
        <p14:creationId xmlns="" xmlns:p14="http://schemas.microsoft.com/office/powerpoint/2010/main" val="830901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Filer and its necessity </a:t>
            </a:r>
            <a:endParaRPr lang="en-US" dirty="0"/>
          </a:p>
        </p:txBody>
      </p:sp>
      <p:sp>
        <p:nvSpPr>
          <p:cNvPr id="3" name="Content Placeholder 2"/>
          <p:cNvSpPr>
            <a:spLocks noGrp="1"/>
          </p:cNvSpPr>
          <p:nvPr>
            <p:ph idx="1"/>
          </p:nvPr>
        </p:nvSpPr>
        <p:spPr/>
        <p:txBody>
          <a:bodyPr>
            <a:normAutofit/>
          </a:bodyPr>
          <a:lstStyle/>
          <a:p>
            <a:r>
              <a:rPr lang="en-US" sz="2800" dirty="0" smtClean="0"/>
              <a:t>Filer is a person who file the Income Tax sales Tax Returns as per provided Procedure.</a:t>
            </a:r>
          </a:p>
          <a:p>
            <a:r>
              <a:rPr lang="en-US" sz="2800" dirty="0" smtClean="0"/>
              <a:t>Every transaction needs to be checked and to verify the status of a person going in with ,in order to check the transparency of accounts and audit.</a:t>
            </a:r>
          </a:p>
          <a:p>
            <a:r>
              <a:rPr lang="en-US" sz="2800" dirty="0" smtClean="0"/>
              <a:t> All the sources of Income are to added in a return if a filer is earning from more than one source.</a:t>
            </a:r>
          </a:p>
          <a:p>
            <a:endParaRPr lang="en-US" dirty="0"/>
          </a:p>
        </p:txBody>
      </p:sp>
    </p:spTree>
    <p:extLst>
      <p:ext uri="{BB962C8B-B14F-4D97-AF65-F5344CB8AC3E}">
        <p14:creationId xmlns="" xmlns:p14="http://schemas.microsoft.com/office/powerpoint/2010/main" val="993826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Section 114/115 of Income Tax Ordinance</a:t>
            </a:r>
            <a:endParaRPr lang="en-US" sz="3200" dirty="0"/>
          </a:p>
        </p:txBody>
      </p:sp>
      <p:sp>
        <p:nvSpPr>
          <p:cNvPr id="3" name="Content Placeholder 2"/>
          <p:cNvSpPr>
            <a:spLocks noGrp="1"/>
          </p:cNvSpPr>
          <p:nvPr>
            <p:ph idx="1"/>
          </p:nvPr>
        </p:nvSpPr>
        <p:spPr>
          <a:xfrm>
            <a:off x="457200" y="1524000"/>
            <a:ext cx="8229600" cy="4525963"/>
          </a:xfrm>
        </p:spPr>
        <p:txBody>
          <a:bodyPr>
            <a:normAutofit fontScale="92500" lnSpcReduction="10000"/>
          </a:bodyPr>
          <a:lstStyle/>
          <a:p>
            <a:endParaRPr lang="en-US" sz="1800" dirty="0" smtClean="0"/>
          </a:p>
          <a:p>
            <a:r>
              <a:rPr lang="en-US" sz="2400" dirty="0" smtClean="0"/>
              <a:t>Section 114 is to be read along with section 115 of income tax ordinance to describe a </a:t>
            </a:r>
            <a:r>
              <a:rPr lang="en-US" sz="2400" u="sng" dirty="0" smtClean="0"/>
              <a:t>FILER</a:t>
            </a:r>
          </a:p>
          <a:p>
            <a:r>
              <a:rPr lang="en-US" sz="2400" dirty="0" smtClean="0"/>
              <a:t>Filer is a person who file his return under section 114 of Income tax Ordinance,2001</a:t>
            </a:r>
          </a:p>
          <a:p>
            <a:r>
              <a:rPr lang="en-US" sz="2400" dirty="0" smtClean="0"/>
              <a:t>This section contains certain provisions  relating to:</a:t>
            </a:r>
          </a:p>
          <a:p>
            <a:r>
              <a:rPr lang="en-US" sz="2400" dirty="0" smtClean="0"/>
              <a:t>(a)-   Persons Required to file the return ---Sec114</a:t>
            </a:r>
          </a:p>
          <a:p>
            <a:r>
              <a:rPr lang="en-US" sz="2400" dirty="0" smtClean="0"/>
              <a:t>(b)-   Persons  not  Required to file the return-Sec.115</a:t>
            </a:r>
          </a:p>
          <a:p>
            <a:r>
              <a:rPr lang="en-US" sz="2400" dirty="0" smtClean="0"/>
              <a:t> (c) -  Prescribed manner to fill in the return</a:t>
            </a:r>
          </a:p>
          <a:p>
            <a:r>
              <a:rPr lang="en-US" sz="2400" dirty="0" smtClean="0"/>
              <a:t> (d)-   Return through  Electronic Web</a:t>
            </a:r>
          </a:p>
          <a:p>
            <a:r>
              <a:rPr lang="en-US" sz="2400" dirty="0" smtClean="0"/>
              <a:t> (e)-   Role of Commissioner under sec.114(3) &amp; 114(4)</a:t>
            </a:r>
          </a:p>
          <a:p>
            <a:r>
              <a:rPr lang="en-US" sz="2400" dirty="0" smtClean="0"/>
              <a:t> (f)-    Revised Return  </a:t>
            </a:r>
          </a:p>
          <a:p>
            <a:endParaRPr lang="en-US" sz="18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Section 114(6)  of Income Tax Ordinance,2001</a:t>
            </a:r>
            <a:endParaRPr lang="en-US" sz="2800" dirty="0"/>
          </a:p>
        </p:txBody>
      </p:sp>
      <p:sp>
        <p:nvSpPr>
          <p:cNvPr id="3" name="Content Placeholder 2"/>
          <p:cNvSpPr>
            <a:spLocks noGrp="1"/>
          </p:cNvSpPr>
          <p:nvPr>
            <p:ph idx="1"/>
          </p:nvPr>
        </p:nvSpPr>
        <p:spPr/>
        <p:txBody>
          <a:bodyPr>
            <a:normAutofit/>
          </a:bodyPr>
          <a:lstStyle/>
          <a:p>
            <a:pPr>
              <a:buNone/>
            </a:pPr>
            <a:r>
              <a:rPr lang="en-US" sz="2000" b="1" dirty="0" smtClean="0"/>
              <a:t>            </a:t>
            </a:r>
          </a:p>
          <a:p>
            <a:pPr>
              <a:buNone/>
            </a:pPr>
            <a:r>
              <a:rPr lang="en-US" sz="2000" b="1" dirty="0" smtClean="0"/>
              <a:t>    </a:t>
            </a:r>
            <a:r>
              <a:rPr lang="en-US" sz="2000" b="1" u="sng" dirty="0" smtClean="0"/>
              <a:t>Notices  by Commissioner</a:t>
            </a:r>
          </a:p>
          <a:p>
            <a:endParaRPr lang="en-US" sz="2000" b="1" dirty="0" smtClean="0"/>
          </a:p>
          <a:p>
            <a:r>
              <a:rPr lang="en-US" sz="2000" dirty="0" smtClean="0"/>
              <a:t>(a)-  Notice for last five completed years</a:t>
            </a:r>
          </a:p>
          <a:p>
            <a:r>
              <a:rPr lang="en-US" sz="2000" dirty="0" smtClean="0"/>
              <a:t>(b)-  When notice can be for last ten years</a:t>
            </a:r>
          </a:p>
          <a:p>
            <a:pPr>
              <a:buNone/>
            </a:pPr>
            <a:endParaRPr lang="en-US" sz="2000" b="1" dirty="0" smtClean="0"/>
          </a:p>
          <a:p>
            <a:pPr>
              <a:buNone/>
            </a:pPr>
            <a:r>
              <a:rPr lang="en-US" sz="2000" b="1" dirty="0" smtClean="0"/>
              <a:t>       </a:t>
            </a:r>
            <a:r>
              <a:rPr lang="en-US" sz="2000" b="1" u="sng" dirty="0" smtClean="0"/>
              <a:t>Revision of Return</a:t>
            </a:r>
            <a:r>
              <a:rPr lang="en-US" sz="2000" u="sng" dirty="0" smtClean="0"/>
              <a:t> </a:t>
            </a:r>
          </a:p>
          <a:p>
            <a:r>
              <a:rPr lang="en-US" sz="2000" dirty="0" smtClean="0"/>
              <a:t> All the provisions as mentioned in sub section 6  of section 114 </a:t>
            </a:r>
          </a:p>
          <a:p>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Wealth Statement under sec.116</a:t>
            </a:r>
            <a:endParaRPr lang="en-US" dirty="0"/>
          </a:p>
        </p:txBody>
      </p:sp>
      <p:sp>
        <p:nvSpPr>
          <p:cNvPr id="3" name="Content Placeholder 2"/>
          <p:cNvSpPr>
            <a:spLocks noGrp="1"/>
          </p:cNvSpPr>
          <p:nvPr>
            <p:ph idx="1"/>
          </p:nvPr>
        </p:nvSpPr>
        <p:spPr/>
        <p:txBody>
          <a:bodyPr>
            <a:normAutofit/>
          </a:bodyPr>
          <a:lstStyle/>
          <a:p>
            <a:r>
              <a:rPr lang="en-US" sz="1800" dirty="0" smtClean="0">
                <a:solidFill>
                  <a:srgbClr val="FF0000"/>
                </a:solidFill>
              </a:rPr>
              <a:t>Wealth  Statement </a:t>
            </a:r>
          </a:p>
          <a:p>
            <a:r>
              <a:rPr lang="en-US" sz="1800" dirty="0" smtClean="0"/>
              <a:t>(a)-  a necessary document before filing a return</a:t>
            </a:r>
          </a:p>
          <a:p>
            <a:r>
              <a:rPr lang="en-US" sz="1800" dirty="0" smtClean="0"/>
              <a:t>(b)-  Voluntarily  &amp; Compulsorily</a:t>
            </a:r>
          </a:p>
          <a:p>
            <a:endParaRPr lang="en-US" sz="1800" dirty="0" smtClean="0"/>
          </a:p>
          <a:p>
            <a:r>
              <a:rPr lang="en-US" sz="1800" dirty="0" smtClean="0">
                <a:solidFill>
                  <a:srgbClr val="FF0000"/>
                </a:solidFill>
              </a:rPr>
              <a:t>What is this document </a:t>
            </a:r>
            <a:r>
              <a:rPr lang="en-US" sz="1800" dirty="0" smtClean="0"/>
              <a:t>?    Wealth Statement – What does it Contain</a:t>
            </a:r>
          </a:p>
          <a:p>
            <a:pPr>
              <a:buNone/>
            </a:pPr>
            <a:r>
              <a:rPr lang="en-US" sz="1800" dirty="0" smtClean="0"/>
              <a:t>            Details  of Person’ Assets  &amp;  Liabilities </a:t>
            </a:r>
          </a:p>
          <a:p>
            <a:pPr>
              <a:buNone/>
            </a:pPr>
            <a:r>
              <a:rPr lang="en-US" sz="1800" dirty="0" smtClean="0"/>
              <a:t>            Details of Person’s spouse, minor children  and other dependants</a:t>
            </a:r>
          </a:p>
          <a:p>
            <a:pPr>
              <a:buNone/>
            </a:pPr>
            <a:r>
              <a:rPr lang="en-US" sz="1800" dirty="0" smtClean="0"/>
              <a:t>            Details of transferred  Assets</a:t>
            </a:r>
          </a:p>
          <a:p>
            <a:pPr>
              <a:buNone/>
            </a:pPr>
            <a:r>
              <a:rPr lang="en-US" sz="1800" dirty="0" smtClean="0"/>
              <a:t>            Details of Expenditures </a:t>
            </a:r>
          </a:p>
          <a:p>
            <a:pPr>
              <a:buNone/>
            </a:pPr>
            <a:r>
              <a:rPr lang="en-US" sz="1800" dirty="0" smtClean="0"/>
              <a:t>             The Reconciliation of  Statement  of wealth </a:t>
            </a:r>
          </a:p>
          <a:p>
            <a:pPr>
              <a:buNone/>
            </a:pPr>
            <a:r>
              <a:rPr lang="en-US" sz="1800" dirty="0" smtClean="0"/>
              <a:t>             Revision of wealth Statement </a:t>
            </a:r>
            <a:endParaRPr 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116-A Foreign Income  &amp;   assets  Statement </a:t>
            </a:r>
            <a:endParaRPr lang="en-US" sz="3600" dirty="0"/>
          </a:p>
        </p:txBody>
      </p:sp>
      <p:sp>
        <p:nvSpPr>
          <p:cNvPr id="3" name="Content Placeholder 2"/>
          <p:cNvSpPr>
            <a:spLocks noGrp="1"/>
          </p:cNvSpPr>
          <p:nvPr>
            <p:ph idx="1"/>
          </p:nvPr>
        </p:nvSpPr>
        <p:spPr/>
        <p:txBody>
          <a:bodyPr>
            <a:normAutofit/>
          </a:bodyPr>
          <a:lstStyle/>
          <a:p>
            <a:r>
              <a:rPr lang="en-US" sz="2800" dirty="0" smtClean="0"/>
              <a:t>Persons total foreign assets &amp; liabilities </a:t>
            </a:r>
          </a:p>
          <a:p>
            <a:r>
              <a:rPr lang="en-US" sz="2800" dirty="0" smtClean="0"/>
              <a:t>Transferred foreign Assets </a:t>
            </a:r>
          </a:p>
          <a:p>
            <a:r>
              <a:rPr lang="en-US" sz="2800" dirty="0" smtClean="0"/>
              <a:t>Expenditure</a:t>
            </a:r>
          </a:p>
          <a:p>
            <a:r>
              <a:rPr lang="en-US" sz="2800" dirty="0" smtClean="0"/>
              <a:t>Notice by Commissioner  for required details </a:t>
            </a:r>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Conclusion : </a:t>
            </a:r>
            <a:r>
              <a:rPr lang="en-US" sz="2800" dirty="0" err="1" smtClean="0"/>
              <a:t>Jist</a:t>
            </a:r>
            <a:r>
              <a:rPr lang="en-US" sz="2800" dirty="0" smtClean="0"/>
              <a:t> of the whole structure </a:t>
            </a:r>
            <a:r>
              <a:rPr lang="en-US" sz="2800" dirty="0" smtClean="0"/>
              <a:t>of Return filing </a:t>
            </a:r>
            <a:endParaRPr lang="en-US" sz="2800" dirty="0"/>
          </a:p>
        </p:txBody>
      </p:sp>
      <p:sp>
        <p:nvSpPr>
          <p:cNvPr id="3" name="Content Placeholder 2"/>
          <p:cNvSpPr>
            <a:spLocks noGrp="1"/>
          </p:cNvSpPr>
          <p:nvPr>
            <p:ph idx="1"/>
          </p:nvPr>
        </p:nvSpPr>
        <p:spPr/>
        <p:txBody>
          <a:bodyPr>
            <a:normAutofit/>
          </a:bodyPr>
          <a:lstStyle/>
          <a:p>
            <a:r>
              <a:rPr lang="en-US" sz="2000" dirty="0" smtClean="0"/>
              <a:t>Before Registration and Filing of your Income Tax Return, it is recommended that one should establish basic understanding regarding these processes. Knowledge of basic concepts would not only ensure that the tasks are performed easily but also in the </a:t>
            </a:r>
            <a:r>
              <a:rPr lang="en-US" sz="2000" dirty="0" smtClean="0"/>
              <a:t>prescribed </a:t>
            </a:r>
            <a:r>
              <a:rPr lang="en-US" sz="2000" dirty="0" smtClean="0"/>
              <a:t>manner</a:t>
            </a:r>
            <a:r>
              <a:rPr lang="en-US" sz="2000" dirty="0" smtClean="0"/>
              <a:t>.</a:t>
            </a:r>
          </a:p>
          <a:p>
            <a:r>
              <a:rPr lang="en-US" sz="2000" dirty="0" smtClean="0"/>
              <a:t>Section 114 of Income Tax Ordinance relates to the requirements of return filing as well as the  prescribed manner of filing the Return </a:t>
            </a:r>
          </a:p>
          <a:p>
            <a:r>
              <a:rPr lang="en-US" sz="2000" dirty="0" smtClean="0"/>
              <a:t>The details are already discussed in the lecture .</a:t>
            </a:r>
            <a:r>
              <a:rPr lang="en-US" sz="2000" dirty="0" smtClean="0"/>
              <a:t> </a:t>
            </a:r>
          </a:p>
          <a:p>
            <a:r>
              <a:rPr lang="en-US" sz="2000" dirty="0" smtClean="0"/>
              <a:t>Questions to be raised -------------------</a:t>
            </a:r>
            <a:endParaRPr lang="en-US" sz="2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426</Words>
  <Application>Microsoft Office PowerPoint</Application>
  <PresentationFormat>On-screen Show (4:3)</PresentationFormat>
  <Paragraphs>49</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Income Tax Ordinance ,2001</vt:lpstr>
      <vt:lpstr>Filer and its necessity </vt:lpstr>
      <vt:lpstr>Section 114/115 of Income Tax Ordinance</vt:lpstr>
      <vt:lpstr>Section 114(6)  of Income Tax Ordinance,2001</vt:lpstr>
      <vt:lpstr>Wealth Statement under sec.116</vt:lpstr>
      <vt:lpstr>116-A Foreign Income  &amp;   assets  Statement </vt:lpstr>
      <vt:lpstr>Conclusion : Jist of the whole structure of Return filing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Income Tax Ordinance ,2001</dc:title>
  <dc:creator>Adeel</dc:creator>
  <cp:lastModifiedBy>Muhammad Nadeem</cp:lastModifiedBy>
  <cp:revision>12</cp:revision>
  <dcterms:created xsi:type="dcterms:W3CDTF">2020-04-30T18:56:40Z</dcterms:created>
  <dcterms:modified xsi:type="dcterms:W3CDTF">2020-05-02T23:38:54Z</dcterms:modified>
</cp:coreProperties>
</file>