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3" r:id="rId3"/>
    <p:sldId id="257"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1D8BD707-D9CF-40AE-B4C6-C98DA3205C09}" type="datetimeFigureOut">
              <a:rPr lang="en-US" smtClean="0"/>
              <a:pPr/>
              <a:t>1/14/2020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1/14/2020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1/14/2020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1/14/2020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1/14/2020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1/14/2020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1/14/2020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1/14/2020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1D8BD707-D9CF-40AE-B4C6-C98DA3205C09}" type="datetimeFigureOut">
              <a:rPr lang="en-US" smtClean="0"/>
              <a:pPr/>
              <a:t>1/14/2020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1/14/2020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1/14/2020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1D8BD707-D9CF-40AE-B4C6-C98DA3205C09}" type="datetimeFigureOut">
              <a:rPr lang="en-US" smtClean="0"/>
              <a:pPr/>
              <a:t>1/14/2020</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57400" y="2057400"/>
            <a:ext cx="5486400" cy="707886"/>
          </a:xfrm>
          <a:prstGeom prst="rect">
            <a:avLst/>
          </a:prstGeom>
        </p:spPr>
        <p:txBody>
          <a:bodyPr wrap="square">
            <a:spAutoFit/>
          </a:bodyPr>
          <a:lstStyle/>
          <a:p>
            <a:r>
              <a:rPr lang="en-US" sz="4000" b="1" dirty="0" smtClean="0"/>
              <a:t>Animal physiology</a:t>
            </a:r>
            <a:endParaRPr lang="en-US" sz="4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1981200"/>
            <a:ext cx="7696200" cy="3416320"/>
          </a:xfrm>
          <a:prstGeom prst="rect">
            <a:avLst/>
          </a:prstGeom>
        </p:spPr>
        <p:txBody>
          <a:bodyPr wrap="square">
            <a:spAutoFit/>
          </a:bodyPr>
          <a:lstStyle/>
          <a:p>
            <a:endParaRPr lang="en-US" dirty="0" smtClean="0"/>
          </a:p>
          <a:p>
            <a:endParaRPr lang="en-US" dirty="0" smtClean="0"/>
          </a:p>
          <a:p>
            <a:r>
              <a:rPr lang="en-US" sz="2000" dirty="0" smtClean="0"/>
              <a:t>The branch of biology that deals with the normal functions of living organisms and their parts.</a:t>
            </a:r>
          </a:p>
          <a:p>
            <a:r>
              <a:rPr lang="en-US" sz="2000" dirty="0" smtClean="0"/>
              <a:t>the way in which a living organism or bodily part functions.</a:t>
            </a:r>
          </a:p>
          <a:p>
            <a:r>
              <a:rPr lang="en-US" sz="2000" dirty="0" smtClean="0"/>
              <a:t>"the physiology of the </a:t>
            </a:r>
            <a:r>
              <a:rPr lang="en-US" sz="2000" dirty="0" smtClean="0"/>
              <a:t>brain“</a:t>
            </a:r>
          </a:p>
          <a:p>
            <a:endParaRPr lang="en-US" sz="2000" dirty="0" smtClean="0"/>
          </a:p>
          <a:p>
            <a:r>
              <a:rPr lang="en-US" sz="2000" dirty="0" smtClean="0"/>
              <a:t>Plant physiology</a:t>
            </a:r>
          </a:p>
          <a:p>
            <a:r>
              <a:rPr lang="en-US" sz="2000" dirty="0" smtClean="0"/>
              <a:t>Animal physiology</a:t>
            </a:r>
          </a:p>
          <a:p>
            <a:r>
              <a:rPr lang="en-US" sz="2000" dirty="0" smtClean="0"/>
              <a:t>Human physiology</a:t>
            </a:r>
            <a:endParaRPr lang="en-US" sz="2000" dirty="0"/>
          </a:p>
        </p:txBody>
      </p:sp>
      <p:sp>
        <p:nvSpPr>
          <p:cNvPr id="3" name="Rectangle 2"/>
          <p:cNvSpPr/>
          <p:nvPr/>
        </p:nvSpPr>
        <p:spPr>
          <a:xfrm>
            <a:off x="1219200" y="1219200"/>
            <a:ext cx="4517221" cy="584775"/>
          </a:xfrm>
          <a:prstGeom prst="rect">
            <a:avLst/>
          </a:prstGeom>
        </p:spPr>
        <p:txBody>
          <a:bodyPr wrap="square">
            <a:spAutoFit/>
          </a:bodyPr>
          <a:lstStyle/>
          <a:p>
            <a:r>
              <a:rPr lang="en-US" sz="3200" dirty="0" smtClean="0"/>
              <a:t>what is physiology</a:t>
            </a:r>
            <a:endParaRPr lang="en-US" sz="3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95600" y="1143000"/>
            <a:ext cx="2743200" cy="584775"/>
          </a:xfrm>
          <a:prstGeom prst="rect">
            <a:avLst/>
          </a:prstGeom>
        </p:spPr>
        <p:txBody>
          <a:bodyPr wrap="square">
            <a:spAutoFit/>
          </a:bodyPr>
          <a:lstStyle/>
          <a:p>
            <a:r>
              <a:rPr lang="en-US" sz="3200" dirty="0" smtClean="0"/>
              <a:t>introduction</a:t>
            </a:r>
            <a:endParaRPr lang="en-US" sz="3200" dirty="0"/>
          </a:p>
        </p:txBody>
      </p:sp>
      <p:sp>
        <p:nvSpPr>
          <p:cNvPr id="3" name="Rectangle 2"/>
          <p:cNvSpPr/>
          <p:nvPr/>
        </p:nvSpPr>
        <p:spPr>
          <a:xfrm>
            <a:off x="762000" y="2274838"/>
            <a:ext cx="7772400" cy="1631216"/>
          </a:xfrm>
          <a:prstGeom prst="rect">
            <a:avLst/>
          </a:prstGeom>
        </p:spPr>
        <p:txBody>
          <a:bodyPr wrap="square">
            <a:spAutoFit/>
          </a:bodyPr>
          <a:lstStyle/>
          <a:p>
            <a:r>
              <a:rPr lang="en-US" sz="2000" b="1" dirty="0" smtClean="0"/>
              <a:t>Animal physiology</a:t>
            </a:r>
            <a:r>
              <a:rPr lang="en-US" sz="2000" dirty="0" smtClean="0"/>
              <a:t> is the scientific study of the life-supporting properties, functions and processes of </a:t>
            </a:r>
            <a:r>
              <a:rPr lang="en-US" sz="2000" b="1" dirty="0" smtClean="0"/>
              <a:t>animals</a:t>
            </a:r>
            <a:r>
              <a:rPr lang="en-US" sz="2000" dirty="0" smtClean="0"/>
              <a:t> or their parts. The discipline covers key homeostatic processes, such as the regulation of temperature, blood flow and hormones</a:t>
            </a:r>
            <a:r>
              <a:rPr lang="en-US" dirty="0" smtClean="0"/>
              <a:t>.</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3000" y="1295400"/>
            <a:ext cx="4697937" cy="584775"/>
          </a:xfrm>
          <a:prstGeom prst="rect">
            <a:avLst/>
          </a:prstGeom>
        </p:spPr>
        <p:txBody>
          <a:bodyPr wrap="square">
            <a:spAutoFit/>
          </a:bodyPr>
          <a:lstStyle/>
          <a:p>
            <a:r>
              <a:rPr lang="en-US" sz="3200" dirty="0" smtClean="0"/>
              <a:t>what is homeostasis</a:t>
            </a:r>
            <a:endParaRPr lang="en-US" sz="3200" dirty="0"/>
          </a:p>
        </p:txBody>
      </p:sp>
      <p:sp>
        <p:nvSpPr>
          <p:cNvPr id="3" name="Rectangle 2"/>
          <p:cNvSpPr/>
          <p:nvPr/>
        </p:nvSpPr>
        <p:spPr>
          <a:xfrm>
            <a:off x="838200" y="2209800"/>
            <a:ext cx="7772400" cy="1015663"/>
          </a:xfrm>
          <a:prstGeom prst="rect">
            <a:avLst/>
          </a:prstGeom>
        </p:spPr>
        <p:txBody>
          <a:bodyPr wrap="square">
            <a:spAutoFit/>
          </a:bodyPr>
          <a:lstStyle/>
          <a:p>
            <a:r>
              <a:rPr lang="en-US" sz="2000" dirty="0" smtClean="0"/>
              <a:t>In biology, homeostasis is the state of steady internal physical and chemical conditions maintained by living systems</a:t>
            </a:r>
            <a:endParaRPr lang="en-US" sz="2000" dirty="0"/>
          </a:p>
        </p:txBody>
      </p:sp>
      <p:sp>
        <p:nvSpPr>
          <p:cNvPr id="4" name="Rectangle 3"/>
          <p:cNvSpPr/>
          <p:nvPr/>
        </p:nvSpPr>
        <p:spPr>
          <a:xfrm>
            <a:off x="838200" y="3429000"/>
            <a:ext cx="7696200" cy="1631216"/>
          </a:xfrm>
          <a:prstGeom prst="rect">
            <a:avLst/>
          </a:prstGeom>
        </p:spPr>
        <p:txBody>
          <a:bodyPr wrap="square">
            <a:spAutoFit/>
          </a:bodyPr>
          <a:lstStyle/>
          <a:p>
            <a:r>
              <a:rPr lang="en-US" sz="2000" dirty="0" smtClean="0"/>
              <a:t>Homeostasis, from the Greek words for "same" and "steady," </a:t>
            </a:r>
          </a:p>
          <a:p>
            <a:endParaRPr lang="en-US" sz="2000" dirty="0" smtClean="0"/>
          </a:p>
          <a:p>
            <a:r>
              <a:rPr lang="en-US" sz="2000" dirty="0" smtClean="0"/>
              <a:t>refers to any process that living things use to actively maintain fairly stable conditions necessary for survival</a:t>
            </a:r>
            <a:endParaRPr lang="en-US"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1720840"/>
            <a:ext cx="8001000" cy="2862322"/>
          </a:xfrm>
          <a:prstGeom prst="rect">
            <a:avLst/>
          </a:prstGeom>
        </p:spPr>
        <p:txBody>
          <a:bodyPr wrap="square">
            <a:spAutoFit/>
          </a:bodyPr>
          <a:lstStyle/>
          <a:p>
            <a:r>
              <a:rPr lang="en-US" sz="2000" dirty="0" smtClean="0"/>
              <a:t>The term was coined in 1930 by the physician Walter Cannon.</a:t>
            </a:r>
          </a:p>
          <a:p>
            <a:endParaRPr lang="en-US" sz="2000" dirty="0" smtClean="0"/>
          </a:p>
          <a:p>
            <a:r>
              <a:rPr lang="en-US" sz="2000" dirty="0" smtClean="0"/>
              <a:t> His book, </a:t>
            </a:r>
            <a:r>
              <a:rPr lang="en-US" sz="2000" i="1" dirty="0" smtClean="0"/>
              <a:t>The Wisdom of the Body</a:t>
            </a:r>
            <a:r>
              <a:rPr lang="en-US" sz="2000" dirty="0" smtClean="0"/>
              <a:t>, describes how the human body maintains steady levels of temperature and other vital conditions such as the water, salt, sugar, protein, fat, calcium and oxygen contents of the blood. Similar processes dynamically maintain steady-state conditions in the Earth's environment.</a:t>
            </a:r>
            <a:endParaRPr lang="en-US"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1582341"/>
            <a:ext cx="7924800" cy="3785652"/>
          </a:xfrm>
          <a:prstGeom prst="rect">
            <a:avLst/>
          </a:prstGeom>
        </p:spPr>
        <p:txBody>
          <a:bodyPr wrap="square">
            <a:spAutoFit/>
          </a:bodyPr>
          <a:lstStyle/>
          <a:p>
            <a:r>
              <a:rPr lang="en-US" sz="2000" dirty="0" smtClean="0"/>
              <a:t>Homeostasis has found useful applications in the social sciences.</a:t>
            </a:r>
          </a:p>
          <a:p>
            <a:endParaRPr lang="en-US" sz="2000" dirty="0" smtClean="0"/>
          </a:p>
          <a:p>
            <a:r>
              <a:rPr lang="en-US" sz="2000" dirty="0" smtClean="0"/>
              <a:t> It refers to how a person under conflicting stresses and motivations can maintain a stable psychological condition. </a:t>
            </a:r>
          </a:p>
          <a:p>
            <a:endParaRPr lang="en-US" sz="2000" dirty="0" smtClean="0"/>
          </a:p>
          <a:p>
            <a:r>
              <a:rPr lang="en-US" sz="2000" dirty="0" smtClean="0"/>
              <a:t>A society homeostatically maintains its stability despite competing political, economic and cultural factors.</a:t>
            </a:r>
          </a:p>
          <a:p>
            <a:endParaRPr lang="en-US" sz="2000" dirty="0" smtClean="0"/>
          </a:p>
          <a:p>
            <a:r>
              <a:rPr lang="en-US" sz="2000" dirty="0" smtClean="0"/>
              <a:t> A good example is the law of supply and demand, whereby the interaction of supply and demand keeps market prices reasonably stable</a:t>
            </a:r>
            <a:r>
              <a:rPr lang="en-US" dirty="0" smtClean="0"/>
              <a:t>.</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1295400"/>
            <a:ext cx="8077200" cy="4031873"/>
          </a:xfrm>
          <a:prstGeom prst="rect">
            <a:avLst/>
          </a:prstGeom>
        </p:spPr>
        <p:txBody>
          <a:bodyPr wrap="square">
            <a:spAutoFit/>
          </a:bodyPr>
          <a:lstStyle/>
          <a:p>
            <a:pPr fontAlgn="base"/>
            <a:r>
              <a:rPr lang="en-US" sz="2000" dirty="0" smtClean="0"/>
              <a:t>Homeostatic ideas are shared by the science of cybernetics (from the Greek for "steersman"), </a:t>
            </a:r>
          </a:p>
          <a:p>
            <a:pPr fontAlgn="base"/>
            <a:r>
              <a:rPr lang="en-US" sz="2000" dirty="0" smtClean="0"/>
              <a:t>defined in 1948 by the mathematician Norbert Wiener as "the entire field of control and communication theory, whether in the machine or in the animal." </a:t>
            </a:r>
          </a:p>
          <a:p>
            <a:pPr fontAlgn="base"/>
            <a:endParaRPr lang="en-US" sz="2000" dirty="0" smtClean="0"/>
          </a:p>
          <a:p>
            <a:pPr fontAlgn="base"/>
            <a:r>
              <a:rPr lang="en-US" sz="2000" dirty="0" smtClean="0"/>
              <a:t>Cybernetic systems can "remember" disturbances and thus are used in computer science to store and transmit information. Negative feedback is a central homeostatic and cybernetic concept, referring to how an organism or system automatically opposes any change imposed upon it.</a:t>
            </a:r>
          </a:p>
          <a:p>
            <a:r>
              <a:rPr lang="en-US" dirty="0" smtClean="0"/>
              <a:t/>
            </a:r>
            <a:br>
              <a:rPr lang="en-US" dirty="0" smtClean="0"/>
            </a:b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6</TotalTime>
  <Words>277</Words>
  <Application>Microsoft Office PowerPoint</Application>
  <PresentationFormat>On-screen Show (4:3)</PresentationFormat>
  <Paragraphs>33</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Aspect</vt:lpstr>
      <vt:lpstr>Slide 1</vt:lpstr>
      <vt:lpstr>Slide 2</vt:lpstr>
      <vt:lpstr>Slide 3</vt:lpstr>
      <vt:lpstr>Slide 4</vt:lpstr>
      <vt:lpstr>Slide 5</vt:lpstr>
      <vt:lpstr>Slide 6</vt:lpstr>
      <vt:lpstr>Slide 7</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Fareeha Nosheen</dc:creator>
  <cp:lastModifiedBy>Hp</cp:lastModifiedBy>
  <cp:revision>2</cp:revision>
  <dcterms:created xsi:type="dcterms:W3CDTF">2006-08-16T00:00:00Z</dcterms:created>
  <dcterms:modified xsi:type="dcterms:W3CDTF">2020-01-14T04:39:15Z</dcterms:modified>
</cp:coreProperties>
</file>