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5E7EA-9E92-49D1-B828-F6FEBC43052C}"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346084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E7EA-9E92-49D1-B828-F6FEBC43052C}"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382459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E7EA-9E92-49D1-B828-F6FEBC43052C}"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229968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E7EA-9E92-49D1-B828-F6FEBC43052C}"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71304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5E7EA-9E92-49D1-B828-F6FEBC43052C}"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173357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5E7EA-9E92-49D1-B828-F6FEBC43052C}"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161717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5E7EA-9E92-49D1-B828-F6FEBC43052C}"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54901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5E7EA-9E92-49D1-B828-F6FEBC43052C}"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165125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5E7EA-9E92-49D1-B828-F6FEBC43052C}"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137073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5E7EA-9E92-49D1-B828-F6FEBC43052C}"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2248901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5E7EA-9E92-49D1-B828-F6FEBC43052C}"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FAA9-E6E4-458C-96FC-8909EE394F0C}" type="slidenum">
              <a:rPr lang="en-US" smtClean="0"/>
              <a:t>‹#›</a:t>
            </a:fld>
            <a:endParaRPr lang="en-US"/>
          </a:p>
        </p:txBody>
      </p:sp>
    </p:spTree>
    <p:extLst>
      <p:ext uri="{BB962C8B-B14F-4D97-AF65-F5344CB8AC3E}">
        <p14:creationId xmlns:p14="http://schemas.microsoft.com/office/powerpoint/2010/main" val="61306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5E7EA-9E92-49D1-B828-F6FEBC43052C}"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8FAA9-E6E4-458C-96FC-8909EE394F0C}" type="slidenum">
              <a:rPr lang="en-US" smtClean="0"/>
              <a:t>‹#›</a:t>
            </a:fld>
            <a:endParaRPr lang="en-US"/>
          </a:p>
        </p:txBody>
      </p:sp>
    </p:spTree>
    <p:extLst>
      <p:ext uri="{BB962C8B-B14F-4D97-AF65-F5344CB8AC3E}">
        <p14:creationId xmlns:p14="http://schemas.microsoft.com/office/powerpoint/2010/main" val="316416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121" y="1186757"/>
            <a:ext cx="9144000" cy="2387600"/>
          </a:xfrm>
        </p:spPr>
        <p:txBody>
          <a:bodyPr/>
          <a:lstStyle/>
          <a:p>
            <a:r>
              <a:rPr lang="en-US" dirty="0" smtClean="0"/>
              <a:t>Types of programming Languages</a:t>
            </a:r>
            <a:endParaRPr lang="en-US" dirty="0"/>
          </a:p>
        </p:txBody>
      </p:sp>
    </p:spTree>
    <p:extLst>
      <p:ext uri="{BB962C8B-B14F-4D97-AF65-F5344CB8AC3E}">
        <p14:creationId xmlns:p14="http://schemas.microsoft.com/office/powerpoint/2010/main" val="336840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96" y="172619"/>
            <a:ext cx="11745532" cy="923330"/>
          </a:xfrm>
          <a:prstGeom prst="rect">
            <a:avLst/>
          </a:prstGeom>
        </p:spPr>
        <p:txBody>
          <a:bodyPr wrap="square">
            <a:spAutoFit/>
          </a:bodyPr>
          <a:lstStyle/>
          <a:p>
            <a:pPr algn="just"/>
            <a:r>
              <a:rPr lang="en-US" b="1" i="0" u="sng" dirty="0" smtClean="0">
                <a:solidFill>
                  <a:srgbClr val="222222"/>
                </a:solidFill>
                <a:effectLst>
                  <a:outerShdw blurRad="38100" dist="38100" dir="2700000" algn="tl">
                    <a:srgbClr val="000000">
                      <a:alpha val="43137"/>
                    </a:srgbClr>
                  </a:outerShdw>
                </a:effectLst>
                <a:latin typeface="Raleway"/>
              </a:rPr>
              <a:t>Types of Programming Languages:</a:t>
            </a:r>
          </a:p>
          <a:p>
            <a:pPr algn="just"/>
            <a:endParaRPr lang="en-US" b="1" i="0" u="sng" dirty="0" smtClean="0">
              <a:solidFill>
                <a:srgbClr val="222222"/>
              </a:solidFill>
              <a:effectLst>
                <a:outerShdw blurRad="38100" dist="38100" dir="2700000" algn="tl">
                  <a:srgbClr val="000000">
                    <a:alpha val="43137"/>
                  </a:srgbClr>
                </a:outerShdw>
              </a:effectLst>
              <a:latin typeface="Raleway"/>
            </a:endParaRPr>
          </a:p>
          <a:p>
            <a:r>
              <a:rPr lang="en-US" b="0" i="0" dirty="0" smtClean="0">
                <a:solidFill>
                  <a:srgbClr val="222222"/>
                </a:solidFill>
                <a:effectLst/>
                <a:latin typeface="Roboto"/>
              </a:rPr>
              <a:t>The different types of programming languages are discussed below.</a:t>
            </a:r>
            <a:endParaRPr lang="en-US" b="0" i="0" dirty="0">
              <a:solidFill>
                <a:srgbClr val="222222"/>
              </a:solidFill>
              <a:effectLst/>
              <a:latin typeface="Roboto"/>
            </a:endParaRPr>
          </a:p>
        </p:txBody>
      </p:sp>
      <p:sp>
        <p:nvSpPr>
          <p:cNvPr id="6" name="Rectangle 5"/>
          <p:cNvSpPr/>
          <p:nvPr/>
        </p:nvSpPr>
        <p:spPr>
          <a:xfrm>
            <a:off x="124496" y="1225730"/>
            <a:ext cx="11526591" cy="1477328"/>
          </a:xfrm>
          <a:prstGeom prst="rect">
            <a:avLst/>
          </a:prstGeom>
        </p:spPr>
        <p:txBody>
          <a:bodyPr wrap="square">
            <a:spAutoFit/>
          </a:bodyPr>
          <a:lstStyle/>
          <a:p>
            <a:pPr algn="just"/>
            <a:r>
              <a:rPr lang="en-US" b="1" u="sng" dirty="0" smtClean="0">
                <a:solidFill>
                  <a:srgbClr val="222222"/>
                </a:solidFill>
                <a:effectLst>
                  <a:outerShdw blurRad="38100" dist="38100" dir="2700000" algn="tl">
                    <a:srgbClr val="000000">
                      <a:alpha val="43137"/>
                    </a:srgbClr>
                  </a:outerShdw>
                </a:effectLst>
                <a:latin typeface="Raleway"/>
              </a:rPr>
              <a:t>Procedural Programming Language</a:t>
            </a:r>
          </a:p>
          <a:p>
            <a:pPr algn="just"/>
            <a:r>
              <a:rPr lang="en-US" b="0" i="0" dirty="0" smtClean="0">
                <a:solidFill>
                  <a:srgbClr val="222222"/>
                </a:solidFill>
                <a:effectLst/>
                <a:latin typeface="Roboto"/>
              </a:rPr>
              <a:t>The procedural programming language is used to execute a sequence of statements which lead to a result. Typically, this type of programming language uses multiple variables, heavy loops and other elements, which separates them from functional programming languages. Functions of procedural language may control variables, other than function’s value  returns. For example, printing out information.</a:t>
            </a:r>
            <a:endParaRPr lang="en-US" b="0" i="0" dirty="0">
              <a:solidFill>
                <a:srgbClr val="222222"/>
              </a:solidFill>
              <a:effectLst/>
              <a:latin typeface="Roboto"/>
            </a:endParaRPr>
          </a:p>
        </p:txBody>
      </p:sp>
      <p:sp>
        <p:nvSpPr>
          <p:cNvPr id="7" name="Rectangle 6"/>
          <p:cNvSpPr/>
          <p:nvPr/>
        </p:nvSpPr>
        <p:spPr>
          <a:xfrm>
            <a:off x="124496" y="2703058"/>
            <a:ext cx="7061916" cy="369332"/>
          </a:xfrm>
          <a:prstGeom prst="rect">
            <a:avLst/>
          </a:prstGeom>
        </p:spPr>
        <p:txBody>
          <a:bodyPr wrap="square">
            <a:spAutoFit/>
          </a:bodyPr>
          <a:lstStyle/>
          <a:p>
            <a:pPr algn="just"/>
            <a:r>
              <a:rPr lang="en-US" b="0" i="0" dirty="0" smtClean="0">
                <a:solidFill>
                  <a:srgbClr val="222222"/>
                </a:solidFill>
                <a:effectLst/>
                <a:latin typeface="Roboto"/>
              </a:rPr>
              <a:t>.</a:t>
            </a:r>
            <a:endParaRPr lang="en-US" b="0" i="0" dirty="0">
              <a:solidFill>
                <a:srgbClr val="222222"/>
              </a:solidFill>
              <a:effectLst/>
              <a:latin typeface="Roboto"/>
            </a:endParaRPr>
          </a:p>
        </p:txBody>
      </p:sp>
      <p:sp>
        <p:nvSpPr>
          <p:cNvPr id="2" name="Rectangle 1"/>
          <p:cNvSpPr>
            <a:spLocks noChangeArrowheads="1"/>
          </p:cNvSpPr>
          <p:nvPr/>
        </p:nvSpPr>
        <p:spPr bwMode="auto">
          <a:xfrm>
            <a:off x="1326208" y="3072390"/>
            <a:ext cx="4056845" cy="2729548"/>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4283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rgbClr val="25265E"/>
                </a:solidFill>
                <a:effectLst/>
                <a:latin typeface="Droid Sans Mono"/>
              </a:rPr>
              <a:t>Step 1: </a:t>
            </a:r>
            <a:r>
              <a:rPr kumimoji="0" lang="en-US" altLang="en-US" b="0" i="0" u="none" strike="noStrike" cap="none" normalizeH="0" baseline="0" dirty="0" smtClean="0">
                <a:ln>
                  <a:noFill/>
                </a:ln>
                <a:solidFill>
                  <a:srgbClr val="25265E"/>
                </a:solidFill>
                <a:effectLst/>
                <a:latin typeface="Droid Sans Mono"/>
              </a:rPr>
              <a:t>Start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rgbClr val="25265E"/>
                </a:solidFill>
                <a:effectLst/>
                <a:latin typeface="Droid Sans Mono"/>
              </a:rPr>
              <a:t>Step2: </a:t>
            </a:r>
            <a:r>
              <a:rPr kumimoji="0" lang="en-US" altLang="en-US" b="0" i="0" u="none" strike="noStrike" cap="none" normalizeH="0" baseline="0" dirty="0" smtClean="0">
                <a:ln>
                  <a:noFill/>
                </a:ln>
                <a:solidFill>
                  <a:srgbClr val="25265E"/>
                </a:solidFill>
                <a:effectLst/>
                <a:latin typeface="Droid Sans Mono"/>
              </a:rPr>
              <a:t>Declare variables num1, num2 and sum.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rgbClr val="25265E"/>
                </a:solidFill>
                <a:effectLst/>
                <a:latin typeface="Droid Sans Mono"/>
              </a:rPr>
              <a:t>Step 3: </a:t>
            </a:r>
            <a:r>
              <a:rPr kumimoji="0" lang="en-US" altLang="en-US" b="0" i="0" u="none" strike="noStrike" cap="none" normalizeH="0" baseline="0" dirty="0" smtClean="0">
                <a:ln>
                  <a:noFill/>
                </a:ln>
                <a:solidFill>
                  <a:srgbClr val="25265E"/>
                </a:solidFill>
                <a:effectLst/>
                <a:latin typeface="Droid Sans Mono"/>
              </a:rPr>
              <a:t>Read values num1 and num2. </a:t>
            </a:r>
            <a:r>
              <a:rPr kumimoji="0" lang="en-US" altLang="en-US" b="0" i="0" u="sng" strike="noStrike" cap="none" normalizeH="0" baseline="0" dirty="0" smtClean="0">
                <a:ln>
                  <a:noFill/>
                </a:ln>
                <a:solidFill>
                  <a:srgbClr val="25265E"/>
                </a:solidFill>
                <a:effectLst/>
                <a:latin typeface="Droid Sans Mono"/>
              </a:rPr>
              <a:t>Step 4: </a:t>
            </a:r>
            <a:r>
              <a:rPr kumimoji="0" lang="en-US" altLang="en-US" b="0" i="0" u="none" strike="noStrike" cap="none" normalizeH="0" baseline="0" dirty="0" smtClean="0">
                <a:ln>
                  <a:noFill/>
                </a:ln>
                <a:solidFill>
                  <a:srgbClr val="25265E"/>
                </a:solidFill>
                <a:effectLst/>
                <a:latin typeface="Droid Sans Mono"/>
              </a:rPr>
              <a:t>Add num1 and num2 and assign the result to sum. sum←num1+num2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rgbClr val="25265E"/>
                </a:solidFill>
                <a:effectLst/>
                <a:latin typeface="Droid Sans Mono"/>
              </a:rPr>
              <a:t>Step 5: </a:t>
            </a:r>
            <a:r>
              <a:rPr kumimoji="0" lang="en-US" altLang="en-US" b="0" i="0" u="none" strike="noStrike" cap="none" normalizeH="0" baseline="0" dirty="0" smtClean="0">
                <a:ln>
                  <a:noFill/>
                </a:ln>
                <a:solidFill>
                  <a:srgbClr val="25265E"/>
                </a:solidFill>
                <a:effectLst/>
                <a:latin typeface="Droid Sans Mono"/>
              </a:rPr>
              <a:t>Display sum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smtClean="0">
                <a:ln>
                  <a:noFill/>
                </a:ln>
                <a:solidFill>
                  <a:srgbClr val="25265E"/>
                </a:solidFill>
                <a:effectLst/>
                <a:latin typeface="Droid Sans Mono"/>
              </a:rPr>
              <a:t>Step 6: </a:t>
            </a:r>
            <a:r>
              <a:rPr kumimoji="0" lang="en-US" altLang="en-US" b="0" i="0" u="none" strike="noStrike" cap="none" normalizeH="0" baseline="0" dirty="0" smtClean="0">
                <a:ln>
                  <a:noFill/>
                </a:ln>
                <a:solidFill>
                  <a:srgbClr val="25265E"/>
                </a:solidFill>
                <a:effectLst/>
                <a:latin typeface="Droid Sans Mono"/>
              </a:rPr>
              <a:t>Stop</a:t>
            </a:r>
            <a:r>
              <a:rPr kumimoji="0" lang="en-US" altLang="en-US" sz="2400" b="0" i="0" u="none" strike="noStrike" cap="none" normalizeH="0" baseline="0" dirty="0" smtClean="0">
                <a:ln>
                  <a:noFill/>
                </a:ln>
                <a:solidFill>
                  <a:schemeClr val="tx1"/>
                </a:solidFill>
                <a:effectLst/>
              </a:rPr>
              <a:t> </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2505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345" y="1105037"/>
            <a:ext cx="11835685" cy="2308324"/>
          </a:xfrm>
          <a:prstGeom prst="rect">
            <a:avLst/>
          </a:prstGeom>
        </p:spPr>
        <p:txBody>
          <a:bodyPr wrap="square">
            <a:spAutoFit/>
          </a:bodyPr>
          <a:lstStyle/>
          <a:p>
            <a:pPr algn="just"/>
            <a:r>
              <a:rPr lang="en-US" b="1" i="0" u="sng" dirty="0" smtClean="0">
                <a:solidFill>
                  <a:srgbClr val="222222"/>
                </a:solidFill>
                <a:effectLst>
                  <a:outerShdw blurRad="38100" dist="38100" dir="2700000" algn="tl">
                    <a:srgbClr val="000000">
                      <a:alpha val="43137"/>
                    </a:srgbClr>
                  </a:outerShdw>
                </a:effectLst>
                <a:latin typeface="Raleway"/>
              </a:rPr>
              <a:t>Object-oriented Programming Language:</a:t>
            </a:r>
          </a:p>
          <a:p>
            <a:pPr algn="just"/>
            <a:endParaRPr lang="en-US" b="1" i="0" u="sng"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This programming language  views the world as a group of objects that have internal data and external accessing parts of that data. The aim this programming language  is to think about the fault by separating it into a collection of objects that offer services which can be used to solve a specific problem. One of the main principle of object oriented programming language  is encapsulation that everything an object will need must be inside of the object. This language also emphasizes reusability through inheritance and the capacity to spread current implementations without having to change a great deal of code by using polymorphism.</a:t>
            </a:r>
            <a:endParaRPr lang="en-US" b="0" i="0" dirty="0">
              <a:solidFill>
                <a:srgbClr val="222222"/>
              </a:solidFill>
              <a:effectLst/>
              <a:latin typeface="Roboto"/>
            </a:endParaRPr>
          </a:p>
        </p:txBody>
      </p:sp>
      <p:sp>
        <p:nvSpPr>
          <p:cNvPr id="3" name="Rectangle 2"/>
          <p:cNvSpPr/>
          <p:nvPr/>
        </p:nvSpPr>
        <p:spPr>
          <a:xfrm>
            <a:off x="70833" y="3413361"/>
            <a:ext cx="11835685" cy="1477328"/>
          </a:xfrm>
          <a:prstGeom prst="rect">
            <a:avLst/>
          </a:prstGeom>
        </p:spPr>
        <p:txBody>
          <a:bodyPr wrap="square">
            <a:spAutoFit/>
          </a:bodyPr>
          <a:lstStyle/>
          <a:p>
            <a:pPr algn="just"/>
            <a:r>
              <a:rPr lang="en-US" b="1" i="0" u="sng" dirty="0" smtClean="0">
                <a:solidFill>
                  <a:srgbClr val="222222"/>
                </a:solidFill>
                <a:effectLst>
                  <a:outerShdw blurRad="38100" dist="38100" dir="2700000" algn="tl">
                    <a:srgbClr val="000000">
                      <a:alpha val="43137"/>
                    </a:srgbClr>
                  </a:outerShdw>
                </a:effectLst>
                <a:latin typeface="Raleway"/>
              </a:rPr>
              <a:t>Scripting Programming Language:</a:t>
            </a:r>
          </a:p>
          <a:p>
            <a:pPr algn="just"/>
            <a:r>
              <a:rPr lang="en-US" b="0" i="0" dirty="0" smtClean="0">
                <a:solidFill>
                  <a:srgbClr val="222222"/>
                </a:solidFill>
                <a:effectLst/>
                <a:latin typeface="Roboto"/>
              </a:rPr>
              <a:t>These programming languages are often procedural and may comprise object-oriented language elements, but they fall into their own category as they are normally not full-fledged programming languages with support for development of large systems. For example, they may not have compile-time type checking. Usually, these languages require tiny syntax to get started.</a:t>
            </a:r>
          </a:p>
        </p:txBody>
      </p:sp>
    </p:spTree>
    <p:extLst>
      <p:ext uri="{BB962C8B-B14F-4D97-AF65-F5344CB8AC3E}">
        <p14:creationId xmlns:p14="http://schemas.microsoft.com/office/powerpoint/2010/main" val="254300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9615" y="-2881"/>
            <a:ext cx="855665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b="1" i="0" u="sng" strike="noStrike" cap="none" normalizeH="0" baseline="0" dirty="0" smtClean="0">
                <a:ln>
                  <a:noFill/>
                </a:ln>
                <a:solidFill>
                  <a:srgbClr val="222222"/>
                </a:solidFill>
                <a:effectLst>
                  <a:outerShdw blurRad="38100" dist="38100" dir="2700000" algn="tl">
                    <a:srgbClr val="000000">
                      <a:alpha val="43137"/>
                    </a:srgbClr>
                  </a:outerShdw>
                </a:effectLst>
                <a:latin typeface="Raleway"/>
              </a:rPr>
              <a:t>The Difference Between Different Programming Languages</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222222"/>
              </a:solidFill>
              <a:effectLst/>
              <a:latin typeface="Raleway"/>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222222"/>
                </a:solidFill>
                <a:effectLst>
                  <a:outerShdw blurRad="38100" dist="38100" dir="2700000" algn="tl">
                    <a:srgbClr val="000000">
                      <a:alpha val="43137"/>
                    </a:srgbClr>
                  </a:outerShdw>
                </a:effectLst>
                <a:latin typeface="Raleway"/>
              </a:rPr>
              <a:t>C++ Language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rgbClr val="222222"/>
              </a:solidFill>
              <a:effectLst>
                <a:outerShdw blurRad="38100" dist="38100" dir="2700000" algn="tl">
                  <a:srgbClr val="000000">
                    <a:alpha val="43137"/>
                  </a:srgbClr>
                </a:outerShdw>
              </a:effectLst>
              <a:latin typeface="Raleway"/>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22222"/>
                </a:solidFill>
                <a:effectLst/>
                <a:latin typeface="Roboto"/>
              </a:rPr>
              <a:t>The C++ language has an object oriented structure which is used in large projects. Programmers can collaborate one program into different parts or even one individual work on each part of the program. The structure of object oriented also permit code to be reused many </a:t>
            </a:r>
            <a:r>
              <a:rPr kumimoji="0" lang="en-US" altLang="en-US" sz="1600" b="0" i="0" u="none" strike="noStrike" cap="none" normalizeH="0" baseline="0" dirty="0" err="1" smtClean="0">
                <a:ln>
                  <a:noFill/>
                </a:ln>
                <a:solidFill>
                  <a:srgbClr val="222222"/>
                </a:solidFill>
                <a:effectLst/>
                <a:latin typeface="Roboto"/>
              </a:rPr>
              <a:t>times.This</a:t>
            </a:r>
            <a:r>
              <a:rPr kumimoji="0" lang="en-US" altLang="en-US" sz="1600" b="0" i="0" u="none" strike="noStrike" cap="none" normalizeH="0" baseline="0" dirty="0" smtClean="0">
                <a:ln>
                  <a:noFill/>
                </a:ln>
                <a:solidFill>
                  <a:srgbClr val="222222"/>
                </a:solidFill>
                <a:effectLst/>
                <a:latin typeface="Roboto"/>
              </a:rPr>
              <a:t> language is an efficient language. But, many programmers will disagree.</a:t>
            </a:r>
          </a:p>
          <a:p>
            <a:r>
              <a:rPr lang="en-US" sz="1400" dirty="0">
                <a:solidFill>
                  <a:srgbClr val="222222"/>
                </a:solidFill>
                <a:latin typeface="Roboto"/>
              </a:rPr>
              <a:t>Syntax to add two numbers:</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22222"/>
                </a:solidFill>
                <a:effectLst/>
                <a:latin typeface="Roboto"/>
              </a:rPr>
              <a:t>  </a:t>
            </a:r>
            <a:endParaRPr kumimoji="0" lang="en-US" altLang="en-US" sz="11400" b="0" i="0" u="none" strike="noStrike" cap="none" normalizeH="0" baseline="0" dirty="0" smtClean="0">
              <a:ln>
                <a:noFill/>
              </a:ln>
              <a:solidFill>
                <a:srgbClr val="222222"/>
              </a:solidFill>
              <a:effectLst/>
              <a:latin typeface="Roboto"/>
            </a:endParaRPr>
          </a:p>
        </p:txBody>
      </p:sp>
      <p:pic>
        <p:nvPicPr>
          <p:cNvPr id="2050" name="Picture 2" descr="C++ Langu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0728" y="940157"/>
            <a:ext cx="2809009" cy="163561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 y="3357777"/>
            <a:ext cx="6748530" cy="2062103"/>
          </a:xfrm>
          <a:prstGeom prst="rect">
            <a:avLst/>
          </a:prstGeom>
        </p:spPr>
        <p:txBody>
          <a:bodyPr wrap="square">
            <a:spAutoFit/>
          </a:bodyPr>
          <a:lstStyle/>
          <a:p>
            <a:pPr algn="just"/>
            <a:r>
              <a:rPr lang="en-US" sz="1600" b="1" i="0" dirty="0" smtClean="0">
                <a:solidFill>
                  <a:srgbClr val="222222"/>
                </a:solidFill>
                <a:effectLst>
                  <a:outerShdw blurRad="38100" dist="38100" dir="2700000" algn="tl">
                    <a:srgbClr val="000000">
                      <a:alpha val="43137"/>
                    </a:srgbClr>
                  </a:outerShdw>
                </a:effectLst>
                <a:latin typeface="Raleway"/>
              </a:rPr>
              <a:t>C Language</a:t>
            </a:r>
          </a:p>
          <a:p>
            <a:pPr algn="just"/>
            <a:endParaRPr lang="en-US" sz="1600" b="1" i="0" dirty="0" smtClean="0">
              <a:solidFill>
                <a:srgbClr val="222222"/>
              </a:solidFill>
              <a:effectLst>
                <a:outerShdw blurRad="38100" dist="38100" dir="2700000" algn="tl">
                  <a:srgbClr val="000000">
                    <a:alpha val="43137"/>
                  </a:srgbClr>
                </a:outerShdw>
              </a:effectLst>
              <a:latin typeface="Raleway"/>
            </a:endParaRPr>
          </a:p>
          <a:p>
            <a:pPr algn="just"/>
            <a:r>
              <a:rPr lang="en-US" sz="1600" dirty="0">
                <a:solidFill>
                  <a:srgbClr val="222222"/>
                </a:solidFill>
                <a:latin typeface="Roboto"/>
              </a:rPr>
              <a:t>The C language is a  basic programming language and it is a very popular language, particularly used in game programming, Because C language includes the additional packing of the C++, Every programmer uses this language because it makes programs faster . However the value of this language gives the reusability of C++ to get the slight increase in performance with C language</a:t>
            </a:r>
            <a:r>
              <a:rPr lang="en-US" sz="1600" dirty="0" smtClean="0">
                <a:solidFill>
                  <a:srgbClr val="222222"/>
                </a:solidFill>
                <a:latin typeface="Roboto"/>
              </a:rPr>
              <a:t>.</a:t>
            </a:r>
          </a:p>
        </p:txBody>
      </p:sp>
      <p:pic>
        <p:nvPicPr>
          <p:cNvPr id="2052" name="Picture 4" descr="C Langu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380" y="5238561"/>
            <a:ext cx="1973174" cy="131544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39615" y="2223647"/>
            <a:ext cx="6096000" cy="1200329"/>
          </a:xfrm>
          <a:prstGeom prst="rect">
            <a:avLst/>
          </a:prstGeom>
        </p:spPr>
        <p:txBody>
          <a:bodyPr>
            <a:spAutoFit/>
          </a:bodyPr>
          <a:lstStyle/>
          <a:p>
            <a:r>
              <a:rPr lang="fr-FR" dirty="0" err="1">
                <a:solidFill>
                  <a:srgbClr val="0000CD"/>
                </a:solidFill>
                <a:latin typeface="Consolas" panose="020B0609020204030204" pitchFamily="49" charset="0"/>
              </a:rPr>
              <a:t>int</a:t>
            </a:r>
            <a:r>
              <a:rPr lang="fr-FR" dirty="0">
                <a:solidFill>
                  <a:srgbClr val="000000"/>
                </a:solidFill>
                <a:latin typeface="Consolas" panose="020B0609020204030204" pitchFamily="49" charset="0"/>
              </a:rPr>
              <a:t> x = </a:t>
            </a:r>
            <a:r>
              <a:rPr lang="fr-FR" dirty="0">
                <a:solidFill>
                  <a:srgbClr val="FF0000"/>
                </a:solidFill>
                <a:latin typeface="Consolas" panose="020B0609020204030204" pitchFamily="49" charset="0"/>
              </a:rPr>
              <a:t>5</a:t>
            </a:r>
            <a:r>
              <a:rPr lang="fr-FR" dirty="0">
                <a:solidFill>
                  <a:srgbClr val="000000"/>
                </a:solidFill>
                <a:latin typeface="Consolas" panose="020B0609020204030204" pitchFamily="49" charset="0"/>
              </a:rPr>
              <a:t>;</a:t>
            </a:r>
            <a:r>
              <a:rPr lang="fr-FR" dirty="0"/>
              <a:t/>
            </a:r>
            <a:br>
              <a:rPr lang="fr-FR" dirty="0"/>
            </a:br>
            <a:r>
              <a:rPr lang="fr-FR" dirty="0" err="1">
                <a:solidFill>
                  <a:srgbClr val="0000CD"/>
                </a:solidFill>
                <a:latin typeface="Consolas" panose="020B0609020204030204" pitchFamily="49" charset="0"/>
              </a:rPr>
              <a:t>int</a:t>
            </a:r>
            <a:r>
              <a:rPr lang="fr-FR" dirty="0">
                <a:solidFill>
                  <a:srgbClr val="000000"/>
                </a:solidFill>
                <a:latin typeface="Consolas" panose="020B0609020204030204" pitchFamily="49" charset="0"/>
              </a:rPr>
              <a:t> y = </a:t>
            </a:r>
            <a:r>
              <a:rPr lang="fr-FR" dirty="0">
                <a:solidFill>
                  <a:srgbClr val="FF0000"/>
                </a:solidFill>
                <a:latin typeface="Consolas" panose="020B0609020204030204" pitchFamily="49" charset="0"/>
              </a:rPr>
              <a:t>6</a:t>
            </a:r>
            <a:r>
              <a:rPr lang="fr-FR" dirty="0">
                <a:solidFill>
                  <a:srgbClr val="000000"/>
                </a:solidFill>
                <a:latin typeface="Consolas" panose="020B0609020204030204" pitchFamily="49" charset="0"/>
              </a:rPr>
              <a:t>;</a:t>
            </a:r>
            <a:r>
              <a:rPr lang="fr-FR" dirty="0"/>
              <a:t/>
            </a:r>
            <a:br>
              <a:rPr lang="fr-FR" dirty="0"/>
            </a:br>
            <a:r>
              <a:rPr lang="fr-FR" dirty="0" err="1">
                <a:solidFill>
                  <a:srgbClr val="0000CD"/>
                </a:solidFill>
                <a:latin typeface="Consolas" panose="020B0609020204030204" pitchFamily="49" charset="0"/>
              </a:rPr>
              <a:t>int</a:t>
            </a:r>
            <a:r>
              <a:rPr lang="fr-FR" dirty="0">
                <a:solidFill>
                  <a:srgbClr val="000000"/>
                </a:solidFill>
                <a:latin typeface="Consolas" panose="020B0609020204030204" pitchFamily="49" charset="0"/>
              </a:rPr>
              <a:t> </a:t>
            </a:r>
            <a:r>
              <a:rPr lang="fr-FR" dirty="0" err="1">
                <a:solidFill>
                  <a:srgbClr val="000000"/>
                </a:solidFill>
                <a:latin typeface="Consolas" panose="020B0609020204030204" pitchFamily="49" charset="0"/>
              </a:rPr>
              <a:t>sum</a:t>
            </a:r>
            <a:r>
              <a:rPr lang="fr-FR" dirty="0">
                <a:solidFill>
                  <a:srgbClr val="000000"/>
                </a:solidFill>
                <a:latin typeface="Consolas" panose="020B0609020204030204" pitchFamily="49" charset="0"/>
              </a:rPr>
              <a:t> = x + y;</a:t>
            </a:r>
            <a:r>
              <a:rPr lang="fr-FR" dirty="0"/>
              <a:t/>
            </a:r>
            <a:br>
              <a:rPr lang="fr-FR" dirty="0"/>
            </a:br>
            <a:r>
              <a:rPr lang="fr-FR" dirty="0">
                <a:solidFill>
                  <a:srgbClr val="000000"/>
                </a:solidFill>
                <a:latin typeface="Consolas" panose="020B0609020204030204" pitchFamily="49" charset="0"/>
              </a:rPr>
              <a:t>cout &lt;&lt; </a:t>
            </a:r>
            <a:r>
              <a:rPr lang="fr-FR" dirty="0" err="1">
                <a:solidFill>
                  <a:srgbClr val="000000"/>
                </a:solidFill>
                <a:latin typeface="Consolas" panose="020B0609020204030204" pitchFamily="49" charset="0"/>
              </a:rPr>
              <a:t>sum</a:t>
            </a:r>
            <a:r>
              <a:rPr lang="fr-FR" dirty="0">
                <a:solidFill>
                  <a:srgbClr val="000000"/>
                </a:solidFill>
                <a:latin typeface="Consolas" panose="020B0609020204030204" pitchFamily="49" charset="0"/>
              </a:rPr>
              <a:t>;</a:t>
            </a:r>
            <a:endParaRPr lang="en-US" dirty="0"/>
          </a:p>
        </p:txBody>
      </p:sp>
      <p:sp>
        <p:nvSpPr>
          <p:cNvPr id="5" name="Rectangle 1"/>
          <p:cNvSpPr>
            <a:spLocks noChangeArrowheads="1"/>
          </p:cNvSpPr>
          <p:nvPr/>
        </p:nvSpPr>
        <p:spPr bwMode="auto">
          <a:xfrm>
            <a:off x="6926493" y="3788016"/>
            <a:ext cx="5015677" cy="221599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4078F2"/>
                </a:solidFill>
                <a:effectLst/>
                <a:latin typeface="Droid Sans Mono"/>
              </a:rPr>
              <a:t>#include </a:t>
            </a:r>
            <a:r>
              <a:rPr kumimoji="0" lang="en-US" altLang="en-US" sz="1400" b="0" i="0" u="none" strike="noStrike" cap="none" normalizeH="0" baseline="0" dirty="0" smtClean="0">
                <a:ln>
                  <a:noFill/>
                </a:ln>
                <a:solidFill>
                  <a:srgbClr val="50A14F"/>
                </a:solidFill>
                <a:effectLst/>
                <a:latin typeface="Droid Sans Mono"/>
              </a:rPr>
              <a:t>&lt;</a:t>
            </a:r>
            <a:r>
              <a:rPr kumimoji="0" lang="en-US" altLang="en-US" sz="1400" b="0" i="0" u="none" strike="noStrike" cap="none" normalizeH="0" baseline="0" dirty="0" err="1" smtClean="0">
                <a:ln>
                  <a:noFill/>
                </a:ln>
                <a:solidFill>
                  <a:srgbClr val="50A14F"/>
                </a:solidFill>
                <a:effectLst/>
                <a:latin typeface="Droid Sans Mono"/>
              </a:rPr>
              <a:t>stdio.h</a:t>
            </a:r>
            <a:r>
              <a:rPr kumimoji="0" lang="en-US" altLang="en-US" sz="1400" b="0" i="0" u="none" strike="noStrike" cap="none" normalizeH="0" baseline="0" dirty="0" smtClean="0">
                <a:ln>
                  <a:noFill/>
                </a:ln>
                <a:solidFill>
                  <a:srgbClr val="50A14F"/>
                </a:solidFill>
                <a:effectLst/>
                <a:latin typeface="Droid Sans Mono"/>
              </a:rPr>
              <a:t>&gt;</a:t>
            </a:r>
            <a:r>
              <a:rPr kumimoji="0" lang="en-US" altLang="en-US" sz="1400" b="0" i="0" u="none" strike="noStrike" cap="none" normalizeH="0" baseline="0" dirty="0" smtClean="0">
                <a:ln>
                  <a:noFill/>
                </a:ln>
                <a:solidFill>
                  <a:srgbClr val="383A42"/>
                </a:solidFill>
                <a:effectLst/>
                <a:latin typeface="Droid Sans Mon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rgbClr val="A626A4"/>
                </a:solidFill>
                <a:effectLst/>
                <a:latin typeface="Droid Sans Mono"/>
              </a:rPr>
              <a:t>int</a:t>
            </a: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smtClean="0">
                <a:ln>
                  <a:noFill/>
                </a:ln>
                <a:solidFill>
                  <a:srgbClr val="4078F2"/>
                </a:solidFill>
                <a:effectLst/>
                <a:latin typeface="Droid Sans Mono"/>
              </a:rPr>
              <a:t>main</a:t>
            </a:r>
            <a:r>
              <a:rPr kumimoji="0" lang="en-US" altLang="en-US" sz="1400" b="0" i="0" u="none" strike="noStrike" cap="none" normalizeH="0" baseline="0" dirty="0" smtClean="0">
                <a:ln>
                  <a:noFill/>
                </a:ln>
                <a:solidFill>
                  <a:srgbClr val="383A42"/>
                </a:solidFill>
                <a:effectLst/>
                <a:latin typeface="Droid Sans Mon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83A42"/>
                </a:solidFill>
                <a:effectLst/>
                <a:latin typeface="Droid Sans Mono"/>
              </a:rPr>
              <a:t> { </a:t>
            </a:r>
            <a:r>
              <a:rPr kumimoji="0" lang="en-US" altLang="en-US" sz="1400" b="0" i="0" u="none" strike="noStrike" cap="none" normalizeH="0" baseline="0" dirty="0" err="1" smtClean="0">
                <a:ln>
                  <a:noFill/>
                </a:ln>
                <a:solidFill>
                  <a:srgbClr val="A626A4"/>
                </a:solidFill>
                <a:effectLst/>
                <a:latin typeface="Droid Sans Mono"/>
              </a:rPr>
              <a:t>int</a:t>
            </a:r>
            <a:r>
              <a:rPr kumimoji="0" lang="en-US" altLang="en-US" sz="1400" b="0" i="0" u="none" strike="noStrike" cap="none" normalizeH="0" baseline="0" dirty="0" smtClean="0">
                <a:ln>
                  <a:noFill/>
                </a:ln>
                <a:solidFill>
                  <a:srgbClr val="383A42"/>
                </a:solidFill>
                <a:effectLst/>
                <a:latin typeface="Droid Sans Mono"/>
              </a:rPr>
              <a:t> number1, number2, sum;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rgbClr val="C18401"/>
                </a:solidFill>
                <a:effectLst/>
                <a:latin typeface="Droid Sans Mono"/>
              </a:rPr>
              <a:t>printf</a:t>
            </a:r>
            <a:r>
              <a:rPr kumimoji="0" lang="en-US" altLang="en-US" sz="1400" b="0" i="0" u="none" strike="noStrike" cap="none" normalizeH="0" baseline="0" dirty="0" smtClean="0">
                <a:ln>
                  <a:noFill/>
                </a:ln>
                <a:solidFill>
                  <a:srgbClr val="383A42"/>
                </a:solidFill>
                <a:effectLst/>
                <a:latin typeface="Droid Sans Mono"/>
              </a:rPr>
              <a:t>(</a:t>
            </a:r>
            <a:r>
              <a:rPr kumimoji="0" lang="en-US" altLang="en-US" sz="1400" b="0" i="0" u="none" strike="noStrike" cap="none" normalizeH="0" baseline="0" dirty="0" smtClean="0">
                <a:ln>
                  <a:noFill/>
                </a:ln>
                <a:solidFill>
                  <a:srgbClr val="50A14F"/>
                </a:solidFill>
                <a:effectLst/>
                <a:latin typeface="Droid Sans Mono"/>
              </a:rPr>
              <a:t>"Enter two integers: "</a:t>
            </a:r>
            <a:r>
              <a:rPr kumimoji="0" lang="en-US" altLang="en-US" sz="1400" b="0" i="0" u="none" strike="noStrike" cap="none" normalizeH="0" baseline="0" dirty="0" smtClean="0">
                <a:ln>
                  <a:noFill/>
                </a:ln>
                <a:solidFill>
                  <a:srgbClr val="383A42"/>
                </a:solidFill>
                <a:effectLst/>
                <a:latin typeface="Droid Sans Mon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err="1" smtClean="0">
                <a:ln>
                  <a:noFill/>
                </a:ln>
                <a:solidFill>
                  <a:srgbClr val="C18401"/>
                </a:solidFill>
                <a:effectLst/>
                <a:latin typeface="Droid Sans Mono"/>
              </a:rPr>
              <a:t>scanf</a:t>
            </a:r>
            <a:r>
              <a:rPr kumimoji="0" lang="en-US" altLang="en-US" sz="1400" b="0" i="0" u="none" strike="noStrike" cap="none" normalizeH="0" baseline="0" dirty="0" smtClean="0">
                <a:ln>
                  <a:noFill/>
                </a:ln>
                <a:solidFill>
                  <a:srgbClr val="383A42"/>
                </a:solidFill>
                <a:effectLst/>
                <a:latin typeface="Droid Sans Mono"/>
              </a:rPr>
              <a:t>(</a:t>
            </a:r>
            <a:r>
              <a:rPr kumimoji="0" lang="en-US" altLang="en-US" sz="1400" b="0" i="0" u="none" strike="noStrike" cap="none" normalizeH="0" baseline="0" dirty="0" smtClean="0">
                <a:ln>
                  <a:noFill/>
                </a:ln>
                <a:solidFill>
                  <a:srgbClr val="50A14F"/>
                </a:solidFill>
                <a:effectLst/>
                <a:latin typeface="Droid Sans Mono"/>
              </a:rPr>
              <a:t>"%d %d"</a:t>
            </a:r>
            <a:r>
              <a:rPr kumimoji="0" lang="en-US" altLang="en-US" sz="1400" b="0" i="0" u="none" strike="noStrike" cap="none" normalizeH="0" baseline="0" dirty="0" smtClean="0">
                <a:ln>
                  <a:noFill/>
                </a:ln>
                <a:solidFill>
                  <a:srgbClr val="383A42"/>
                </a:solidFill>
                <a:effectLst/>
                <a:latin typeface="Droid Sans Mono"/>
              </a:rPr>
              <a:t>, &amp;number1, &amp;number2);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smtClean="0">
                <a:ln>
                  <a:noFill/>
                </a:ln>
                <a:solidFill>
                  <a:srgbClr val="A0A1A7"/>
                </a:solidFill>
                <a:effectLst/>
                <a:latin typeface="Droid Sans Mono"/>
              </a:rPr>
              <a:t>// calculating sum</a:t>
            </a: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err="1" smtClean="0">
                <a:ln>
                  <a:noFill/>
                </a:ln>
                <a:solidFill>
                  <a:srgbClr val="383A42"/>
                </a:solidFill>
                <a:effectLst/>
                <a:latin typeface="Droid Sans Mono"/>
              </a:rPr>
              <a:t>sum</a:t>
            </a:r>
            <a:r>
              <a:rPr kumimoji="0" lang="en-US" altLang="en-US" sz="1400" b="0" i="0" u="none" strike="noStrike" cap="none" normalizeH="0" baseline="0" dirty="0" smtClean="0">
                <a:ln>
                  <a:noFill/>
                </a:ln>
                <a:solidFill>
                  <a:srgbClr val="383A42"/>
                </a:solidFill>
                <a:effectLst/>
                <a:latin typeface="Droid Sans Mono"/>
              </a:rPr>
              <a:t> = number1 + number2;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err="1" smtClean="0">
                <a:ln>
                  <a:noFill/>
                </a:ln>
                <a:solidFill>
                  <a:srgbClr val="C18401"/>
                </a:solidFill>
                <a:effectLst/>
                <a:latin typeface="Droid Sans Mono"/>
              </a:rPr>
              <a:t>printf</a:t>
            </a:r>
            <a:r>
              <a:rPr kumimoji="0" lang="en-US" altLang="en-US" sz="1400" b="0" i="0" u="none" strike="noStrike" cap="none" normalizeH="0" baseline="0" dirty="0" smtClean="0">
                <a:ln>
                  <a:noFill/>
                </a:ln>
                <a:solidFill>
                  <a:srgbClr val="383A42"/>
                </a:solidFill>
                <a:effectLst/>
                <a:latin typeface="Droid Sans Mono"/>
              </a:rPr>
              <a:t>(</a:t>
            </a:r>
            <a:r>
              <a:rPr kumimoji="0" lang="en-US" altLang="en-US" sz="1400" b="0" i="0" u="none" strike="noStrike" cap="none" normalizeH="0" baseline="0" dirty="0" smtClean="0">
                <a:ln>
                  <a:noFill/>
                </a:ln>
                <a:solidFill>
                  <a:srgbClr val="50A14F"/>
                </a:solidFill>
                <a:effectLst/>
                <a:latin typeface="Droid Sans Mono"/>
              </a:rPr>
              <a:t>"%d + %d = %d"</a:t>
            </a:r>
            <a:r>
              <a:rPr kumimoji="0" lang="en-US" altLang="en-US" sz="1400" b="0" i="0" u="none" strike="noStrike" cap="none" normalizeH="0" baseline="0" dirty="0" smtClean="0">
                <a:ln>
                  <a:noFill/>
                </a:ln>
                <a:solidFill>
                  <a:srgbClr val="383A42"/>
                </a:solidFill>
                <a:effectLst/>
                <a:latin typeface="Droid Sans Mono"/>
              </a:rPr>
              <a:t>, number1, number2, sum);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smtClean="0">
                <a:ln>
                  <a:noFill/>
                </a:ln>
                <a:solidFill>
                  <a:srgbClr val="A626A4"/>
                </a:solidFill>
                <a:effectLst/>
                <a:latin typeface="Droid Sans Mono"/>
              </a:rPr>
              <a:t>return</a:t>
            </a:r>
            <a:r>
              <a:rPr kumimoji="0" lang="en-US" altLang="en-US" sz="1400" b="0" i="0" u="none" strike="noStrike" cap="none" normalizeH="0" baseline="0" dirty="0" smtClean="0">
                <a:ln>
                  <a:noFill/>
                </a:ln>
                <a:solidFill>
                  <a:srgbClr val="383A42"/>
                </a:solidFill>
                <a:effectLst/>
                <a:latin typeface="Droid Sans Mono"/>
              </a:rPr>
              <a:t> </a:t>
            </a:r>
            <a:r>
              <a:rPr kumimoji="0" lang="en-US" altLang="en-US" sz="1400" b="0" i="0" u="none" strike="noStrike" cap="none" normalizeH="0" baseline="0" dirty="0" smtClean="0">
                <a:ln>
                  <a:noFill/>
                </a:ln>
                <a:solidFill>
                  <a:srgbClr val="986801"/>
                </a:solidFill>
                <a:effectLst/>
                <a:latin typeface="Droid Sans Mono"/>
              </a:rPr>
              <a:t>0</a:t>
            </a:r>
            <a:r>
              <a:rPr kumimoji="0" lang="en-US" altLang="en-US" sz="1400" b="0" i="0" u="none" strike="noStrike" cap="none" normalizeH="0" baseline="0" dirty="0" smtClean="0">
                <a:ln>
                  <a:noFill/>
                </a:ln>
                <a:solidFill>
                  <a:srgbClr val="383A42"/>
                </a:solidFill>
                <a:effectLst/>
                <a:latin typeface="Droid Sans Mono"/>
              </a:rPr>
              <a:t>; } </a:t>
            </a:r>
            <a:r>
              <a:rPr kumimoji="0" lang="en-US" altLang="en-US" b="0" i="0" u="none" strike="noStrike" cap="none" normalizeH="0" baseline="0" dirty="0" smtClean="0">
                <a:ln>
                  <a:noFill/>
                </a:ln>
                <a:solidFill>
                  <a:schemeClr val="tx1"/>
                </a:solidFill>
                <a:effectLst/>
              </a:rPr>
              <a:t/>
            </a:r>
            <a:br>
              <a:rPr kumimoji="0" lang="en-US" altLang="en-US" b="0" i="0" u="none" strike="noStrike" cap="none" normalizeH="0" baseline="0" dirty="0" smtClean="0">
                <a:ln>
                  <a:noFill/>
                </a:ln>
                <a:solidFill>
                  <a:schemeClr val="tx1"/>
                </a:solidFill>
                <a:effectLst/>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4180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790" y="336465"/>
            <a:ext cx="8062174" cy="2585323"/>
          </a:xfrm>
          <a:prstGeom prst="rect">
            <a:avLst/>
          </a:prstGeom>
        </p:spPr>
        <p:txBody>
          <a:bodyPr wrap="square">
            <a:spAutoFit/>
          </a:bodyPr>
          <a:lstStyle/>
          <a:p>
            <a:pPr algn="just"/>
            <a:r>
              <a:rPr lang="en-US" b="1" i="0" dirty="0" smtClean="0">
                <a:solidFill>
                  <a:srgbClr val="222222"/>
                </a:solidFill>
                <a:effectLst>
                  <a:outerShdw blurRad="38100" dist="38100" dir="2700000" algn="tl">
                    <a:srgbClr val="000000">
                      <a:alpha val="43137"/>
                    </a:srgbClr>
                  </a:outerShdw>
                </a:effectLst>
                <a:latin typeface="Raleway"/>
              </a:rPr>
              <a:t>Pascal Language</a:t>
            </a:r>
          </a:p>
          <a:p>
            <a:pPr algn="just"/>
            <a:endParaRPr lang="en-US" b="1" i="0"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Pascal language is mostly a teaching language and few industries uses this language to write the programs. This language tends to use keywords instead of symbols and braces in C language. So this language is very easy for beginners to understand than a programming language like C, C++. Borland is a compiler software company, which is using Delphi programming language for industrial strength. Delphi is an object oriented language of Pascal, and presently  Borland compilers only use it.</a:t>
            </a:r>
            <a:endParaRPr lang="en-US" b="0" i="0" dirty="0">
              <a:solidFill>
                <a:srgbClr val="222222"/>
              </a:solidFill>
              <a:effectLst/>
              <a:latin typeface="Roboto"/>
            </a:endParaRPr>
          </a:p>
        </p:txBody>
      </p:sp>
      <p:pic>
        <p:nvPicPr>
          <p:cNvPr id="3079" name="Picture 7" descr="Pascal Langu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08395" y="777352"/>
            <a:ext cx="2034862" cy="20348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8790" y="3198950"/>
            <a:ext cx="7830354" cy="2031325"/>
          </a:xfrm>
          <a:prstGeom prst="rect">
            <a:avLst/>
          </a:prstGeom>
        </p:spPr>
        <p:txBody>
          <a:bodyPr wrap="square">
            <a:spAutoFit/>
          </a:bodyPr>
          <a:lstStyle/>
          <a:p>
            <a:pPr algn="just"/>
            <a:r>
              <a:rPr lang="en-US" b="1" i="0" dirty="0" smtClean="0">
                <a:solidFill>
                  <a:srgbClr val="222222"/>
                </a:solidFill>
                <a:effectLst>
                  <a:outerShdw blurRad="38100" dist="38100" dir="2700000" algn="tl">
                    <a:srgbClr val="000000">
                      <a:alpha val="43137"/>
                    </a:srgbClr>
                  </a:outerShdw>
                </a:effectLst>
                <a:latin typeface="Raleway"/>
              </a:rPr>
              <a:t>Fortran Language</a:t>
            </a:r>
          </a:p>
          <a:p>
            <a:pPr algn="just"/>
            <a:endParaRPr lang="en-US" b="1" i="0"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Fortran language is a number crunching language and still it is used by scientists. This language allows different sizes of variables up to the memory limit in the machine. This language is suitable for engineers, who have to calculate values with high precision. Program in Fortran is inflexible and sometimes it makes difficult to read</a:t>
            </a:r>
            <a:endParaRPr lang="en-US" b="0" i="0" dirty="0">
              <a:solidFill>
                <a:srgbClr val="222222"/>
              </a:solidFill>
              <a:effectLst/>
              <a:latin typeface="Roboto"/>
            </a:endParaRPr>
          </a:p>
        </p:txBody>
      </p:sp>
      <p:pic>
        <p:nvPicPr>
          <p:cNvPr id="3081" name="Picture 9" descr="Fortran Langu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9750" y="3279224"/>
            <a:ext cx="3205631" cy="1674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811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695" y="358848"/>
            <a:ext cx="8189935" cy="2862322"/>
          </a:xfrm>
          <a:prstGeom prst="rect">
            <a:avLst/>
          </a:prstGeom>
        </p:spPr>
        <p:txBody>
          <a:bodyPr wrap="square">
            <a:spAutoFit/>
          </a:bodyPr>
          <a:lstStyle/>
          <a:p>
            <a:pPr algn="just"/>
            <a:r>
              <a:rPr lang="en-US" b="1" i="0" dirty="0" smtClean="0">
                <a:solidFill>
                  <a:srgbClr val="222222"/>
                </a:solidFill>
                <a:effectLst>
                  <a:outerShdw blurRad="38100" dist="38100" dir="2700000" algn="tl">
                    <a:srgbClr val="000000">
                      <a:alpha val="43137"/>
                    </a:srgbClr>
                  </a:outerShdw>
                </a:effectLst>
                <a:latin typeface="Raleway"/>
              </a:rPr>
              <a:t>Java Language</a:t>
            </a:r>
          </a:p>
          <a:p>
            <a:pPr algn="just"/>
            <a:endParaRPr lang="en-US" b="1" i="0"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The Java language is a multi platform language that’s particularly helpful in networking. Of course, mostly this language is used on the web with Java applets. However, this language is used to design cross platform programs, Since it similar to C++ in structure and syntax. For C++ programmers, Java language is very easy to learn and it offers some advantages provided by object oriented  programming. Like reusability and it can be difficult to write efficient code in Java. But, nowadays the speed of the Java language has increased and 1.5 version offers some good features for easy program making.</a:t>
            </a:r>
            <a:endParaRPr lang="en-US" b="0" i="0" dirty="0">
              <a:solidFill>
                <a:srgbClr val="222222"/>
              </a:solidFill>
              <a:effectLst/>
              <a:latin typeface="Roboto"/>
            </a:endParaRPr>
          </a:p>
        </p:txBody>
      </p:sp>
      <p:pic>
        <p:nvPicPr>
          <p:cNvPr id="4098" name="Picture 2" descr="Java Langu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4660" y="738026"/>
            <a:ext cx="2483144" cy="24831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2695" y="3221170"/>
            <a:ext cx="7983874" cy="3139321"/>
          </a:xfrm>
          <a:prstGeom prst="rect">
            <a:avLst/>
          </a:prstGeom>
        </p:spPr>
        <p:txBody>
          <a:bodyPr wrap="square">
            <a:spAutoFit/>
          </a:bodyPr>
          <a:lstStyle/>
          <a:p>
            <a:pPr algn="just"/>
            <a:r>
              <a:rPr lang="en-US" b="1" i="0" dirty="0" smtClean="0">
                <a:solidFill>
                  <a:srgbClr val="222222"/>
                </a:solidFill>
                <a:effectLst>
                  <a:outerShdw blurRad="38100" dist="38100" dir="2700000" algn="tl">
                    <a:srgbClr val="000000">
                      <a:alpha val="43137"/>
                    </a:srgbClr>
                  </a:outerShdw>
                </a:effectLst>
                <a:latin typeface="Raleway"/>
              </a:rPr>
              <a:t>Perl Language</a:t>
            </a:r>
          </a:p>
          <a:p>
            <a:pPr algn="just"/>
            <a:endParaRPr lang="en-US" b="1" i="0"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Perl language is a file management language for UNIX. But it is more popular for its common gateway interface programming (CGI). It is a term for programs that web servers can perform to allow additional capabilities of web pages. Pearl language is a method for searching text and it is used for useful server functions and other databases, and it is very easy to pick up the fundamentals if you have any experience in any language. As a </a:t>
            </a:r>
            <a:r>
              <a:rPr lang="en-US" b="0" i="0" dirty="0" err="1" smtClean="0">
                <a:solidFill>
                  <a:srgbClr val="222222"/>
                </a:solidFill>
                <a:effectLst/>
                <a:latin typeface="Roboto"/>
              </a:rPr>
              <a:t>CGi</a:t>
            </a:r>
            <a:r>
              <a:rPr lang="en-US" b="0" i="0" dirty="0" smtClean="0">
                <a:solidFill>
                  <a:srgbClr val="222222"/>
                </a:solidFill>
                <a:effectLst/>
                <a:latin typeface="Roboto"/>
              </a:rPr>
              <a:t> language, web hosting services select Perl language over C++ language. Because, the web hosts can review Perl script files. Since they are text files, when C++ is compiled.</a:t>
            </a:r>
            <a:endParaRPr lang="en-US" b="0" i="0" dirty="0">
              <a:solidFill>
                <a:srgbClr val="222222"/>
              </a:solidFill>
              <a:effectLst/>
              <a:latin typeface="Roboto"/>
            </a:endParaRPr>
          </a:p>
        </p:txBody>
      </p:sp>
      <p:pic>
        <p:nvPicPr>
          <p:cNvPr id="4100" name="Picture 4" descr="Perl Langu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541" y="4057404"/>
            <a:ext cx="3114675" cy="146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736" y="333298"/>
            <a:ext cx="8401319" cy="2308324"/>
          </a:xfrm>
          <a:prstGeom prst="rect">
            <a:avLst/>
          </a:prstGeom>
        </p:spPr>
        <p:txBody>
          <a:bodyPr wrap="square">
            <a:spAutoFit/>
          </a:bodyPr>
          <a:lstStyle/>
          <a:p>
            <a:pPr algn="just"/>
            <a:r>
              <a:rPr lang="en-US" b="1" i="0" dirty="0" smtClean="0">
                <a:solidFill>
                  <a:srgbClr val="222222"/>
                </a:solidFill>
                <a:effectLst>
                  <a:outerShdw blurRad="38100" dist="38100" dir="2700000" algn="tl">
                    <a:srgbClr val="000000">
                      <a:alpha val="43137"/>
                    </a:srgbClr>
                  </a:outerShdw>
                </a:effectLst>
                <a:latin typeface="Raleway"/>
              </a:rPr>
              <a:t>PHP Language</a:t>
            </a:r>
          </a:p>
          <a:p>
            <a:pPr algn="just"/>
            <a:endParaRPr lang="en-US" b="1" i="0" dirty="0" smtClean="0">
              <a:solidFill>
                <a:srgbClr val="222222"/>
              </a:solidFill>
              <a:effectLst>
                <a:outerShdw blurRad="38100" dist="38100" dir="2700000" algn="tl">
                  <a:srgbClr val="000000">
                    <a:alpha val="43137"/>
                  </a:srgbClr>
                </a:outerShdw>
              </a:effectLst>
              <a:latin typeface="Raleway"/>
            </a:endParaRPr>
          </a:p>
          <a:p>
            <a:pPr algn="just"/>
            <a:r>
              <a:rPr lang="en-US" b="0" i="0" dirty="0" smtClean="0">
                <a:solidFill>
                  <a:srgbClr val="222222"/>
                </a:solidFill>
                <a:effectLst/>
                <a:latin typeface="Roboto"/>
              </a:rPr>
              <a:t>The PHP language is used to design web pages and sometimes it is also used as scripting language. This language is designed to develop a rapid website, and as a result comprises features which make it easy generate HTTP headers and link to databases. As a scripting language, it includes a set of components permit the programmer to easily get up to speed. However, it has more  sophisticated object oriented features.</a:t>
            </a:r>
            <a:endParaRPr lang="en-US" b="0" i="0" dirty="0">
              <a:solidFill>
                <a:srgbClr val="222222"/>
              </a:solidFill>
              <a:effectLst/>
              <a:latin typeface="Roboto"/>
            </a:endParaRPr>
          </a:p>
        </p:txBody>
      </p:sp>
      <p:pic>
        <p:nvPicPr>
          <p:cNvPr id="5122" name="Picture 2" descr="PHP Langu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1541" y="160986"/>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8736" y="3314860"/>
            <a:ext cx="11788464" cy="1200329"/>
          </a:xfrm>
          <a:prstGeom prst="rect">
            <a:avLst/>
          </a:prstGeom>
        </p:spPr>
        <p:txBody>
          <a:bodyPr wrap="square">
            <a:spAutoFit/>
          </a:bodyPr>
          <a:lstStyle/>
          <a:p>
            <a:r>
              <a:rPr lang="en-US" b="0" i="0" dirty="0" smtClean="0">
                <a:solidFill>
                  <a:srgbClr val="222222"/>
                </a:solidFill>
                <a:effectLst/>
                <a:latin typeface="Roboto"/>
              </a:rPr>
              <a:t>This is all about the differences between programming languages and few major programming languages are discussed. And, the remaining languages like Python, Smalltalk, COBOL, C# and Prolog are similar to the above languages which are discussed. But selecting the suitable language for developing a program or application is very important</a:t>
            </a:r>
            <a:endParaRPr lang="en-US" dirty="0"/>
          </a:p>
        </p:txBody>
      </p:sp>
    </p:spTree>
    <p:extLst>
      <p:ext uri="{BB962C8B-B14F-4D97-AF65-F5344CB8AC3E}">
        <p14:creationId xmlns:p14="http://schemas.microsoft.com/office/powerpoint/2010/main" val="96913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824</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Consolas</vt:lpstr>
      <vt:lpstr>Droid Sans Mono</vt:lpstr>
      <vt:lpstr>Raleway</vt:lpstr>
      <vt:lpstr>Roboto</vt:lpstr>
      <vt:lpstr>Office Theme</vt:lpstr>
      <vt:lpstr>Types of programming Languages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cp:revision>
  <dcterms:created xsi:type="dcterms:W3CDTF">2020-11-13T17:47:20Z</dcterms:created>
  <dcterms:modified xsi:type="dcterms:W3CDTF">2020-11-23T11:59:06Z</dcterms:modified>
</cp:coreProperties>
</file>