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72" r:id="rId13"/>
    <p:sldId id="273" r:id="rId14"/>
    <p:sldId id="274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6" r:id="rId38"/>
    <p:sldId id="307" r:id="rId39"/>
    <p:sldId id="308" r:id="rId40"/>
    <p:sldId id="309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0098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9144000" y="0"/>
                </a:moveTo>
                <a:lnTo>
                  <a:pt x="0" y="0"/>
                </a:lnTo>
                <a:lnTo>
                  <a:pt x="0" y="1417701"/>
                </a:lnTo>
                <a:lnTo>
                  <a:pt x="9144000" y="1417701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8996" y="224993"/>
            <a:ext cx="4366006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1617" y="1963487"/>
            <a:ext cx="6804659" cy="3919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arma.qfb.umich.mx/images/penicillium.jpg" TargetMode="External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7625" y="2390775"/>
              <a:ext cx="8963025" cy="2000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9475" y="0"/>
              <a:ext cx="3203448" cy="2744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8676" y="0"/>
              <a:ext cx="3393948" cy="2820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5876" y="4282438"/>
              <a:ext cx="3278124" cy="25755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5676" y="4189474"/>
              <a:ext cx="3415284" cy="2668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0498" y="3357498"/>
              <a:ext cx="142875" cy="1428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790825"/>
              <a:ext cx="1457325" cy="1495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86675" y="2867025"/>
              <a:ext cx="1457325" cy="14954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6200"/>
            <a:ext cx="8991600" cy="1143000"/>
          </a:xfrm>
          <a:custGeom>
            <a:avLst/>
            <a:gdLst/>
            <a:ahLst/>
            <a:cxnLst/>
            <a:rect l="l" t="t" r="r" b="b"/>
            <a:pathLst>
              <a:path w="8991600" h="1143000">
                <a:moveTo>
                  <a:pt x="8991600" y="0"/>
                </a:moveTo>
                <a:lnTo>
                  <a:pt x="0" y="0"/>
                </a:lnTo>
                <a:lnTo>
                  <a:pt x="0" y="1143000"/>
                </a:lnTo>
                <a:lnTo>
                  <a:pt x="8991600" y="1143000"/>
                </a:lnTo>
                <a:lnTo>
                  <a:pt x="89916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1798" y="263093"/>
            <a:ext cx="66789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Modes of </a:t>
            </a:r>
            <a:r>
              <a:rPr spc="-10" dirty="0"/>
              <a:t>Spore</a:t>
            </a:r>
            <a:r>
              <a:rPr spc="-85" dirty="0"/>
              <a:t> </a:t>
            </a:r>
            <a:r>
              <a:rPr spc="-30" dirty="0"/>
              <a:t>Transmission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1129639"/>
            <a:ext cx="8837930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Airborne, wind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 indoor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ventilation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systems.</a:t>
            </a:r>
            <a:endParaRPr sz="3200">
              <a:latin typeface="Calibri"/>
              <a:cs typeface="Calibri"/>
            </a:endParaRPr>
          </a:p>
          <a:p>
            <a:pPr marL="355600" marR="5880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Attachment to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insects of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birds,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thus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transmitted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plant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plant,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animal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animal,</a:t>
            </a:r>
            <a:r>
              <a:rPr sz="32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Via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transportation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mechanisms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trucks,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crop 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machinery,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341874"/>
            <a:ext cx="4983480" cy="251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419225" cy="146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15250" y="0"/>
            <a:ext cx="1428750" cy="1466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0" y="3429000"/>
            <a:ext cx="3992499" cy="3428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1745" y="72644"/>
            <a:ext cx="40817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Route </a:t>
            </a:r>
            <a:r>
              <a:rPr spc="-5" dirty="0"/>
              <a:t>of</a:t>
            </a:r>
            <a:r>
              <a:rPr spc="-55" dirty="0"/>
              <a:t> </a:t>
            </a:r>
            <a:r>
              <a:rPr spc="-15" dirty="0"/>
              <a:t>infection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63980" y="1050036"/>
            <a:ext cx="6646545" cy="5718175"/>
            <a:chOff x="1363980" y="1050036"/>
            <a:chExt cx="6646545" cy="5718175"/>
          </a:xfrm>
        </p:grpSpPr>
        <p:sp>
          <p:nvSpPr>
            <p:cNvPr id="5" name="object 5"/>
            <p:cNvSpPr/>
            <p:nvPr/>
          </p:nvSpPr>
          <p:spPr>
            <a:xfrm>
              <a:off x="1540764" y="1050036"/>
              <a:ext cx="6291072" cy="786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5960" y="1054608"/>
              <a:ext cx="5527547" cy="626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3436" y="1069848"/>
              <a:ext cx="6205728" cy="701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5131" y="1795272"/>
              <a:ext cx="402336" cy="348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8438" y="1815211"/>
              <a:ext cx="315722" cy="2630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0764" y="2101596"/>
              <a:ext cx="6291072" cy="7879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6252" y="2106168"/>
              <a:ext cx="5341620" cy="6263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3436" y="2122043"/>
              <a:ext cx="6205728" cy="70142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5131" y="2846831"/>
              <a:ext cx="402336" cy="3474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28438" y="2867152"/>
              <a:ext cx="315722" cy="2618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0764" y="3153156"/>
              <a:ext cx="6291072" cy="7863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95955" y="3157728"/>
              <a:ext cx="4064508" cy="6263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3436" y="3172587"/>
              <a:ext cx="6205728" cy="7014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5131" y="3898391"/>
              <a:ext cx="402336" cy="34899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28438" y="3918077"/>
              <a:ext cx="315722" cy="264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0764" y="4206240"/>
              <a:ext cx="6291072" cy="6766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6000" y="4155947"/>
              <a:ext cx="4799076" cy="6263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3436" y="4226306"/>
              <a:ext cx="6205728" cy="59156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5131" y="4841747"/>
              <a:ext cx="402336" cy="3489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28438" y="4861687"/>
              <a:ext cx="315722" cy="26301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9052" y="5149595"/>
              <a:ext cx="6254496" cy="67665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5648" y="5097780"/>
              <a:ext cx="5861304" cy="6263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1089" y="5168519"/>
              <a:ext cx="6170421" cy="59165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85131" y="5785103"/>
              <a:ext cx="402336" cy="34747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8438" y="5804014"/>
              <a:ext cx="315722" cy="2630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29512" y="6091426"/>
              <a:ext cx="6513576" cy="67665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3980" y="6041136"/>
              <a:ext cx="6646164" cy="62636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71676" y="6110884"/>
              <a:ext cx="6429248" cy="5916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610613" y="1153413"/>
            <a:ext cx="6153785" cy="5438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Ingestion/skin contact/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halation</a:t>
            </a:r>
            <a:endParaRPr sz="2800">
              <a:latin typeface="Calibri"/>
              <a:cs typeface="Calibri"/>
            </a:endParaRPr>
          </a:p>
          <a:p>
            <a:pPr marL="1345565" marR="652780" indent="-681355">
              <a:lnSpc>
                <a:spcPct val="246300"/>
              </a:lnSpc>
              <a:spcBef>
                <a:spcPts val="1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Blood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stream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&amp; lymphatic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Inhibit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protein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synthesis</a:t>
            </a:r>
            <a:endParaRPr sz="2800">
              <a:latin typeface="Calibri"/>
              <a:cs typeface="Calibri"/>
            </a:endParaRPr>
          </a:p>
          <a:p>
            <a:pPr marL="403860" marR="401955" indent="530860">
              <a:lnSpc>
                <a:spcPct val="220900"/>
              </a:lnSpc>
              <a:spcBef>
                <a:spcPts val="44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Damage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macrophages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Inhibit particle clearance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lungs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Increase sensitivity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bacterial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endotoxins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0"/>
            <a:ext cx="9144000" cy="1381125"/>
            <a:chOff x="0" y="0"/>
            <a:chExt cx="9144000" cy="1381125"/>
          </a:xfrm>
        </p:grpSpPr>
        <p:sp>
          <p:nvSpPr>
            <p:cNvPr id="35" name="object 35"/>
            <p:cNvSpPr/>
            <p:nvPr/>
          </p:nvSpPr>
          <p:spPr>
            <a:xfrm>
              <a:off x="0" y="0"/>
              <a:ext cx="1295400" cy="138112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29550" y="0"/>
              <a:ext cx="1314450" cy="11620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085" y="208280"/>
            <a:ext cx="5493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Toxicity of</a:t>
            </a:r>
            <a:r>
              <a:rPr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Mycotoxins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15208"/>
            <a:ext cx="264985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spc="-5" dirty="0">
                <a:solidFill>
                  <a:srgbClr val="C003C8"/>
                </a:solidFill>
                <a:latin typeface="Comic Sans MS"/>
                <a:cs typeface="Comic Sans MS"/>
              </a:rPr>
              <a:t>Acute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C003C8"/>
                </a:solidFill>
                <a:latin typeface="Comic Sans MS"/>
                <a:cs typeface="Comic Sans MS"/>
              </a:rPr>
              <a:t>Chronic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C003C8"/>
                </a:solidFill>
                <a:latin typeface="Comic Sans MS"/>
                <a:cs typeface="Comic Sans MS"/>
              </a:rPr>
              <a:t>Mutagenic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spc="-5" dirty="0">
                <a:solidFill>
                  <a:srgbClr val="C003C8"/>
                </a:solidFill>
                <a:latin typeface="Comic Sans MS"/>
                <a:cs typeface="Comic Sans MS"/>
              </a:rPr>
              <a:t>Teratogenic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24750" y="0"/>
            <a:ext cx="1619250" cy="131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09725" cy="141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0077" y="208280"/>
            <a:ext cx="3322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000"/>
                </a:solidFill>
                <a:latin typeface="Arial"/>
                <a:cs typeface="Arial"/>
              </a:rPr>
              <a:t>Acute</a:t>
            </a:r>
            <a:r>
              <a:rPr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C0000"/>
                </a:solidFill>
                <a:latin typeface="Arial"/>
                <a:cs typeface="Arial"/>
              </a:rPr>
              <a:t>toxicity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563370"/>
            <a:ext cx="8702040" cy="49530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1083945" indent="-342900">
              <a:lnSpc>
                <a:spcPct val="9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Deterioration of liver and </a:t>
            </a:r>
            <a:r>
              <a:rPr sz="3200" spc="-5" dirty="0">
                <a:latin typeface="Comic Sans MS"/>
                <a:cs typeface="Comic Sans MS"/>
              </a:rPr>
              <a:t>kidney  functions, </a:t>
            </a:r>
            <a:r>
              <a:rPr sz="3200" dirty="0">
                <a:latin typeface="Comic Sans MS"/>
                <a:cs typeface="Comic Sans MS"/>
              </a:rPr>
              <a:t>leading to </a:t>
            </a:r>
            <a:r>
              <a:rPr sz="3200" spc="-5" dirty="0">
                <a:latin typeface="Comic Sans MS"/>
                <a:cs typeface="Comic Sans MS"/>
              </a:rPr>
              <a:t>death </a:t>
            </a:r>
            <a:r>
              <a:rPr sz="3200" dirty="0">
                <a:latin typeface="Comic Sans MS"/>
                <a:cs typeface="Comic Sans MS"/>
              </a:rPr>
              <a:t>in extreme  cases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Interference with protein</a:t>
            </a:r>
            <a:r>
              <a:rPr sz="3200" spc="-4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synthesis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Skin </a:t>
            </a:r>
            <a:r>
              <a:rPr sz="3200" dirty="0">
                <a:latin typeface="Comic Sans MS"/>
                <a:cs typeface="Comic Sans MS"/>
              </a:rPr>
              <a:t>sensitivity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affected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Necrosis of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skin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Immunodeficiency</a:t>
            </a:r>
            <a:endParaRPr sz="32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3460"/>
              </a:lnSpc>
              <a:spcBef>
                <a:spcPts val="8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Neurotoxins </a:t>
            </a:r>
            <a:r>
              <a:rPr sz="3200" dirty="0">
                <a:latin typeface="Comic Sans MS"/>
                <a:cs typeface="Comic Sans MS"/>
              </a:rPr>
              <a:t>cause </a:t>
            </a:r>
            <a:r>
              <a:rPr sz="3200" spc="-5" dirty="0">
                <a:latin typeface="Comic Sans MS"/>
                <a:cs typeface="Comic Sans MS"/>
              </a:rPr>
              <a:t>trembling </a:t>
            </a:r>
            <a:r>
              <a:rPr sz="3200" dirty="0">
                <a:latin typeface="Comic Sans MS"/>
                <a:cs typeface="Comic Sans MS"/>
              </a:rPr>
              <a:t>in small </a:t>
            </a:r>
            <a:r>
              <a:rPr sz="3200" spc="-5" dirty="0">
                <a:latin typeface="Comic Sans MS"/>
                <a:cs typeface="Comic Sans MS"/>
              </a:rPr>
              <a:t>doses  </a:t>
            </a:r>
            <a:r>
              <a:rPr sz="3200" dirty="0">
                <a:latin typeface="Comic Sans MS"/>
                <a:cs typeface="Comic Sans MS"/>
              </a:rPr>
              <a:t>and </a:t>
            </a:r>
            <a:r>
              <a:rPr sz="3200" spc="-5" dirty="0">
                <a:latin typeface="Comic Sans MS"/>
                <a:cs typeface="Comic Sans MS"/>
              </a:rPr>
              <a:t>brain </a:t>
            </a:r>
            <a:r>
              <a:rPr sz="3200" dirty="0">
                <a:latin typeface="Comic Sans MS"/>
                <a:cs typeface="Comic Sans MS"/>
              </a:rPr>
              <a:t>damage or death </a:t>
            </a:r>
            <a:r>
              <a:rPr sz="3200" spc="-5" dirty="0">
                <a:latin typeface="Comic Sans MS"/>
                <a:cs typeface="Comic Sans MS"/>
              </a:rPr>
              <a:t>in </a:t>
            </a:r>
            <a:r>
              <a:rPr sz="3200" dirty="0">
                <a:latin typeface="Comic Sans MS"/>
                <a:cs typeface="Comic Sans MS"/>
              </a:rPr>
              <a:t>slightly higher  </a:t>
            </a:r>
            <a:r>
              <a:rPr sz="3200" spc="-5" dirty="0">
                <a:latin typeface="Comic Sans MS"/>
                <a:cs typeface="Comic Sans MS"/>
              </a:rPr>
              <a:t>doses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457325" cy="141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7150" y="0"/>
            <a:ext cx="1466850" cy="1238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7114" y="208280"/>
            <a:ext cx="3818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000"/>
                </a:solidFill>
                <a:latin typeface="Arial"/>
                <a:cs typeface="Arial"/>
              </a:rPr>
              <a:t>Chronic</a:t>
            </a:r>
            <a:r>
              <a:rPr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C0000"/>
                </a:solidFill>
                <a:latin typeface="Arial"/>
                <a:cs typeface="Arial"/>
              </a:rPr>
              <a:t>toxicity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1300632"/>
            <a:ext cx="8492490" cy="53301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Induction </a:t>
            </a:r>
            <a:r>
              <a:rPr sz="2800" dirty="0">
                <a:latin typeface="Comic Sans MS"/>
                <a:cs typeface="Comic Sans MS"/>
              </a:rPr>
              <a:t>of </a:t>
            </a:r>
            <a:r>
              <a:rPr sz="2800" spc="-5" dirty="0">
                <a:latin typeface="Comic Sans MS"/>
                <a:cs typeface="Comic Sans MS"/>
              </a:rPr>
              <a:t>cancer </a:t>
            </a:r>
            <a:r>
              <a:rPr sz="2800" spc="-10" dirty="0">
                <a:latin typeface="Comic Sans MS"/>
                <a:cs typeface="Comic Sans MS"/>
              </a:rPr>
              <a:t>(Liver,</a:t>
            </a:r>
            <a:r>
              <a:rPr sz="2800" spc="8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oesophagus)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Induction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tumors</a:t>
            </a:r>
            <a:endParaRPr sz="28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Induction </a:t>
            </a:r>
            <a:r>
              <a:rPr sz="2800" spc="-5" dirty="0">
                <a:latin typeface="Comic Sans MS"/>
                <a:cs typeface="Comic Sans MS"/>
              </a:rPr>
              <a:t>is </a:t>
            </a:r>
            <a:r>
              <a:rPr sz="2800" spc="-10" dirty="0">
                <a:latin typeface="Comic Sans MS"/>
                <a:cs typeface="Comic Sans MS"/>
              </a:rPr>
              <a:t>never </a:t>
            </a:r>
            <a:r>
              <a:rPr sz="2800" spc="-5" dirty="0">
                <a:latin typeface="Comic Sans MS"/>
                <a:cs typeface="Comic Sans MS"/>
              </a:rPr>
              <a:t>detected at </a:t>
            </a:r>
            <a:r>
              <a:rPr sz="2800" spc="-10" dirty="0">
                <a:latin typeface="Comic Sans MS"/>
                <a:cs typeface="Comic Sans MS"/>
              </a:rPr>
              <a:t>the time </a:t>
            </a:r>
            <a:r>
              <a:rPr sz="2800" spc="-5" dirty="0">
                <a:latin typeface="Comic Sans MS"/>
                <a:cs typeface="Comic Sans MS"/>
              </a:rPr>
              <a:t>of  </a:t>
            </a:r>
            <a:r>
              <a:rPr sz="2800" spc="-10" dirty="0">
                <a:latin typeface="Comic Sans MS"/>
                <a:cs typeface="Comic Sans MS"/>
              </a:rPr>
              <a:t>ingestion </a:t>
            </a:r>
            <a:r>
              <a:rPr sz="2800" spc="-5" dirty="0">
                <a:latin typeface="Comic Sans MS"/>
                <a:cs typeface="Comic Sans MS"/>
              </a:rPr>
              <a:t>and </a:t>
            </a:r>
            <a:r>
              <a:rPr sz="2800" spc="-10" dirty="0">
                <a:latin typeface="Comic Sans MS"/>
                <a:cs typeface="Comic Sans MS"/>
              </a:rPr>
              <a:t>remains </a:t>
            </a:r>
            <a:r>
              <a:rPr sz="2800" spc="-5" dirty="0">
                <a:latin typeface="Comic Sans MS"/>
                <a:cs typeface="Comic Sans MS"/>
              </a:rPr>
              <a:t>undetected </a:t>
            </a:r>
            <a:r>
              <a:rPr sz="2800" spc="-10" dirty="0">
                <a:latin typeface="Comic Sans MS"/>
                <a:cs typeface="Comic Sans MS"/>
              </a:rPr>
              <a:t>till </a:t>
            </a:r>
            <a:r>
              <a:rPr sz="2800" spc="-5" dirty="0">
                <a:latin typeface="Comic Sans MS"/>
                <a:cs typeface="Comic Sans MS"/>
              </a:rPr>
              <a:t>the </a:t>
            </a:r>
            <a:r>
              <a:rPr sz="2800" spc="-10" dirty="0">
                <a:latin typeface="Comic Sans MS"/>
                <a:cs typeface="Comic Sans MS"/>
              </a:rPr>
              <a:t>disease  </a:t>
            </a:r>
            <a:r>
              <a:rPr sz="2800" spc="-5" dirty="0">
                <a:latin typeface="Comic Sans MS"/>
                <a:cs typeface="Comic Sans MS"/>
              </a:rPr>
              <a:t>is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advanced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mic Sans MS"/>
              <a:buChar char="•"/>
            </a:pPr>
            <a:endParaRPr sz="3600">
              <a:latin typeface="Comic Sans MS"/>
              <a:cs typeface="Comic Sans MS"/>
            </a:endParaRPr>
          </a:p>
          <a:p>
            <a:pPr marL="705485">
              <a:lnSpc>
                <a:spcPct val="100000"/>
              </a:lnSpc>
            </a:pPr>
            <a:r>
              <a:rPr sz="4000" spc="-5" dirty="0">
                <a:solidFill>
                  <a:srgbClr val="CC0000"/>
                </a:solidFill>
                <a:latin typeface="Arial"/>
                <a:cs typeface="Arial"/>
              </a:rPr>
              <a:t>Mutagenic &amp; Teratogenic</a:t>
            </a:r>
            <a:r>
              <a:rPr sz="4000" spc="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CC0000"/>
                </a:solidFill>
                <a:latin typeface="Arial"/>
                <a:cs typeface="Arial"/>
              </a:rPr>
              <a:t>toxicity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550">
              <a:latin typeface="Arial"/>
              <a:cs typeface="Arial"/>
            </a:endParaRPr>
          </a:p>
          <a:p>
            <a:pPr marL="355600" marR="125222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Replication </a:t>
            </a:r>
            <a:r>
              <a:rPr sz="2800" spc="-5" dirty="0">
                <a:latin typeface="Comic Sans MS"/>
                <a:cs typeface="Comic Sans MS"/>
              </a:rPr>
              <a:t>of DNA is affected producing  mutagenic and teratogenic</a:t>
            </a:r>
            <a:r>
              <a:rPr sz="2800" spc="6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effects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15250" y="0"/>
            <a:ext cx="1428750" cy="139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495425" cy="145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7800" cy="1143000"/>
          </a:xfrm>
          <a:custGeom>
            <a:avLst/>
            <a:gdLst/>
            <a:ahLst/>
            <a:cxnLst/>
            <a:rect l="l" t="t" r="r" b="b"/>
            <a:pathLst>
              <a:path w="9067800" h="1143000">
                <a:moveTo>
                  <a:pt x="9067800" y="0"/>
                </a:moveTo>
                <a:lnTo>
                  <a:pt x="0" y="0"/>
                </a:lnTo>
                <a:lnTo>
                  <a:pt x="0" y="1143000"/>
                </a:lnTo>
                <a:lnTo>
                  <a:pt x="9067800" y="1143000"/>
                </a:lnTo>
                <a:lnTo>
                  <a:pt x="90678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0225" y="208280"/>
            <a:ext cx="54648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Human</a:t>
            </a:r>
            <a:r>
              <a:rPr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mycotoxicosis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40" y="1432305"/>
            <a:ext cx="8301355" cy="44215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Comic Sans MS"/>
                <a:cs typeface="Comic Sans MS"/>
              </a:rPr>
              <a:t>In 1967, 26 Taiwanese </a:t>
            </a:r>
            <a:r>
              <a:rPr sz="2800" dirty="0">
                <a:latin typeface="Comic Sans MS"/>
                <a:cs typeface="Comic Sans MS"/>
              </a:rPr>
              <a:t>in </a:t>
            </a:r>
            <a:r>
              <a:rPr sz="2800" spc="-5" dirty="0">
                <a:latin typeface="Comic Sans MS"/>
                <a:cs typeface="Comic Sans MS"/>
              </a:rPr>
              <a:t>a farming community  became ill after eating contaminated rice; 3  children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died.</a:t>
            </a:r>
            <a:endParaRPr sz="2800">
              <a:latin typeface="Comic Sans MS"/>
              <a:cs typeface="Comic Sans MS"/>
            </a:endParaRPr>
          </a:p>
          <a:p>
            <a:pPr marL="12700" algn="just">
              <a:lnSpc>
                <a:spcPts val="3190"/>
              </a:lnSpc>
              <a:spcBef>
                <a:spcPts val="335"/>
              </a:spcBef>
            </a:pPr>
            <a:r>
              <a:rPr sz="2800" spc="-5" dirty="0">
                <a:latin typeface="Comic Sans MS"/>
                <a:cs typeface="Comic Sans MS"/>
              </a:rPr>
              <a:t>Cause </a:t>
            </a:r>
            <a:r>
              <a:rPr sz="2800" dirty="0">
                <a:latin typeface="Comic Sans MS"/>
                <a:cs typeface="Comic Sans MS"/>
              </a:rPr>
              <a:t>of </a:t>
            </a:r>
            <a:r>
              <a:rPr sz="2800" spc="-5" dirty="0">
                <a:latin typeface="Comic Sans MS"/>
                <a:cs typeface="Comic Sans MS"/>
              </a:rPr>
              <a:t>death: </a:t>
            </a:r>
            <a:r>
              <a:rPr sz="2800" dirty="0">
                <a:latin typeface="Comic Sans MS"/>
                <a:cs typeface="Comic Sans MS"/>
              </a:rPr>
              <a:t>Contaminated </a:t>
            </a:r>
            <a:r>
              <a:rPr sz="2800" spc="-5" dirty="0">
                <a:latin typeface="Comic Sans MS"/>
                <a:cs typeface="Comic Sans MS"/>
              </a:rPr>
              <a:t>rice showed</a:t>
            </a:r>
            <a:r>
              <a:rPr sz="2800" spc="2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&gt;200</a:t>
            </a:r>
            <a:endParaRPr sz="2800">
              <a:latin typeface="Comic Sans MS"/>
              <a:cs typeface="Comic Sans MS"/>
            </a:endParaRPr>
          </a:p>
          <a:p>
            <a:pPr marL="355600" algn="just">
              <a:lnSpc>
                <a:spcPts val="3190"/>
              </a:lnSpc>
            </a:pPr>
            <a:r>
              <a:rPr sz="2800" spc="-5" dirty="0">
                <a:latin typeface="Comic Sans MS"/>
                <a:cs typeface="Comic Sans MS"/>
              </a:rPr>
              <a:t>µg aflatoxin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B1/kg.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omic Sans MS"/>
              <a:cs typeface="Comic Sans MS"/>
            </a:endParaRPr>
          </a:p>
          <a:p>
            <a:pPr marL="12700" marR="1379855">
              <a:lnSpc>
                <a:spcPct val="110000"/>
              </a:lnSpc>
            </a:pPr>
            <a:r>
              <a:rPr sz="2800" spc="-5" dirty="0">
                <a:latin typeface="Comic Sans MS"/>
                <a:cs typeface="Comic Sans MS"/>
              </a:rPr>
              <a:t>In </a:t>
            </a:r>
            <a:r>
              <a:rPr sz="2800" spc="-10" dirty="0">
                <a:latin typeface="Comic Sans MS"/>
                <a:cs typeface="Comic Sans MS"/>
              </a:rPr>
              <a:t>1974, </a:t>
            </a:r>
            <a:r>
              <a:rPr sz="2800" spc="-5" dirty="0">
                <a:latin typeface="Comic Sans MS"/>
                <a:cs typeface="Comic Sans MS"/>
              </a:rPr>
              <a:t>an outbreak </a:t>
            </a:r>
            <a:r>
              <a:rPr sz="2800" dirty="0">
                <a:latin typeface="Comic Sans MS"/>
                <a:cs typeface="Comic Sans MS"/>
              </a:rPr>
              <a:t>of </a:t>
            </a:r>
            <a:r>
              <a:rPr sz="2800" spc="-5" dirty="0">
                <a:latin typeface="Comic Sans MS"/>
                <a:cs typeface="Comic Sans MS"/>
              </a:rPr>
              <a:t>hepatitis in </a:t>
            </a:r>
            <a:r>
              <a:rPr sz="2800" spc="-10" dirty="0">
                <a:latin typeface="Comic Sans MS"/>
                <a:cs typeface="Comic Sans MS"/>
              </a:rPr>
              <a:t>India  </a:t>
            </a:r>
            <a:r>
              <a:rPr sz="2800" spc="-5" dirty="0">
                <a:latin typeface="Comic Sans MS"/>
                <a:cs typeface="Comic Sans MS"/>
              </a:rPr>
              <a:t>affected </a:t>
            </a:r>
            <a:r>
              <a:rPr sz="2800" spc="-10" dirty="0">
                <a:latin typeface="Comic Sans MS"/>
                <a:cs typeface="Comic Sans MS"/>
              </a:rPr>
              <a:t>400 </a:t>
            </a:r>
            <a:r>
              <a:rPr sz="2800" spc="-5" dirty="0">
                <a:latin typeface="Comic Sans MS"/>
                <a:cs typeface="Comic Sans MS"/>
              </a:rPr>
              <a:t>people </a:t>
            </a:r>
            <a:r>
              <a:rPr sz="2800" spc="-10" dirty="0">
                <a:latin typeface="Comic Sans MS"/>
                <a:cs typeface="Comic Sans MS"/>
              </a:rPr>
              <a:t>resulting </a:t>
            </a:r>
            <a:r>
              <a:rPr sz="2800" spc="-5" dirty="0">
                <a:latin typeface="Comic Sans MS"/>
                <a:cs typeface="Comic Sans MS"/>
              </a:rPr>
              <a:t>in </a:t>
            </a:r>
            <a:r>
              <a:rPr sz="2800" spc="-10" dirty="0">
                <a:latin typeface="Comic Sans MS"/>
                <a:cs typeface="Comic Sans MS"/>
              </a:rPr>
              <a:t>100  </a:t>
            </a:r>
            <a:r>
              <a:rPr sz="2800" spc="-5" dirty="0">
                <a:latin typeface="Comic Sans MS"/>
                <a:cs typeface="Comic Sans MS"/>
              </a:rPr>
              <a:t>deaths;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10" dirty="0">
                <a:latin typeface="Comic Sans MS"/>
                <a:cs typeface="Comic Sans MS"/>
              </a:rPr>
              <a:t>Cause </a:t>
            </a:r>
            <a:r>
              <a:rPr sz="2800" spc="-5" dirty="0">
                <a:latin typeface="Comic Sans MS"/>
                <a:cs typeface="Comic Sans MS"/>
              </a:rPr>
              <a:t>of death: aflatoxins in corn ( &gt;15</a:t>
            </a:r>
            <a:r>
              <a:rPr sz="2800" spc="1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mg/kg)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409700"/>
            <a:chOff x="0" y="0"/>
            <a:chExt cx="9144000" cy="14097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495425" cy="1409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8575" y="0"/>
              <a:ext cx="1495425" cy="1304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9200"/>
            <a:ext cx="9144000" cy="5638800"/>
          </a:xfrm>
          <a:custGeom>
            <a:avLst/>
            <a:gdLst/>
            <a:ahLst/>
            <a:cxnLst/>
            <a:rect l="l" t="t" r="r" b="b"/>
            <a:pathLst>
              <a:path w="9144000" h="5638800">
                <a:moveTo>
                  <a:pt x="0" y="5638799"/>
                </a:moveTo>
                <a:lnTo>
                  <a:pt x="9144000" y="5638799"/>
                </a:lnTo>
                <a:lnTo>
                  <a:pt x="9144000" y="0"/>
                </a:lnTo>
                <a:lnTo>
                  <a:pt x="0" y="0"/>
                </a:lnTo>
                <a:lnTo>
                  <a:pt x="0" y="563879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8325" y="284429"/>
            <a:ext cx="5465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Human</a:t>
            </a:r>
            <a:r>
              <a:rPr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mycotoxicosis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939" y="1953590"/>
            <a:ext cx="7923530" cy="33966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8890" indent="-343535" algn="just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omic Sans MS"/>
                <a:cs typeface="Comic Sans MS"/>
              </a:rPr>
              <a:t>In </a:t>
            </a:r>
            <a:r>
              <a:rPr sz="2800" dirty="0">
                <a:latin typeface="Comic Sans MS"/>
                <a:cs typeface="Comic Sans MS"/>
              </a:rPr>
              <a:t>2004, one of </a:t>
            </a:r>
            <a:r>
              <a:rPr sz="2800" spc="-5" dirty="0">
                <a:latin typeface="Comic Sans MS"/>
                <a:cs typeface="Comic Sans MS"/>
              </a:rPr>
              <a:t>the </a:t>
            </a:r>
            <a:r>
              <a:rPr sz="2800" dirty="0">
                <a:latin typeface="Comic Sans MS"/>
                <a:cs typeface="Comic Sans MS"/>
              </a:rPr>
              <a:t>largest </a:t>
            </a:r>
            <a:r>
              <a:rPr sz="2800" spc="-5" dirty="0">
                <a:latin typeface="Comic Sans MS"/>
                <a:cs typeface="Comic Sans MS"/>
              </a:rPr>
              <a:t>aflatoxicosis  outbreak occurred in rural Kenya resulting </a:t>
            </a:r>
            <a:r>
              <a:rPr sz="2800" dirty="0">
                <a:latin typeface="Comic Sans MS"/>
                <a:cs typeface="Comic Sans MS"/>
              </a:rPr>
              <a:t>in  </a:t>
            </a:r>
            <a:r>
              <a:rPr sz="2800" spc="-10" dirty="0">
                <a:latin typeface="Comic Sans MS"/>
                <a:cs typeface="Comic Sans MS"/>
              </a:rPr>
              <a:t>317 </a:t>
            </a:r>
            <a:r>
              <a:rPr sz="2800" spc="-5" dirty="0">
                <a:latin typeface="Comic Sans MS"/>
                <a:cs typeface="Comic Sans MS"/>
              </a:rPr>
              <a:t>cases and </a:t>
            </a:r>
            <a:r>
              <a:rPr sz="2800" spc="-10" dirty="0">
                <a:latin typeface="Comic Sans MS"/>
                <a:cs typeface="Comic Sans MS"/>
              </a:rPr>
              <a:t>125</a:t>
            </a:r>
            <a:r>
              <a:rPr sz="2800" spc="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deaths.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Cause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5" dirty="0">
                <a:latin typeface="Comic Sans MS"/>
                <a:cs typeface="Comic Sans MS"/>
              </a:rPr>
              <a:t> death:</a:t>
            </a:r>
            <a:endParaRPr sz="2800">
              <a:latin typeface="Comic Sans MS"/>
              <a:cs typeface="Comic Sans MS"/>
            </a:endParaRPr>
          </a:p>
          <a:p>
            <a:pPr marL="355600" marR="5080" indent="-22860" algn="just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latin typeface="Comic Sans MS"/>
                <a:cs typeface="Comic Sans MS"/>
              </a:rPr>
              <a:t>corn </a:t>
            </a:r>
            <a:r>
              <a:rPr sz="2800" dirty="0">
                <a:latin typeface="Comic Sans MS"/>
                <a:cs typeface="Comic Sans MS"/>
              </a:rPr>
              <a:t>contaminated with </a:t>
            </a:r>
            <a:r>
              <a:rPr sz="2800" spc="-5" dirty="0">
                <a:latin typeface="Comic Sans MS"/>
                <a:cs typeface="Comic Sans MS"/>
              </a:rPr>
              <a:t>4,400 µg/kg </a:t>
            </a:r>
            <a:r>
              <a:rPr sz="2800" dirty="0">
                <a:latin typeface="Comic Sans MS"/>
                <a:cs typeface="Comic Sans MS"/>
              </a:rPr>
              <a:t>of  </a:t>
            </a:r>
            <a:r>
              <a:rPr sz="2800" spc="-5" dirty="0">
                <a:latin typeface="Comic Sans MS"/>
                <a:cs typeface="Comic Sans MS"/>
              </a:rPr>
              <a:t>aflatoxin </a:t>
            </a:r>
            <a:r>
              <a:rPr sz="2800" spc="-10" dirty="0">
                <a:latin typeface="Comic Sans MS"/>
                <a:cs typeface="Comic Sans MS"/>
              </a:rPr>
              <a:t>B</a:t>
            </a:r>
            <a:r>
              <a:rPr sz="2400" spc="-10" dirty="0">
                <a:latin typeface="Comic Sans MS"/>
                <a:cs typeface="Comic Sans MS"/>
              </a:rPr>
              <a:t>1</a:t>
            </a:r>
            <a:r>
              <a:rPr sz="2800" spc="-10" dirty="0">
                <a:latin typeface="Comic Sans MS"/>
                <a:cs typeface="Comic Sans MS"/>
              </a:rPr>
              <a:t>, 220 </a:t>
            </a:r>
            <a:r>
              <a:rPr sz="2800" spc="-5" dirty="0">
                <a:latin typeface="Comic Sans MS"/>
                <a:cs typeface="Comic Sans MS"/>
              </a:rPr>
              <a:t>times higher than </a:t>
            </a:r>
            <a:r>
              <a:rPr sz="2800" dirty="0">
                <a:latin typeface="Comic Sans MS"/>
                <a:cs typeface="Comic Sans MS"/>
              </a:rPr>
              <a:t>Kenyan  </a:t>
            </a:r>
            <a:r>
              <a:rPr sz="2800" spc="-5" dirty="0">
                <a:latin typeface="Comic Sans MS"/>
                <a:cs typeface="Comic Sans MS"/>
              </a:rPr>
              <a:t>regulatory limit </a:t>
            </a:r>
            <a:r>
              <a:rPr sz="2800" spc="-10" dirty="0">
                <a:latin typeface="Comic Sans MS"/>
                <a:cs typeface="Comic Sans MS"/>
              </a:rPr>
              <a:t>for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food.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825" y="0"/>
            <a:ext cx="9020175" cy="1524000"/>
            <a:chOff x="123825" y="0"/>
            <a:chExt cx="9020175" cy="1524000"/>
          </a:xfrm>
        </p:grpSpPr>
        <p:sp>
          <p:nvSpPr>
            <p:cNvPr id="8" name="object 8"/>
            <p:cNvSpPr/>
            <p:nvPr/>
          </p:nvSpPr>
          <p:spPr>
            <a:xfrm>
              <a:off x="7524750" y="0"/>
              <a:ext cx="1619250" cy="1314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825" y="0"/>
              <a:ext cx="1343025" cy="152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73" y="103124"/>
            <a:ext cx="806577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000066"/>
                </a:solidFill>
                <a:latin typeface="Arial"/>
                <a:cs typeface="Arial"/>
              </a:rPr>
              <a:t>Mycotoxin Toxicity: Effect on</a:t>
            </a:r>
            <a:r>
              <a:rPr sz="3800" spc="-1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000066"/>
                </a:solidFill>
                <a:latin typeface="Arial"/>
                <a:cs typeface="Arial"/>
              </a:rPr>
              <a:t>Humans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709929"/>
            <a:ext cx="8683625" cy="605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Physiological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pathological</a:t>
            </a:r>
            <a:r>
              <a:rPr sz="2400" spc="1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changes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Food</a:t>
            </a:r>
            <a:r>
              <a:rPr sz="2400" spc="-1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poisoning</a:t>
            </a:r>
            <a:endParaRPr sz="2400">
              <a:latin typeface="Comic Sans MS"/>
              <a:cs typeface="Comic Sans MS"/>
            </a:endParaRPr>
          </a:p>
          <a:p>
            <a:pPr marL="355600" marR="7620" indent="-342900">
              <a:lnSpc>
                <a:spcPts val="23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Inhibition of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protein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synthesis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&amp; </a:t>
            </a:r>
            <a:r>
              <a:rPr sz="2400" spc="-10" dirty="0">
                <a:solidFill>
                  <a:srgbClr val="CC0000"/>
                </a:solidFill>
                <a:latin typeface="Comic Sans MS"/>
                <a:cs typeface="Comic Sans MS"/>
              </a:rPr>
              <a:t>Alteration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of capacity of 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cells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to</a:t>
            </a:r>
            <a:r>
              <a:rPr sz="2400" spc="-4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proliferate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ts val="2590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  <a:tab pos="1870075" algn="l"/>
                <a:tab pos="2433955" algn="l"/>
                <a:tab pos="4252595" algn="l"/>
                <a:tab pos="4744720" algn="l"/>
                <a:tab pos="5756910" algn="l"/>
                <a:tab pos="6501130" algn="l"/>
                <a:tab pos="7478395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Increa</a:t>
            </a:r>
            <a:r>
              <a:rPr sz="2400" spc="-15" dirty="0">
                <a:solidFill>
                  <a:srgbClr val="CC0000"/>
                </a:solidFill>
                <a:latin typeface="Comic Sans MS"/>
                <a:cs typeface="Comic Sans MS"/>
              </a:rPr>
              <a:t>s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e	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o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f	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tr</a:t>
            </a:r>
            <a:r>
              <a:rPr sz="2400" spc="-10" dirty="0">
                <a:solidFill>
                  <a:srgbClr val="CC0000"/>
                </a:solidFill>
                <a:latin typeface="Comic Sans MS"/>
                <a:cs typeface="Comic Sans MS"/>
              </a:rPr>
              <a:t>y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pt</a:t>
            </a:r>
            <a:r>
              <a:rPr sz="2400" spc="-10" dirty="0">
                <a:solidFill>
                  <a:srgbClr val="CC0000"/>
                </a:solidFill>
                <a:latin typeface="Comic Sans MS"/>
                <a:cs typeface="Comic Sans MS"/>
              </a:rPr>
              <a:t>o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phan	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i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n	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bloo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d	and	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brai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n	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(</a:t>
            </a:r>
            <a:r>
              <a:rPr sz="2400" spc="-25" dirty="0">
                <a:solidFill>
                  <a:srgbClr val="CC0000"/>
                </a:solidFill>
                <a:latin typeface="Comic Sans MS"/>
                <a:cs typeface="Comic Sans MS"/>
              </a:rPr>
              <a:t>a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ff</a:t>
            </a:r>
            <a:r>
              <a:rPr sz="2400" spc="5" dirty="0">
                <a:solidFill>
                  <a:srgbClr val="CC0000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cts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590"/>
              </a:lnSpc>
            </a:pP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appetite,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muscular co-ordination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and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sleep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Nausea</a:t>
            </a:r>
            <a:r>
              <a:rPr sz="2400" spc="-3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,Vomiting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Headache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Abdominal pain, Diarrhoea</a:t>
            </a:r>
            <a:r>
              <a:rPr sz="2400" spc="1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Giddiness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Convulsions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Reproductive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mammary</a:t>
            </a:r>
            <a:r>
              <a:rPr sz="2400" spc="-1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changes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Role in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hormonal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balance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breast</a:t>
            </a:r>
            <a:r>
              <a:rPr sz="2400" spc="-2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cancer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Precocious pubertal changes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in</a:t>
            </a:r>
            <a:r>
              <a:rPr sz="2400" spc="-8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children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Breast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enlargement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in</a:t>
            </a:r>
            <a:r>
              <a:rPr sz="2400" spc="-5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boys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Role in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cancer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Immunosuppressor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89676" y="2894076"/>
            <a:ext cx="3354324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700" y="461594"/>
            <a:ext cx="6311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Symptoms </a:t>
            </a:r>
            <a:r>
              <a:rPr dirty="0"/>
              <a:t>of</a:t>
            </a:r>
            <a:r>
              <a:rPr spc="-70" dirty="0"/>
              <a:t> </a:t>
            </a:r>
            <a:r>
              <a:rPr spc="-20" dirty="0"/>
              <a:t>Mycotoxicosis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9802"/>
            <a:ext cx="8063230" cy="38531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27990" indent="-415925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427990" algn="l"/>
                <a:tab pos="42862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Drugs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antibiotics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effective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treatment.</a:t>
            </a:r>
            <a:endParaRPr sz="2700">
              <a:latin typeface="Calibri"/>
              <a:cs typeface="Calibri"/>
            </a:endParaRPr>
          </a:p>
          <a:p>
            <a:pPr marL="426720" indent="-41465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26720" algn="l"/>
                <a:tab pos="42735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symptoms can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traced to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foodstuffs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feed.</a:t>
            </a:r>
            <a:endParaRPr sz="2700">
              <a:latin typeface="Calibri"/>
              <a:cs typeface="Calibri"/>
            </a:endParaRPr>
          </a:p>
          <a:p>
            <a:pPr marL="355600" marR="1114425" indent="-342900">
              <a:lnSpc>
                <a:spcPts val="2920"/>
              </a:lnSpc>
              <a:spcBef>
                <a:spcPts val="690"/>
              </a:spcBef>
              <a:buClr>
                <a:srgbClr val="FFFFFF"/>
              </a:buClr>
              <a:buFont typeface="Calibri"/>
              <a:buAutoNum type="arabicPeriod"/>
              <a:tabLst>
                <a:tab pos="427990" algn="l"/>
                <a:tab pos="428625" algn="l"/>
              </a:tabLst>
            </a:pPr>
            <a:r>
              <a:rPr dirty="0"/>
              <a:t>	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Testing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said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foodstuffs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feed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reveals fungal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contamination.</a:t>
            </a:r>
            <a:endParaRPr sz="2700">
              <a:latin typeface="Calibri"/>
              <a:cs typeface="Calibri"/>
            </a:endParaRPr>
          </a:p>
          <a:p>
            <a:pPr marL="427990" indent="-415925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427990" algn="l"/>
                <a:tab pos="42862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symptoms are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transmissable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person to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person.</a:t>
            </a:r>
            <a:endParaRPr sz="2700">
              <a:latin typeface="Calibri"/>
              <a:cs typeface="Calibri"/>
            </a:endParaRPr>
          </a:p>
          <a:p>
            <a:pPr marL="355600" marR="221615" indent="-342900">
              <a:lnSpc>
                <a:spcPts val="2920"/>
              </a:lnSpc>
              <a:spcBef>
                <a:spcPts val="690"/>
              </a:spcBef>
              <a:buClr>
                <a:srgbClr val="FFFFFF"/>
              </a:buClr>
              <a:buFont typeface="Calibri"/>
              <a:buAutoNum type="arabicPeriod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degree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toxicity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 persons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age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(more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often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young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old),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sex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(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more often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females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than males)and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nutritional</a:t>
            </a:r>
            <a:r>
              <a:rPr sz="27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status.</a:t>
            </a:r>
            <a:endParaRPr sz="2700">
              <a:latin typeface="Calibri"/>
              <a:cs typeface="Calibri"/>
            </a:endParaRPr>
          </a:p>
          <a:p>
            <a:pPr marL="427990" indent="-415925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27990" algn="l"/>
                <a:tab pos="428625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Outbreaks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symptoms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appear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seasonally.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90525" y="1095375"/>
              <a:ext cx="8353425" cy="4505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457325" cy="1419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00950" y="5534023"/>
              <a:ext cx="1543050" cy="13239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534023"/>
              <a:ext cx="1457325" cy="13239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53350" y="0"/>
              <a:ext cx="1390650" cy="12382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7800" cy="1143000"/>
          </a:xfrm>
          <a:custGeom>
            <a:avLst/>
            <a:gdLst/>
            <a:ahLst/>
            <a:cxnLst/>
            <a:rect l="l" t="t" r="r" b="b"/>
            <a:pathLst>
              <a:path w="9067800" h="1143000">
                <a:moveTo>
                  <a:pt x="9067800" y="0"/>
                </a:moveTo>
                <a:lnTo>
                  <a:pt x="0" y="0"/>
                </a:lnTo>
                <a:lnTo>
                  <a:pt x="0" y="1143000"/>
                </a:lnTo>
                <a:lnTo>
                  <a:pt x="9067800" y="1143000"/>
                </a:lnTo>
                <a:lnTo>
                  <a:pt x="90678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780" y="208280"/>
            <a:ext cx="64763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CC"/>
                </a:solidFill>
                <a:latin typeface="Arial"/>
                <a:cs typeface="Arial"/>
              </a:rPr>
              <a:t>Mycotoxins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Myco = of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fungal</a:t>
            </a:r>
            <a:r>
              <a:rPr sz="2400" spc="-10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origin)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161034"/>
            <a:ext cx="891603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10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toxic substances produced by fungi (molds)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growing on 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crops/grains in the field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in</a:t>
            </a:r>
            <a:r>
              <a:rPr sz="2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storage.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Secondary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metabolites (chemicals)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of a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fungus that produce  toxic results in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another</a:t>
            </a:r>
            <a:r>
              <a:rPr sz="2400" spc="-5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organism.</a:t>
            </a:r>
            <a:endParaRPr sz="2400">
              <a:latin typeface="Comic Sans MS"/>
              <a:cs typeface="Comic Sans MS"/>
            </a:endParaRPr>
          </a:p>
          <a:p>
            <a:pPr marL="355600" marR="14795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Unlike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bacterial toxins, fungal toxins (mycoatoxins)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are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not 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proteins and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therefore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are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not usually detectable by the  immune systems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humans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and</a:t>
            </a:r>
            <a:r>
              <a:rPr sz="24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animals</a:t>
            </a:r>
            <a:endParaRPr sz="2400">
              <a:latin typeface="Comic Sans MS"/>
              <a:cs typeface="Comic Sans MS"/>
            </a:endParaRPr>
          </a:p>
          <a:p>
            <a:pPr marL="355600" marR="13589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3973195" algn="l"/>
              </a:tabLst>
            </a:pP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Lack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visible appearance of fungus does not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negate  presence</a:t>
            </a:r>
            <a:r>
              <a:rPr sz="24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of</a:t>
            </a:r>
            <a:r>
              <a:rPr sz="24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mycotoxins.	Toxins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can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remain in the</a:t>
            </a:r>
            <a:r>
              <a:rPr sz="2400" spc="-8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organism 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after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fungus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has been</a:t>
            </a:r>
            <a:r>
              <a:rPr sz="2400" spc="-6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removed.</a:t>
            </a:r>
            <a:endParaRPr sz="2400">
              <a:latin typeface="Comic Sans MS"/>
              <a:cs typeface="Comic Sans MS"/>
            </a:endParaRPr>
          </a:p>
          <a:p>
            <a:pPr marL="355600" marR="3098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Cytotoxic: </a:t>
            </a:r>
            <a:r>
              <a:rPr sz="2400" spc="-10" dirty="0">
                <a:solidFill>
                  <a:srgbClr val="0000CC"/>
                </a:solidFill>
                <a:latin typeface="Comic Sans MS"/>
                <a:cs typeface="Comic Sans MS"/>
              </a:rPr>
              <a:t>disrupt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cell </a:t>
            </a:r>
            <a:r>
              <a:rPr sz="2400" spc="-10" dirty="0">
                <a:solidFill>
                  <a:srgbClr val="0000CC"/>
                </a:solidFill>
                <a:latin typeface="Comic Sans MS"/>
                <a:cs typeface="Comic Sans MS"/>
              </a:rPr>
              <a:t>structures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such as membranes, and  processes such as protein,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DNA,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RNA</a:t>
            </a:r>
            <a:r>
              <a:rPr sz="2400" spc="-9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synthesis.</a:t>
            </a:r>
            <a:endParaRPr sz="2400">
              <a:latin typeface="Comic Sans MS"/>
              <a:cs typeface="Comic Sans MS"/>
            </a:endParaRPr>
          </a:p>
          <a:p>
            <a:pPr marL="355600" marR="89916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Can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be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heat </a:t>
            </a:r>
            <a:r>
              <a:rPr sz="2400" spc="-5" dirty="0">
                <a:solidFill>
                  <a:srgbClr val="0000CC"/>
                </a:solidFill>
                <a:latin typeface="Comic Sans MS"/>
                <a:cs typeface="Comic Sans MS"/>
              </a:rPr>
              <a:t>stable, not destroyed by canning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or</a:t>
            </a:r>
            <a:r>
              <a:rPr sz="2400" spc="-1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00CC"/>
                </a:solidFill>
                <a:latin typeface="Comic Sans MS"/>
                <a:cs typeface="Comic Sans MS"/>
              </a:rPr>
              <a:t>other  processes.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33525" cy="145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7625" y="0"/>
            <a:ext cx="1476375" cy="1304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5562600" cy="11430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75"/>
              </a:spcBef>
            </a:pPr>
            <a:r>
              <a:rPr dirty="0"/>
              <a:t>Fusarium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06728"/>
            <a:ext cx="4789805" cy="1556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45"/>
              </a:spcBef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plant pathogens </a:t>
            </a:r>
            <a:r>
              <a:rPr sz="28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800" spc="1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soil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corn,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wheat, barley,</a:t>
            </a:r>
            <a:r>
              <a:rPr sz="280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beans,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364299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Trichothecene	toxins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577" y="2411094"/>
            <a:ext cx="10991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arg</a:t>
            </a: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endParaRPr sz="2800">
              <a:latin typeface="Comic Sans MS"/>
              <a:cs typeface="Comic Sans MS"/>
            </a:endParaRPr>
          </a:p>
          <a:p>
            <a:pPr marL="34480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732" y="2411094"/>
            <a:ext cx="1295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10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the 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nerv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us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40" y="2837814"/>
            <a:ext cx="52050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60600" algn="l"/>
                <a:tab pos="444309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circulat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ry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men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tar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y,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skin,  systems.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5876" y="0"/>
            <a:ext cx="3278124" cy="2528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600" y="3429000"/>
            <a:ext cx="6629400" cy="1143000"/>
          </a:xfrm>
          <a:custGeom>
            <a:avLst/>
            <a:gdLst/>
            <a:ahLst/>
            <a:cxnLst/>
            <a:rect l="l" t="t" r="r" b="b"/>
            <a:pathLst>
              <a:path w="6629400" h="1143000">
                <a:moveTo>
                  <a:pt x="6629400" y="0"/>
                </a:moveTo>
                <a:lnTo>
                  <a:pt x="0" y="0"/>
                </a:lnTo>
                <a:lnTo>
                  <a:pt x="0" y="1143000"/>
                </a:lnTo>
                <a:lnTo>
                  <a:pt x="6629400" y="1143000"/>
                </a:lnTo>
                <a:lnTo>
                  <a:pt x="66294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93594" y="3616528"/>
            <a:ext cx="5419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204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4400" i="1" spc="-5" dirty="0">
                <a:solidFill>
                  <a:srgbClr val="FFFFFF"/>
                </a:solidFill>
                <a:latin typeface="Calibri"/>
                <a:cs typeface="Calibri"/>
              </a:rPr>
              <a:t>graminearum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Wheat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2594" y="4622419"/>
            <a:ext cx="689546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Causes scab damage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kernels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head blight.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Produces deoxynivalenol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(DON),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called 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vomitotoxin.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418076"/>
            <a:ext cx="2287524" cy="2136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425" y="34544"/>
            <a:ext cx="73113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7940" algn="l"/>
              </a:tabLst>
            </a:pPr>
            <a:r>
              <a:rPr i="1" spc="-204" dirty="0">
                <a:latin typeface="Calibri"/>
                <a:cs typeface="Calibri"/>
              </a:rPr>
              <a:t>F.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graminearum	</a:t>
            </a:r>
            <a:r>
              <a:rPr dirty="0"/>
              <a:t>in </a:t>
            </a:r>
            <a:r>
              <a:rPr spc="-20" dirty="0"/>
              <a:t>Maize</a:t>
            </a:r>
            <a:r>
              <a:rPr spc="-65" dirty="0"/>
              <a:t> </a:t>
            </a:r>
            <a:r>
              <a:rPr spc="-5" dirty="0"/>
              <a:t>(Corn)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845565"/>
            <a:ext cx="7904480" cy="266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401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Produces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toxins: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DON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zearalenone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(ZEN),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T-2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toxins.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damaging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effects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plants,</a:t>
            </a:r>
            <a:r>
              <a:rPr sz="3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humans,</a:t>
            </a:r>
            <a:endParaRPr sz="3200" dirty="0">
              <a:latin typeface="Calibri"/>
              <a:cs typeface="Calibri"/>
            </a:endParaRPr>
          </a:p>
          <a:p>
            <a:pPr marL="355600" marR="5080" indent="2413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animals with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monogastric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digestive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processes.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6476" y="3503676"/>
            <a:ext cx="2136648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15" y="491693"/>
            <a:ext cx="4418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204" dirty="0">
                <a:latin typeface="Calibri"/>
                <a:cs typeface="Calibri"/>
              </a:rPr>
              <a:t>F.</a:t>
            </a:r>
            <a:r>
              <a:rPr i="1" spc="-6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moniliforme-corn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8065770" cy="4799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  <a:tab pos="64141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Plant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pathogen most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corn.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found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rice,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sorghum, yams, hazelnuts, pecans,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cheeses.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Diseases</a:t>
            </a:r>
            <a:r>
              <a:rPr sz="27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“crazy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horse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disease”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horses,</a:t>
            </a:r>
            <a:endParaRPr sz="2700">
              <a:latin typeface="Calibri"/>
              <a:cs typeface="Calibri"/>
            </a:endParaRPr>
          </a:p>
          <a:p>
            <a:pPr marL="1567180">
              <a:lnSpc>
                <a:spcPct val="100000"/>
              </a:lnSpc>
            </a:pPr>
            <a:r>
              <a:rPr sz="27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pulmonary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edema in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pigs,</a:t>
            </a:r>
            <a:endParaRPr sz="2700">
              <a:latin typeface="Calibri"/>
              <a:cs typeface="Calibri"/>
            </a:endParaRPr>
          </a:p>
          <a:p>
            <a:pPr marL="156718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liver cancer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7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rats,</a:t>
            </a:r>
            <a:endParaRPr sz="2700">
              <a:latin typeface="Calibri"/>
              <a:cs typeface="Calibri"/>
            </a:endParaRPr>
          </a:p>
          <a:p>
            <a:pPr marL="1567180">
              <a:lnSpc>
                <a:spcPct val="100000"/>
              </a:lnSpc>
            </a:pPr>
            <a:r>
              <a:rPr sz="27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bone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malformation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chicks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pigs.</a:t>
            </a:r>
            <a:endParaRPr sz="2700">
              <a:latin typeface="Calibri"/>
              <a:cs typeface="Calibri"/>
            </a:endParaRPr>
          </a:p>
          <a:p>
            <a:pPr marL="156718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esophageal cancer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humans.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Calibri"/>
              <a:cs typeface="Calibri"/>
            </a:endParaRPr>
          </a:p>
          <a:p>
            <a:pPr marL="355600" marR="2492375" indent="-342900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toxins produced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include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fusaric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acid,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fusarins,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7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fusariocins.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Advisory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levels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ppm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animal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feed.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6676" y="0"/>
            <a:ext cx="4497324" cy="155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020" y="461594"/>
            <a:ext cx="4236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DON and </a:t>
            </a:r>
            <a:r>
              <a:rPr spc="-5" dirty="0"/>
              <a:t>T-2</a:t>
            </a:r>
            <a:r>
              <a:rPr spc="-75" dirty="0"/>
              <a:t> </a:t>
            </a:r>
            <a:r>
              <a:rPr spc="-95" dirty="0"/>
              <a:t>Toxin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31594"/>
            <a:ext cx="803846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 indent="-426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tricothecenes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wheat, grain,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barley.</a:t>
            </a:r>
            <a:endParaRPr sz="3000" dirty="0">
              <a:latin typeface="Calibri"/>
              <a:cs typeface="Calibri"/>
            </a:endParaRPr>
          </a:p>
          <a:p>
            <a:pPr marL="355600" marR="56959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necrosis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hemorrhage 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digestive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tract, decreased blood production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the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bone</a:t>
            </a:r>
            <a:endParaRPr sz="3000" dirty="0">
              <a:latin typeface="Calibri"/>
              <a:cs typeface="Calibri"/>
            </a:endParaRPr>
          </a:p>
          <a:p>
            <a:pPr marL="355600">
              <a:lnSpc>
                <a:spcPts val="2880"/>
              </a:lnSpc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spleen,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changes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reproductive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systems.</a:t>
            </a:r>
            <a:endParaRPr sz="3000" dirty="0">
              <a:latin typeface="Calibri"/>
              <a:cs typeface="Calibri"/>
            </a:endParaRPr>
          </a:p>
          <a:p>
            <a:pPr marL="355600" marR="28765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poultry,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causes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reduced 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egg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production,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beak  lesions,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abnormal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feathering</a:t>
            </a:r>
            <a:endParaRPr sz="3000" dirty="0">
              <a:latin typeface="Calibri"/>
              <a:cs typeface="Calibri"/>
            </a:endParaRPr>
          </a:p>
          <a:p>
            <a:pPr marL="355600" marR="52705" indent="-342900">
              <a:lnSpc>
                <a:spcPts val="288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Optimal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temperature range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70 and 85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degrees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Farenheit.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9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Advisory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level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DON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ppm.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287524" cy="1601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9276" y="4722874"/>
            <a:ext cx="2441448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186944"/>
            <a:ext cx="6858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Alimentary </a:t>
            </a:r>
            <a:r>
              <a:rPr spc="-100" dirty="0"/>
              <a:t>Toxic </a:t>
            </a:r>
            <a:r>
              <a:rPr dirty="0"/>
              <a:t>Aleukia</a:t>
            </a:r>
            <a:r>
              <a:rPr spc="10" dirty="0"/>
              <a:t> </a:t>
            </a:r>
            <a:r>
              <a:rPr spc="-140" dirty="0"/>
              <a:t>(ATA)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51890"/>
            <a:ext cx="878776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War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II,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 Soviet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Union,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corn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grain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left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over-winter becomes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contaminated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with T-2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toxin.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Severe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mycotoxicosis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occurs.</a:t>
            </a:r>
            <a:endParaRPr sz="3000">
              <a:latin typeface="Calibri"/>
              <a:cs typeface="Calibri"/>
            </a:endParaRPr>
          </a:p>
          <a:p>
            <a:pPr marL="439420" indent="-4267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burning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the mouth,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esophagus, tongue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stomach.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Bone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marrow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formation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is halted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anemia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develops.</a:t>
            </a:r>
            <a:endParaRPr sz="3000">
              <a:latin typeface="Calibri"/>
              <a:cs typeface="Calibri"/>
            </a:endParaRPr>
          </a:p>
          <a:p>
            <a:pPr marL="355600" marR="4138929" indent="-342900">
              <a:lnSpc>
                <a:spcPct val="12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Hemorrhage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nose,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gums,  mouth and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stomach</a:t>
            </a:r>
            <a:r>
              <a:rPr sz="3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occurs.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7276" y="4113274"/>
            <a:ext cx="3355848" cy="267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5041900"/>
            <a:ext cx="4267200" cy="166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6730" y="671524"/>
            <a:ext cx="3493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  <a:latin typeface="Arial Black"/>
                <a:cs typeface="Arial Black"/>
              </a:rPr>
              <a:t>Ze</a:t>
            </a:r>
            <a:r>
              <a:rPr sz="4000" spc="-20" dirty="0">
                <a:solidFill>
                  <a:srgbClr val="000000"/>
                </a:solidFill>
                <a:latin typeface="Arial Black"/>
                <a:cs typeface="Arial Black"/>
              </a:rPr>
              <a:t>a</a:t>
            </a:r>
            <a:r>
              <a:rPr sz="4000" spc="-5" dirty="0">
                <a:solidFill>
                  <a:srgbClr val="000000"/>
                </a:solidFill>
                <a:latin typeface="Arial Black"/>
                <a:cs typeface="Arial Black"/>
              </a:rPr>
              <a:t>raleno</a:t>
            </a:r>
            <a:r>
              <a:rPr sz="4000" spc="-20" dirty="0">
                <a:solidFill>
                  <a:srgbClr val="000000"/>
                </a:solidFill>
                <a:latin typeface="Arial Black"/>
                <a:cs typeface="Arial Black"/>
              </a:rPr>
              <a:t>n</a:t>
            </a:r>
            <a:r>
              <a:rPr sz="4000" spc="-5" dirty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21279"/>
            <a:ext cx="7395845" cy="398641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Mimics </a:t>
            </a:r>
            <a:r>
              <a:rPr sz="2400" spc="-5" dirty="0">
                <a:latin typeface="Comic Sans MS"/>
                <a:cs typeface="Comic Sans MS"/>
              </a:rPr>
              <a:t>the body’s production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estrogen.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Lengthened or </a:t>
            </a:r>
            <a:r>
              <a:rPr sz="2400" spc="-5" dirty="0">
                <a:latin typeface="Comic Sans MS"/>
                <a:cs typeface="Comic Sans MS"/>
              </a:rPr>
              <a:t>absent estrous</a:t>
            </a:r>
            <a:r>
              <a:rPr sz="2400" spc="-1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cycle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Causes feminization of male</a:t>
            </a:r>
            <a:r>
              <a:rPr sz="2400" spc="-1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animals.</a:t>
            </a:r>
            <a:endParaRPr sz="24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Interrupted reproductive cycles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in</a:t>
            </a:r>
            <a:endParaRPr sz="2400" dirty="0">
              <a:latin typeface="Comic Sans MS"/>
              <a:cs typeface="Comic Sans MS"/>
            </a:endParaRPr>
          </a:p>
          <a:p>
            <a:pPr marL="3733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omic Sans MS"/>
                <a:cs typeface="Comic Sans MS"/>
              </a:rPr>
              <a:t>female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swine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Prolapse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the vulva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possible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Little or </a:t>
            </a:r>
            <a:r>
              <a:rPr sz="2400" spc="-5" dirty="0">
                <a:latin typeface="Comic Sans MS"/>
                <a:cs typeface="Comic Sans MS"/>
              </a:rPr>
              <a:t>no </a:t>
            </a:r>
            <a:r>
              <a:rPr sz="2400" dirty="0">
                <a:latin typeface="Comic Sans MS"/>
                <a:cs typeface="Comic Sans MS"/>
              </a:rPr>
              <a:t>effect on</a:t>
            </a:r>
            <a:r>
              <a:rPr sz="2400" spc="-10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growth</a:t>
            </a:r>
          </a:p>
          <a:p>
            <a:pPr marL="373380" marR="1928495" indent="-361315">
              <a:lnSpc>
                <a:spcPct val="120000"/>
              </a:lnSpc>
              <a:spcBef>
                <a:spcPts val="5"/>
              </a:spcBef>
            </a:pPr>
            <a:r>
              <a:rPr sz="24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Pigs are </a:t>
            </a:r>
            <a:r>
              <a:rPr sz="2400" spc="-5" dirty="0">
                <a:latin typeface="Comic Sans MS"/>
                <a:cs typeface="Comic Sans MS"/>
              </a:rPr>
              <a:t>especially </a:t>
            </a:r>
            <a:r>
              <a:rPr sz="2400" dirty="0">
                <a:latin typeface="Comic Sans MS"/>
                <a:cs typeface="Comic Sans MS"/>
              </a:rPr>
              <a:t>sensitive,</a:t>
            </a:r>
            <a:r>
              <a:rPr sz="2400" spc="-1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poultry  and cows show little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sensitivity.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7876" y="3579876"/>
            <a:ext cx="2212848" cy="297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2808" y="461594"/>
            <a:ext cx="38182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5" dirty="0">
                <a:latin typeface="Calibri"/>
                <a:cs typeface="Calibri"/>
              </a:rPr>
              <a:t>Alternaria</a:t>
            </a:r>
            <a:r>
              <a:rPr i="1" spc="-95" dirty="0">
                <a:latin typeface="Calibri"/>
                <a:cs typeface="Calibri"/>
              </a:rPr>
              <a:t> </a:t>
            </a:r>
            <a:r>
              <a:rPr spc="-80" dirty="0"/>
              <a:t>Toxins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38541"/>
            <a:ext cx="8924290" cy="38315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45134" indent="-43307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wheat,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sorghum,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barley.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Also fruits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vegetables that can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cause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spoilage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refrigeration.</a:t>
            </a:r>
            <a:endParaRPr sz="3200" dirty="0">
              <a:latin typeface="Calibri"/>
              <a:cs typeface="Calibri"/>
            </a:endParaRPr>
          </a:p>
          <a:p>
            <a:pPr marL="355600" marR="2197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Toxins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include: alternariol, alternariol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monomethyl  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ether,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altertoxins.</a:t>
            </a:r>
            <a:endParaRPr sz="3200" dirty="0">
              <a:latin typeface="Calibri"/>
              <a:cs typeface="Calibri"/>
            </a:endParaRPr>
          </a:p>
          <a:p>
            <a:pPr marL="355600" marR="33147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Little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know of these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toxins;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but,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toxic effects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are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seen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rats,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chicks,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ducklings,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turkeys.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88" y="228600"/>
            <a:ext cx="2233676" cy="129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527" y="228600"/>
            <a:ext cx="2233676" cy="129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6694" y="186944"/>
            <a:ext cx="36264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10" dirty="0">
                <a:latin typeface="Calibri"/>
                <a:cs typeface="Calibri"/>
              </a:rPr>
              <a:t>Claviceps</a:t>
            </a:r>
            <a:r>
              <a:rPr i="1" spc="-40" dirty="0">
                <a:latin typeface="Calibri"/>
                <a:cs typeface="Calibri"/>
              </a:rPr>
              <a:t> </a:t>
            </a:r>
            <a:r>
              <a:rPr spc="-85" dirty="0"/>
              <a:t>Toxins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455165"/>
            <a:ext cx="6255385" cy="3674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arliest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recognized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mycotoxicosis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caused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C.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purpurea,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ergot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mold.</a:t>
            </a:r>
            <a:endParaRPr sz="2800" dirty="0">
              <a:latin typeface="Calibri"/>
              <a:cs typeface="Calibri"/>
            </a:endParaRPr>
          </a:p>
          <a:p>
            <a:pPr marL="355600" marR="381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Outbreaks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reported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since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857 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A.D.</a:t>
            </a:r>
            <a:endParaRPr sz="2800" dirty="0">
              <a:latin typeface="Calibri"/>
              <a:cs typeface="Calibri"/>
            </a:endParaRPr>
          </a:p>
          <a:p>
            <a:pPr marL="355600" marR="448945" indent="-342900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dirty="0"/>
              <a:t>	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Humans consumed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bread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baked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grain containing ergot spores,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which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produced lysergic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acid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diethylamide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(LSD)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symptoms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hallucinations.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99276" y="2970274"/>
            <a:ext cx="2744724" cy="381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485900"/>
            <a:chOff x="0" y="0"/>
            <a:chExt cx="9144000" cy="1485900"/>
          </a:xfrm>
        </p:grpSpPr>
        <p:sp>
          <p:nvSpPr>
            <p:cNvPr id="7" name="object 7"/>
            <p:cNvSpPr/>
            <p:nvPr/>
          </p:nvSpPr>
          <p:spPr>
            <a:xfrm>
              <a:off x="7639050" y="0"/>
              <a:ext cx="1504950" cy="1304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485900" cy="1485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320" y="110744"/>
            <a:ext cx="40081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Calibri"/>
                <a:cs typeface="Calibri"/>
              </a:rPr>
              <a:t>Aspergillus</a:t>
            </a:r>
            <a:r>
              <a:rPr i="1" spc="-80" dirty="0">
                <a:latin typeface="Calibri"/>
                <a:cs typeface="Calibri"/>
              </a:rPr>
              <a:t> </a:t>
            </a:r>
            <a:r>
              <a:rPr spc="-85" dirty="0"/>
              <a:t>Toxins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6394" y="848613"/>
            <a:ext cx="643445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211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than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100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species,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50 of which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are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known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mycotoxins.</a:t>
            </a:r>
            <a:endParaRPr sz="2800" dirty="0">
              <a:latin typeface="Calibri"/>
              <a:cs typeface="Calibri"/>
            </a:endParaRPr>
          </a:p>
          <a:p>
            <a:pPr marL="355600" marR="12382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Aspergillus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niger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artificial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citric acid; one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is in soft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drinks.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Miso,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soy sauce,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sake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strains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i="1" dirty="0">
                <a:solidFill>
                  <a:srgbClr val="FFFFFF"/>
                </a:solidFill>
                <a:latin typeface="Calibri"/>
                <a:cs typeface="Calibri"/>
              </a:rPr>
              <a:t>A.  </a:t>
            </a:r>
            <a:r>
              <a:rPr sz="2800" i="1" spc="-15" dirty="0">
                <a:solidFill>
                  <a:srgbClr val="FFFFFF"/>
                </a:solidFill>
                <a:latin typeface="Calibri"/>
                <a:cs typeface="Calibri"/>
              </a:rPr>
              <a:t>oryzae.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0876" y="227075"/>
            <a:ext cx="7165975" cy="6403975"/>
            <a:chOff x="150876" y="227075"/>
            <a:chExt cx="7165975" cy="6403975"/>
          </a:xfrm>
        </p:grpSpPr>
        <p:sp>
          <p:nvSpPr>
            <p:cNvPr id="5" name="object 5"/>
            <p:cNvSpPr/>
            <p:nvPr/>
          </p:nvSpPr>
          <p:spPr>
            <a:xfrm>
              <a:off x="150876" y="227075"/>
              <a:ext cx="1908048" cy="6403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9307" y="4300156"/>
              <a:ext cx="5036185" cy="2077720"/>
            </a:xfrm>
            <a:custGeom>
              <a:avLst/>
              <a:gdLst/>
              <a:ahLst/>
              <a:cxnLst/>
              <a:rect l="l" t="t" r="r" b="b"/>
              <a:pathLst>
                <a:path w="5036184" h="2077720">
                  <a:moveTo>
                    <a:pt x="382028" y="809523"/>
                  </a:moveTo>
                  <a:lnTo>
                    <a:pt x="379222" y="680910"/>
                  </a:lnTo>
                  <a:lnTo>
                    <a:pt x="368058" y="556882"/>
                  </a:lnTo>
                  <a:lnTo>
                    <a:pt x="351345" y="437476"/>
                  </a:lnTo>
                  <a:lnTo>
                    <a:pt x="326237" y="326123"/>
                  </a:lnTo>
                  <a:lnTo>
                    <a:pt x="298373" y="221589"/>
                  </a:lnTo>
                  <a:lnTo>
                    <a:pt x="262102" y="125171"/>
                  </a:lnTo>
                  <a:lnTo>
                    <a:pt x="223062" y="38912"/>
                  </a:lnTo>
                  <a:lnTo>
                    <a:pt x="192379" y="35572"/>
                  </a:lnTo>
                  <a:lnTo>
                    <a:pt x="161721" y="30975"/>
                  </a:lnTo>
                  <a:lnTo>
                    <a:pt x="133845" y="26365"/>
                  </a:lnTo>
                  <a:lnTo>
                    <a:pt x="103174" y="21755"/>
                  </a:lnTo>
                  <a:lnTo>
                    <a:pt x="78066" y="17157"/>
                  </a:lnTo>
                  <a:lnTo>
                    <a:pt x="50190" y="12547"/>
                  </a:lnTo>
                  <a:lnTo>
                    <a:pt x="0" y="3327"/>
                  </a:lnTo>
                  <a:lnTo>
                    <a:pt x="75285" y="76885"/>
                  </a:lnTo>
                  <a:lnTo>
                    <a:pt x="144995" y="171081"/>
                  </a:lnTo>
                  <a:lnTo>
                    <a:pt x="203542" y="282435"/>
                  </a:lnTo>
                  <a:lnTo>
                    <a:pt x="256514" y="411099"/>
                  </a:lnTo>
                  <a:lnTo>
                    <a:pt x="298373" y="553440"/>
                  </a:lnTo>
                  <a:lnTo>
                    <a:pt x="331825" y="708469"/>
                  </a:lnTo>
                  <a:lnTo>
                    <a:pt x="351345" y="872680"/>
                  </a:lnTo>
                  <a:lnTo>
                    <a:pt x="356920" y="1046086"/>
                  </a:lnTo>
                  <a:lnTo>
                    <a:pt x="356920" y="1085113"/>
                  </a:lnTo>
                  <a:lnTo>
                    <a:pt x="354114" y="1124153"/>
                  </a:lnTo>
                  <a:lnTo>
                    <a:pt x="354114" y="1162062"/>
                  </a:lnTo>
                  <a:lnTo>
                    <a:pt x="351345" y="1199946"/>
                  </a:lnTo>
                  <a:lnTo>
                    <a:pt x="368058" y="1072476"/>
                  </a:lnTo>
                  <a:lnTo>
                    <a:pt x="379222" y="941578"/>
                  </a:lnTo>
                  <a:lnTo>
                    <a:pt x="382028" y="809523"/>
                  </a:lnTo>
                  <a:close/>
                </a:path>
                <a:path w="5036184" h="2077720">
                  <a:moveTo>
                    <a:pt x="2013254" y="1934870"/>
                  </a:moveTo>
                  <a:lnTo>
                    <a:pt x="1868258" y="1927999"/>
                  </a:lnTo>
                  <a:lnTo>
                    <a:pt x="1795767" y="1925688"/>
                  </a:lnTo>
                  <a:lnTo>
                    <a:pt x="1723237" y="1922246"/>
                  </a:lnTo>
                  <a:lnTo>
                    <a:pt x="1511338" y="1915350"/>
                  </a:lnTo>
                  <a:lnTo>
                    <a:pt x="1112596" y="1908467"/>
                  </a:lnTo>
                  <a:lnTo>
                    <a:pt x="925753" y="1908467"/>
                  </a:lnTo>
                  <a:lnTo>
                    <a:pt x="864425" y="1909610"/>
                  </a:lnTo>
                  <a:lnTo>
                    <a:pt x="805865" y="1909610"/>
                  </a:lnTo>
                  <a:lnTo>
                    <a:pt x="582764" y="1914207"/>
                  </a:lnTo>
                  <a:lnTo>
                    <a:pt x="382028" y="1923389"/>
                  </a:lnTo>
                  <a:lnTo>
                    <a:pt x="337413" y="1925688"/>
                  </a:lnTo>
                  <a:lnTo>
                    <a:pt x="292785" y="1929142"/>
                  </a:lnTo>
                  <a:lnTo>
                    <a:pt x="248170" y="1931428"/>
                  </a:lnTo>
                  <a:lnTo>
                    <a:pt x="209130" y="1934870"/>
                  </a:lnTo>
                  <a:lnTo>
                    <a:pt x="167322" y="1939480"/>
                  </a:lnTo>
                  <a:lnTo>
                    <a:pt x="131051" y="1942922"/>
                  </a:lnTo>
                  <a:lnTo>
                    <a:pt x="117106" y="1960143"/>
                  </a:lnTo>
                  <a:lnTo>
                    <a:pt x="105956" y="1977364"/>
                  </a:lnTo>
                  <a:lnTo>
                    <a:pt x="92011" y="1993442"/>
                  </a:lnTo>
                  <a:lnTo>
                    <a:pt x="80860" y="2008365"/>
                  </a:lnTo>
                  <a:lnTo>
                    <a:pt x="66916" y="2024443"/>
                  </a:lnTo>
                  <a:lnTo>
                    <a:pt x="55765" y="2038223"/>
                  </a:lnTo>
                  <a:lnTo>
                    <a:pt x="41821" y="2052002"/>
                  </a:lnTo>
                  <a:lnTo>
                    <a:pt x="27876" y="2064639"/>
                  </a:lnTo>
                  <a:lnTo>
                    <a:pt x="64135" y="2058898"/>
                  </a:lnTo>
                  <a:lnTo>
                    <a:pt x="103174" y="2052002"/>
                  </a:lnTo>
                  <a:lnTo>
                    <a:pt x="142201" y="2046262"/>
                  </a:lnTo>
                  <a:lnTo>
                    <a:pt x="184023" y="2040521"/>
                  </a:lnTo>
                  <a:lnTo>
                    <a:pt x="228650" y="2034781"/>
                  </a:lnTo>
                  <a:lnTo>
                    <a:pt x="323469" y="2023300"/>
                  </a:lnTo>
                  <a:lnTo>
                    <a:pt x="373634" y="2017560"/>
                  </a:lnTo>
                  <a:lnTo>
                    <a:pt x="426605" y="2012962"/>
                  </a:lnTo>
                  <a:lnTo>
                    <a:pt x="479628" y="2007222"/>
                  </a:lnTo>
                  <a:lnTo>
                    <a:pt x="532599" y="2002624"/>
                  </a:lnTo>
                  <a:lnTo>
                    <a:pt x="591159" y="1996884"/>
                  </a:lnTo>
                  <a:lnTo>
                    <a:pt x="708279" y="1987702"/>
                  </a:lnTo>
                  <a:lnTo>
                    <a:pt x="769607" y="1984260"/>
                  </a:lnTo>
                  <a:lnTo>
                    <a:pt x="897877" y="1975065"/>
                  </a:lnTo>
                  <a:lnTo>
                    <a:pt x="1031709" y="1968182"/>
                  </a:lnTo>
                  <a:lnTo>
                    <a:pt x="1098664" y="1963585"/>
                  </a:lnTo>
                  <a:lnTo>
                    <a:pt x="1168336" y="1960143"/>
                  </a:lnTo>
                  <a:lnTo>
                    <a:pt x="1240840" y="1957844"/>
                  </a:lnTo>
                  <a:lnTo>
                    <a:pt x="1385862" y="1950948"/>
                  </a:lnTo>
                  <a:lnTo>
                    <a:pt x="1770672" y="1939480"/>
                  </a:lnTo>
                  <a:lnTo>
                    <a:pt x="1851520" y="1938324"/>
                  </a:lnTo>
                  <a:lnTo>
                    <a:pt x="1932406" y="1936026"/>
                  </a:lnTo>
                  <a:lnTo>
                    <a:pt x="2013254" y="1934870"/>
                  </a:lnTo>
                  <a:close/>
                </a:path>
                <a:path w="5036184" h="2077720">
                  <a:moveTo>
                    <a:pt x="4614786" y="156146"/>
                  </a:moveTo>
                  <a:lnTo>
                    <a:pt x="4575899" y="161861"/>
                  </a:lnTo>
                  <a:lnTo>
                    <a:pt x="4533925" y="166471"/>
                  </a:lnTo>
                  <a:lnTo>
                    <a:pt x="4391863" y="180289"/>
                  </a:lnTo>
                  <a:lnTo>
                    <a:pt x="4227093" y="190614"/>
                  </a:lnTo>
                  <a:lnTo>
                    <a:pt x="4046143" y="197446"/>
                  </a:lnTo>
                  <a:lnTo>
                    <a:pt x="3979151" y="198564"/>
                  </a:lnTo>
                  <a:lnTo>
                    <a:pt x="3912158" y="200939"/>
                  </a:lnTo>
                  <a:lnTo>
                    <a:pt x="3845179" y="200939"/>
                  </a:lnTo>
                  <a:lnTo>
                    <a:pt x="3775494" y="202057"/>
                  </a:lnTo>
                  <a:lnTo>
                    <a:pt x="3477196" y="202057"/>
                  </a:lnTo>
                  <a:lnTo>
                    <a:pt x="3399117" y="200939"/>
                  </a:lnTo>
                  <a:lnTo>
                    <a:pt x="3318230" y="198564"/>
                  </a:lnTo>
                  <a:lnTo>
                    <a:pt x="3240151" y="197446"/>
                  </a:lnTo>
                  <a:lnTo>
                    <a:pt x="2989211" y="190614"/>
                  </a:lnTo>
                  <a:lnTo>
                    <a:pt x="2732659" y="180289"/>
                  </a:lnTo>
                  <a:lnTo>
                    <a:pt x="2643454" y="175691"/>
                  </a:lnTo>
                  <a:lnTo>
                    <a:pt x="2554211" y="172186"/>
                  </a:lnTo>
                  <a:lnTo>
                    <a:pt x="2464968" y="166471"/>
                  </a:lnTo>
                  <a:lnTo>
                    <a:pt x="2375763" y="161861"/>
                  </a:lnTo>
                  <a:lnTo>
                    <a:pt x="2188921" y="150431"/>
                  </a:lnTo>
                  <a:lnTo>
                    <a:pt x="2149881" y="146939"/>
                  </a:lnTo>
                  <a:lnTo>
                    <a:pt x="2074583" y="142328"/>
                  </a:lnTo>
                  <a:lnTo>
                    <a:pt x="1798535" y="137718"/>
                  </a:lnTo>
                  <a:lnTo>
                    <a:pt x="1664677" y="134226"/>
                  </a:lnTo>
                  <a:lnTo>
                    <a:pt x="1282687" y="120561"/>
                  </a:lnTo>
                  <a:lnTo>
                    <a:pt x="1045641" y="108966"/>
                  </a:lnTo>
                  <a:lnTo>
                    <a:pt x="825385" y="95313"/>
                  </a:lnTo>
                  <a:lnTo>
                    <a:pt x="719404" y="88315"/>
                  </a:lnTo>
                  <a:lnTo>
                    <a:pt x="619036" y="80378"/>
                  </a:lnTo>
                  <a:lnTo>
                    <a:pt x="524205" y="72275"/>
                  </a:lnTo>
                  <a:lnTo>
                    <a:pt x="348538" y="53848"/>
                  </a:lnTo>
                  <a:lnTo>
                    <a:pt x="267690" y="44792"/>
                  </a:lnTo>
                  <a:lnTo>
                    <a:pt x="306717" y="132003"/>
                  </a:lnTo>
                  <a:lnTo>
                    <a:pt x="340182" y="227317"/>
                  </a:lnTo>
                  <a:lnTo>
                    <a:pt x="370865" y="331838"/>
                  </a:lnTo>
                  <a:lnTo>
                    <a:pt x="393153" y="443191"/>
                  </a:lnTo>
                  <a:lnTo>
                    <a:pt x="409905" y="561467"/>
                  </a:lnTo>
                  <a:lnTo>
                    <a:pt x="421068" y="684339"/>
                  </a:lnTo>
                  <a:lnTo>
                    <a:pt x="423837" y="811822"/>
                  </a:lnTo>
                  <a:lnTo>
                    <a:pt x="421068" y="942721"/>
                  </a:lnTo>
                  <a:lnTo>
                    <a:pt x="404317" y="1134503"/>
                  </a:lnTo>
                  <a:lnTo>
                    <a:pt x="387578" y="1228661"/>
                  </a:lnTo>
                  <a:lnTo>
                    <a:pt x="370865" y="1318221"/>
                  </a:lnTo>
                  <a:lnTo>
                    <a:pt x="351345" y="1405496"/>
                  </a:lnTo>
                  <a:lnTo>
                    <a:pt x="326237" y="1489329"/>
                  </a:lnTo>
                  <a:lnTo>
                    <a:pt x="298373" y="1569707"/>
                  </a:lnTo>
                  <a:lnTo>
                    <a:pt x="270459" y="1644345"/>
                  </a:lnTo>
                  <a:lnTo>
                    <a:pt x="242582" y="1722437"/>
                  </a:lnTo>
                  <a:lnTo>
                    <a:pt x="225869" y="1759178"/>
                  </a:lnTo>
                  <a:lnTo>
                    <a:pt x="211899" y="1794776"/>
                  </a:lnTo>
                  <a:lnTo>
                    <a:pt x="178447" y="1862531"/>
                  </a:lnTo>
                  <a:lnTo>
                    <a:pt x="161721" y="1894687"/>
                  </a:lnTo>
                  <a:lnTo>
                    <a:pt x="142201" y="1924545"/>
                  </a:lnTo>
                  <a:lnTo>
                    <a:pt x="184023" y="1919960"/>
                  </a:lnTo>
                  <a:lnTo>
                    <a:pt x="276034" y="1913064"/>
                  </a:lnTo>
                  <a:lnTo>
                    <a:pt x="429425" y="1902726"/>
                  </a:lnTo>
                  <a:lnTo>
                    <a:pt x="538187" y="1898129"/>
                  </a:lnTo>
                  <a:lnTo>
                    <a:pt x="596734" y="1896986"/>
                  </a:lnTo>
                  <a:lnTo>
                    <a:pt x="655294" y="1894687"/>
                  </a:lnTo>
                  <a:lnTo>
                    <a:pt x="842098" y="1891233"/>
                  </a:lnTo>
                  <a:lnTo>
                    <a:pt x="1112596" y="1891233"/>
                  </a:lnTo>
                  <a:lnTo>
                    <a:pt x="1182281" y="1892401"/>
                  </a:lnTo>
                  <a:lnTo>
                    <a:pt x="1254810" y="1892401"/>
                  </a:lnTo>
                  <a:lnTo>
                    <a:pt x="1327302" y="1894687"/>
                  </a:lnTo>
                  <a:lnTo>
                    <a:pt x="1477873" y="1896986"/>
                  </a:lnTo>
                  <a:lnTo>
                    <a:pt x="1631226" y="1901571"/>
                  </a:lnTo>
                  <a:lnTo>
                    <a:pt x="1709293" y="1905025"/>
                  </a:lnTo>
                  <a:lnTo>
                    <a:pt x="1787372" y="1907311"/>
                  </a:lnTo>
                  <a:lnTo>
                    <a:pt x="2027186" y="1917649"/>
                  </a:lnTo>
                  <a:lnTo>
                    <a:pt x="2278164" y="1931428"/>
                  </a:lnTo>
                  <a:lnTo>
                    <a:pt x="2626703" y="1931428"/>
                  </a:lnTo>
                  <a:lnTo>
                    <a:pt x="2693619" y="1932584"/>
                  </a:lnTo>
                  <a:lnTo>
                    <a:pt x="2760561" y="1932584"/>
                  </a:lnTo>
                  <a:lnTo>
                    <a:pt x="2827477" y="1933727"/>
                  </a:lnTo>
                  <a:lnTo>
                    <a:pt x="2894393" y="1933727"/>
                  </a:lnTo>
                  <a:lnTo>
                    <a:pt x="3217862" y="1939480"/>
                  </a:lnTo>
                  <a:lnTo>
                    <a:pt x="3282010" y="1941766"/>
                  </a:lnTo>
                  <a:lnTo>
                    <a:pt x="3343338" y="1942922"/>
                  </a:lnTo>
                  <a:lnTo>
                    <a:pt x="3466033" y="1947506"/>
                  </a:lnTo>
                  <a:lnTo>
                    <a:pt x="3527361" y="1948662"/>
                  </a:lnTo>
                  <a:lnTo>
                    <a:pt x="3703116" y="1955546"/>
                  </a:lnTo>
                  <a:lnTo>
                    <a:pt x="3758933" y="1958987"/>
                  </a:lnTo>
                  <a:lnTo>
                    <a:pt x="3873284" y="1963585"/>
                  </a:lnTo>
                  <a:lnTo>
                    <a:pt x="3926027" y="1967026"/>
                  </a:lnTo>
                  <a:lnTo>
                    <a:pt x="3981843" y="1969325"/>
                  </a:lnTo>
                  <a:lnTo>
                    <a:pt x="4238256" y="1986559"/>
                  </a:lnTo>
                  <a:lnTo>
                    <a:pt x="4380700" y="1996884"/>
                  </a:lnTo>
                  <a:lnTo>
                    <a:pt x="4347210" y="1911921"/>
                  </a:lnTo>
                  <a:lnTo>
                    <a:pt x="4322178" y="1821192"/>
                  </a:lnTo>
                  <a:lnTo>
                    <a:pt x="4297159" y="1722437"/>
                  </a:lnTo>
                  <a:lnTo>
                    <a:pt x="4280217" y="1620240"/>
                  </a:lnTo>
                  <a:lnTo>
                    <a:pt x="4266362" y="1512290"/>
                  </a:lnTo>
                  <a:lnTo>
                    <a:pt x="4260583" y="1399768"/>
                  </a:lnTo>
                  <a:lnTo>
                    <a:pt x="4257891" y="1284935"/>
                  </a:lnTo>
                  <a:lnTo>
                    <a:pt x="4260583" y="1167790"/>
                  </a:lnTo>
                  <a:lnTo>
                    <a:pt x="4274832" y="1002449"/>
                  </a:lnTo>
                  <a:lnTo>
                    <a:pt x="4297159" y="845121"/>
                  </a:lnTo>
                  <a:lnTo>
                    <a:pt x="4330268" y="695833"/>
                  </a:lnTo>
                  <a:lnTo>
                    <a:pt x="4372229" y="558038"/>
                  </a:lnTo>
                  <a:lnTo>
                    <a:pt x="4422279" y="433984"/>
                  </a:lnTo>
                  <a:lnTo>
                    <a:pt x="4481182" y="323735"/>
                  </a:lnTo>
                  <a:lnTo>
                    <a:pt x="4545101" y="230809"/>
                  </a:lnTo>
                  <a:lnTo>
                    <a:pt x="4614786" y="156146"/>
                  </a:lnTo>
                  <a:close/>
                </a:path>
                <a:path w="5036184" h="2077720">
                  <a:moveTo>
                    <a:pt x="5035969" y="0"/>
                  </a:moveTo>
                  <a:lnTo>
                    <a:pt x="4996700" y="7937"/>
                  </a:lnTo>
                  <a:lnTo>
                    <a:pt x="4952416" y="16040"/>
                  </a:lnTo>
                  <a:lnTo>
                    <a:pt x="4907762" y="22872"/>
                  </a:lnTo>
                  <a:lnTo>
                    <a:pt x="4857331" y="30975"/>
                  </a:lnTo>
                  <a:lnTo>
                    <a:pt x="4748758" y="44792"/>
                  </a:lnTo>
                  <a:lnTo>
                    <a:pt x="4690237" y="51625"/>
                  </a:lnTo>
                  <a:lnTo>
                    <a:pt x="4564735" y="65443"/>
                  </a:lnTo>
                  <a:lnTo>
                    <a:pt x="4500435" y="71158"/>
                  </a:lnTo>
                  <a:lnTo>
                    <a:pt x="4430750" y="77990"/>
                  </a:lnTo>
                  <a:lnTo>
                    <a:pt x="4282910" y="89585"/>
                  </a:lnTo>
                  <a:lnTo>
                    <a:pt x="4207840" y="94030"/>
                  </a:lnTo>
                  <a:lnTo>
                    <a:pt x="4129684" y="99910"/>
                  </a:lnTo>
                  <a:lnTo>
                    <a:pt x="3792436" y="118186"/>
                  </a:lnTo>
                  <a:lnTo>
                    <a:pt x="3703116" y="121678"/>
                  </a:lnTo>
                  <a:lnTo>
                    <a:pt x="3611016" y="126288"/>
                  </a:lnTo>
                  <a:lnTo>
                    <a:pt x="3519005" y="128511"/>
                  </a:lnTo>
                  <a:lnTo>
                    <a:pt x="3329394" y="135496"/>
                  </a:lnTo>
                  <a:lnTo>
                    <a:pt x="3131426" y="140106"/>
                  </a:lnTo>
                  <a:lnTo>
                    <a:pt x="3031020" y="141211"/>
                  </a:lnTo>
                  <a:lnTo>
                    <a:pt x="2927845" y="143433"/>
                  </a:lnTo>
                  <a:lnTo>
                    <a:pt x="2824670" y="144703"/>
                  </a:lnTo>
                  <a:lnTo>
                    <a:pt x="2721533" y="144703"/>
                  </a:lnTo>
                  <a:lnTo>
                    <a:pt x="2615539" y="145821"/>
                  </a:lnTo>
                  <a:lnTo>
                    <a:pt x="2384120" y="145821"/>
                  </a:lnTo>
                  <a:lnTo>
                    <a:pt x="2476131" y="151536"/>
                  </a:lnTo>
                  <a:lnTo>
                    <a:pt x="2660154" y="160756"/>
                  </a:lnTo>
                  <a:lnTo>
                    <a:pt x="2841421" y="167589"/>
                  </a:lnTo>
                  <a:lnTo>
                    <a:pt x="3017088" y="174574"/>
                  </a:lnTo>
                  <a:lnTo>
                    <a:pt x="3273615" y="181406"/>
                  </a:lnTo>
                  <a:lnTo>
                    <a:pt x="3594316" y="186016"/>
                  </a:lnTo>
                  <a:lnTo>
                    <a:pt x="3672306" y="186016"/>
                  </a:lnTo>
                  <a:lnTo>
                    <a:pt x="3747770" y="184899"/>
                  </a:lnTo>
                  <a:lnTo>
                    <a:pt x="3820147" y="184899"/>
                  </a:lnTo>
                  <a:lnTo>
                    <a:pt x="3959517" y="182511"/>
                  </a:lnTo>
                  <a:lnTo>
                    <a:pt x="4026509" y="180289"/>
                  </a:lnTo>
                  <a:lnTo>
                    <a:pt x="4093502" y="179019"/>
                  </a:lnTo>
                  <a:lnTo>
                    <a:pt x="4154716" y="176796"/>
                  </a:lnTo>
                  <a:lnTo>
                    <a:pt x="4274832" y="169964"/>
                  </a:lnTo>
                  <a:lnTo>
                    <a:pt x="4383392" y="162979"/>
                  </a:lnTo>
                  <a:lnTo>
                    <a:pt x="4483887" y="153758"/>
                  </a:lnTo>
                  <a:lnTo>
                    <a:pt x="4528540" y="149161"/>
                  </a:lnTo>
                  <a:lnTo>
                    <a:pt x="4612081" y="137718"/>
                  </a:lnTo>
                  <a:lnTo>
                    <a:pt x="4654054" y="130886"/>
                  </a:lnTo>
                  <a:lnTo>
                    <a:pt x="4665218" y="129781"/>
                  </a:lnTo>
                  <a:lnTo>
                    <a:pt x="4673295" y="128511"/>
                  </a:lnTo>
                  <a:lnTo>
                    <a:pt x="4679073" y="128511"/>
                  </a:lnTo>
                  <a:lnTo>
                    <a:pt x="4676381" y="141211"/>
                  </a:lnTo>
                  <a:lnTo>
                    <a:pt x="4676381" y="143433"/>
                  </a:lnTo>
                  <a:lnTo>
                    <a:pt x="4600918" y="215874"/>
                  </a:lnTo>
                  <a:lnTo>
                    <a:pt x="4533925" y="306578"/>
                  </a:lnTo>
                  <a:lnTo>
                    <a:pt x="4472711" y="416826"/>
                  </a:lnTo>
                  <a:lnTo>
                    <a:pt x="4419587" y="543115"/>
                  </a:lnTo>
                  <a:lnTo>
                    <a:pt x="4374934" y="683196"/>
                  </a:lnTo>
                  <a:lnTo>
                    <a:pt x="4338739" y="835939"/>
                  </a:lnTo>
                  <a:lnTo>
                    <a:pt x="4313720" y="997839"/>
                  </a:lnTo>
                  <a:lnTo>
                    <a:pt x="4299851" y="1167790"/>
                  </a:lnTo>
                  <a:lnTo>
                    <a:pt x="4297159" y="1286078"/>
                  </a:lnTo>
                  <a:lnTo>
                    <a:pt x="4299851" y="1402054"/>
                  </a:lnTo>
                  <a:lnTo>
                    <a:pt x="4308322" y="1514602"/>
                  </a:lnTo>
                  <a:lnTo>
                    <a:pt x="4322178" y="1622539"/>
                  </a:lnTo>
                  <a:lnTo>
                    <a:pt x="4338739" y="1725891"/>
                  </a:lnTo>
                  <a:lnTo>
                    <a:pt x="4363758" y="1824647"/>
                  </a:lnTo>
                  <a:lnTo>
                    <a:pt x="4389171" y="1916506"/>
                  </a:lnTo>
                  <a:lnTo>
                    <a:pt x="4422279" y="2000326"/>
                  </a:lnTo>
                  <a:lnTo>
                    <a:pt x="4470019" y="2004923"/>
                  </a:lnTo>
                  <a:lnTo>
                    <a:pt x="4514291" y="2008365"/>
                  </a:lnTo>
                  <a:lnTo>
                    <a:pt x="4603610" y="2017560"/>
                  </a:lnTo>
                  <a:lnTo>
                    <a:pt x="4687544" y="2026742"/>
                  </a:lnTo>
                  <a:lnTo>
                    <a:pt x="4762614" y="2035924"/>
                  </a:lnTo>
                  <a:lnTo>
                    <a:pt x="4801501" y="2041677"/>
                  </a:lnTo>
                  <a:lnTo>
                    <a:pt x="4834991" y="2046262"/>
                  </a:lnTo>
                  <a:lnTo>
                    <a:pt x="4871567" y="2050859"/>
                  </a:lnTo>
                  <a:lnTo>
                    <a:pt x="4901984" y="2056599"/>
                  </a:lnTo>
                  <a:lnTo>
                    <a:pt x="4932781" y="2061197"/>
                  </a:lnTo>
                  <a:lnTo>
                    <a:pt x="4963592" y="2066937"/>
                  </a:lnTo>
                  <a:lnTo>
                    <a:pt x="4991303" y="2071522"/>
                  </a:lnTo>
                  <a:lnTo>
                    <a:pt x="5019027" y="2077275"/>
                  </a:lnTo>
                  <a:lnTo>
                    <a:pt x="4946650" y="2002624"/>
                  </a:lnTo>
                  <a:lnTo>
                    <a:pt x="4879657" y="1908467"/>
                  </a:lnTo>
                  <a:lnTo>
                    <a:pt x="4821136" y="1797088"/>
                  </a:lnTo>
                  <a:lnTo>
                    <a:pt x="4771085" y="1669618"/>
                  </a:lnTo>
                  <a:lnTo>
                    <a:pt x="4731817" y="1529511"/>
                  </a:lnTo>
                  <a:lnTo>
                    <a:pt x="4701400" y="1377937"/>
                  </a:lnTo>
                  <a:lnTo>
                    <a:pt x="4681766" y="1216025"/>
                  </a:lnTo>
                  <a:lnTo>
                    <a:pt x="4676381" y="1046086"/>
                  </a:lnTo>
                  <a:lnTo>
                    <a:pt x="4681766" y="871537"/>
                  </a:lnTo>
                  <a:lnTo>
                    <a:pt x="4701400" y="706170"/>
                  </a:lnTo>
                  <a:lnTo>
                    <a:pt x="4734903" y="549998"/>
                  </a:lnTo>
                  <a:lnTo>
                    <a:pt x="4776482" y="407606"/>
                  </a:lnTo>
                  <a:lnTo>
                    <a:pt x="4829607" y="278942"/>
                  </a:lnTo>
                  <a:lnTo>
                    <a:pt x="4890821" y="166471"/>
                  </a:lnTo>
                  <a:lnTo>
                    <a:pt x="4960505" y="73380"/>
                  </a:lnTo>
                  <a:lnTo>
                    <a:pt x="5035969" y="0"/>
                  </a:lnTo>
                  <a:close/>
                </a:path>
              </a:pathLst>
            </a:custGeom>
            <a:solidFill>
              <a:srgbClr val="CEF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7399" y="4127499"/>
              <a:ext cx="5020945" cy="2273300"/>
            </a:xfrm>
            <a:custGeom>
              <a:avLst/>
              <a:gdLst/>
              <a:ahLst/>
              <a:cxnLst/>
              <a:rect l="l" t="t" r="r" b="b"/>
              <a:pathLst>
                <a:path w="5020945" h="2273300">
                  <a:moveTo>
                    <a:pt x="49025" y="126999"/>
                  </a:moveTo>
                  <a:lnTo>
                    <a:pt x="146621" y="228599"/>
                  </a:lnTo>
                  <a:lnTo>
                    <a:pt x="207966" y="330199"/>
                  </a:lnTo>
                  <a:lnTo>
                    <a:pt x="263737" y="444499"/>
                  </a:lnTo>
                  <a:lnTo>
                    <a:pt x="308350" y="571499"/>
                  </a:lnTo>
                  <a:lnTo>
                    <a:pt x="341810" y="711199"/>
                  </a:lnTo>
                  <a:lnTo>
                    <a:pt x="364120" y="876299"/>
                  </a:lnTo>
                  <a:lnTo>
                    <a:pt x="375273" y="1041399"/>
                  </a:lnTo>
                  <a:lnTo>
                    <a:pt x="372482" y="1206499"/>
                  </a:lnTo>
                  <a:lnTo>
                    <a:pt x="369695" y="1282699"/>
                  </a:lnTo>
                  <a:lnTo>
                    <a:pt x="364120" y="1346199"/>
                  </a:lnTo>
                  <a:lnTo>
                    <a:pt x="347388" y="1485899"/>
                  </a:lnTo>
                  <a:lnTo>
                    <a:pt x="294409" y="1727199"/>
                  </a:lnTo>
                  <a:lnTo>
                    <a:pt x="258158" y="1828799"/>
                  </a:lnTo>
                  <a:lnTo>
                    <a:pt x="216332" y="1943099"/>
                  </a:lnTo>
                  <a:lnTo>
                    <a:pt x="171715" y="2031999"/>
                  </a:lnTo>
                  <a:lnTo>
                    <a:pt x="121523" y="2120899"/>
                  </a:lnTo>
                  <a:lnTo>
                    <a:pt x="68544" y="2197099"/>
                  </a:lnTo>
                  <a:lnTo>
                    <a:pt x="9987" y="2260599"/>
                  </a:lnTo>
                  <a:lnTo>
                    <a:pt x="0" y="2273299"/>
                  </a:lnTo>
                  <a:lnTo>
                    <a:pt x="37871" y="2273299"/>
                  </a:lnTo>
                  <a:lnTo>
                    <a:pt x="79697" y="2260599"/>
                  </a:lnTo>
                  <a:lnTo>
                    <a:pt x="127102" y="2260599"/>
                  </a:lnTo>
                  <a:lnTo>
                    <a:pt x="174506" y="2247899"/>
                  </a:lnTo>
                  <a:lnTo>
                    <a:pt x="68544" y="2247899"/>
                  </a:lnTo>
                  <a:lnTo>
                    <a:pt x="124314" y="2184399"/>
                  </a:lnTo>
                  <a:lnTo>
                    <a:pt x="174506" y="2108199"/>
                  </a:lnTo>
                  <a:lnTo>
                    <a:pt x="221907" y="2019299"/>
                  </a:lnTo>
                  <a:lnTo>
                    <a:pt x="263737" y="1930399"/>
                  </a:lnTo>
                  <a:lnTo>
                    <a:pt x="302771" y="1828799"/>
                  </a:lnTo>
                  <a:lnTo>
                    <a:pt x="336235" y="1714499"/>
                  </a:lnTo>
                  <a:lnTo>
                    <a:pt x="364120" y="1600199"/>
                  </a:lnTo>
                  <a:lnTo>
                    <a:pt x="386419" y="1485899"/>
                  </a:lnTo>
                  <a:lnTo>
                    <a:pt x="397584" y="1422399"/>
                  </a:lnTo>
                  <a:lnTo>
                    <a:pt x="405938" y="1346199"/>
                  </a:lnTo>
                  <a:lnTo>
                    <a:pt x="411521" y="1282699"/>
                  </a:lnTo>
                  <a:lnTo>
                    <a:pt x="414293" y="1206499"/>
                  </a:lnTo>
                  <a:lnTo>
                    <a:pt x="414293" y="1041399"/>
                  </a:lnTo>
                  <a:lnTo>
                    <a:pt x="405938" y="876299"/>
                  </a:lnTo>
                  <a:lnTo>
                    <a:pt x="383639" y="723899"/>
                  </a:lnTo>
                  <a:lnTo>
                    <a:pt x="352963" y="584199"/>
                  </a:lnTo>
                  <a:lnTo>
                    <a:pt x="311137" y="457199"/>
                  </a:lnTo>
                  <a:lnTo>
                    <a:pt x="258158" y="342899"/>
                  </a:lnTo>
                  <a:lnTo>
                    <a:pt x="199600" y="241299"/>
                  </a:lnTo>
                  <a:lnTo>
                    <a:pt x="132676" y="165099"/>
                  </a:lnTo>
                  <a:lnTo>
                    <a:pt x="230273" y="165099"/>
                  </a:lnTo>
                  <a:lnTo>
                    <a:pt x="182868" y="152399"/>
                  </a:lnTo>
                  <a:lnTo>
                    <a:pt x="141042" y="152399"/>
                  </a:lnTo>
                  <a:lnTo>
                    <a:pt x="99217" y="139699"/>
                  </a:lnTo>
                  <a:lnTo>
                    <a:pt x="49025" y="126999"/>
                  </a:lnTo>
                  <a:close/>
                </a:path>
                <a:path w="5020945" h="2273300">
                  <a:moveTo>
                    <a:pt x="227485" y="2235199"/>
                  </a:moveTo>
                  <a:lnTo>
                    <a:pt x="113157" y="2235199"/>
                  </a:lnTo>
                  <a:lnTo>
                    <a:pt x="68544" y="2247899"/>
                  </a:lnTo>
                  <a:lnTo>
                    <a:pt x="174506" y="2247899"/>
                  </a:lnTo>
                  <a:lnTo>
                    <a:pt x="227485" y="2235199"/>
                  </a:lnTo>
                  <a:close/>
                </a:path>
                <a:path w="5020945" h="2273300">
                  <a:moveTo>
                    <a:pt x="723829" y="2171699"/>
                  </a:moveTo>
                  <a:lnTo>
                    <a:pt x="559320" y="2171699"/>
                  </a:lnTo>
                  <a:lnTo>
                    <a:pt x="495180" y="2184399"/>
                  </a:lnTo>
                  <a:lnTo>
                    <a:pt x="436622" y="2197099"/>
                  </a:lnTo>
                  <a:lnTo>
                    <a:pt x="375273" y="2197099"/>
                  </a:lnTo>
                  <a:lnTo>
                    <a:pt x="263737" y="2209799"/>
                  </a:lnTo>
                  <a:lnTo>
                    <a:pt x="210754" y="2222499"/>
                  </a:lnTo>
                  <a:lnTo>
                    <a:pt x="160562" y="2235199"/>
                  </a:lnTo>
                  <a:lnTo>
                    <a:pt x="280465" y="2235199"/>
                  </a:lnTo>
                  <a:lnTo>
                    <a:pt x="336235" y="2222499"/>
                  </a:lnTo>
                  <a:lnTo>
                    <a:pt x="394773" y="2209799"/>
                  </a:lnTo>
                  <a:lnTo>
                    <a:pt x="456142" y="2209799"/>
                  </a:lnTo>
                  <a:lnTo>
                    <a:pt x="587194" y="2184399"/>
                  </a:lnTo>
                  <a:lnTo>
                    <a:pt x="654106" y="2184399"/>
                  </a:lnTo>
                  <a:lnTo>
                    <a:pt x="723829" y="2171699"/>
                  </a:lnTo>
                  <a:close/>
                </a:path>
                <a:path w="5020945" h="2273300">
                  <a:moveTo>
                    <a:pt x="1183936" y="2133599"/>
                  </a:moveTo>
                  <a:lnTo>
                    <a:pt x="905084" y="2133599"/>
                  </a:lnTo>
                  <a:lnTo>
                    <a:pt x="760095" y="2158999"/>
                  </a:lnTo>
                  <a:lnTo>
                    <a:pt x="693145" y="2158999"/>
                  </a:lnTo>
                  <a:lnTo>
                    <a:pt x="623461" y="2171699"/>
                  </a:lnTo>
                  <a:lnTo>
                    <a:pt x="796323" y="2171699"/>
                  </a:lnTo>
                  <a:lnTo>
                    <a:pt x="946895" y="2158999"/>
                  </a:lnTo>
                  <a:lnTo>
                    <a:pt x="1024972" y="2146299"/>
                  </a:lnTo>
                  <a:lnTo>
                    <a:pt x="1103049" y="2146299"/>
                  </a:lnTo>
                  <a:lnTo>
                    <a:pt x="1183936" y="2133599"/>
                  </a:lnTo>
                  <a:close/>
                </a:path>
                <a:path w="5020945" h="2273300">
                  <a:moveTo>
                    <a:pt x="4811668" y="2120899"/>
                  </a:moveTo>
                  <a:lnTo>
                    <a:pt x="4708490" y="2120899"/>
                  </a:lnTo>
                  <a:lnTo>
                    <a:pt x="4803198" y="2146299"/>
                  </a:lnTo>
                  <a:lnTo>
                    <a:pt x="4845163" y="2146299"/>
                  </a:lnTo>
                  <a:lnTo>
                    <a:pt x="4884047" y="2158999"/>
                  </a:lnTo>
                  <a:lnTo>
                    <a:pt x="4934482" y="2158999"/>
                  </a:lnTo>
                  <a:lnTo>
                    <a:pt x="4912152" y="2146299"/>
                  </a:lnTo>
                  <a:lnTo>
                    <a:pt x="4900538" y="2133599"/>
                  </a:lnTo>
                  <a:lnTo>
                    <a:pt x="4853633" y="2133599"/>
                  </a:lnTo>
                  <a:lnTo>
                    <a:pt x="4811668" y="2120899"/>
                  </a:lnTo>
                  <a:close/>
                </a:path>
                <a:path w="5020945" h="2273300">
                  <a:moveTo>
                    <a:pt x="1348445" y="2120899"/>
                  </a:moveTo>
                  <a:lnTo>
                    <a:pt x="1052846" y="2120899"/>
                  </a:lnTo>
                  <a:lnTo>
                    <a:pt x="977579" y="2133599"/>
                  </a:lnTo>
                  <a:lnTo>
                    <a:pt x="1264785" y="2133599"/>
                  </a:lnTo>
                  <a:lnTo>
                    <a:pt x="1348445" y="2120899"/>
                  </a:lnTo>
                  <a:close/>
                </a:path>
                <a:path w="5020945" h="2273300">
                  <a:moveTo>
                    <a:pt x="5020721" y="0"/>
                  </a:moveTo>
                  <a:lnTo>
                    <a:pt x="4987226" y="0"/>
                  </a:lnTo>
                  <a:lnTo>
                    <a:pt x="4948341" y="12699"/>
                  </a:lnTo>
                  <a:lnTo>
                    <a:pt x="4903682" y="25399"/>
                  </a:lnTo>
                  <a:lnTo>
                    <a:pt x="4856328" y="38099"/>
                  </a:lnTo>
                  <a:lnTo>
                    <a:pt x="4953731" y="38099"/>
                  </a:lnTo>
                  <a:lnTo>
                    <a:pt x="4878657" y="114299"/>
                  </a:lnTo>
                  <a:lnTo>
                    <a:pt x="4811668" y="215899"/>
                  </a:lnTo>
                  <a:lnTo>
                    <a:pt x="4750454" y="330199"/>
                  </a:lnTo>
                  <a:lnTo>
                    <a:pt x="4697325" y="469899"/>
                  </a:lnTo>
                  <a:lnTo>
                    <a:pt x="4655360" y="609599"/>
                  </a:lnTo>
                  <a:lnTo>
                    <a:pt x="4619171" y="761999"/>
                  </a:lnTo>
                  <a:lnTo>
                    <a:pt x="4596841" y="927099"/>
                  </a:lnTo>
                  <a:lnTo>
                    <a:pt x="4582981" y="1092199"/>
                  </a:lnTo>
                  <a:lnTo>
                    <a:pt x="4580286" y="1257299"/>
                  </a:lnTo>
                  <a:lnTo>
                    <a:pt x="4591451" y="1422399"/>
                  </a:lnTo>
                  <a:lnTo>
                    <a:pt x="4611086" y="1574799"/>
                  </a:lnTo>
                  <a:lnTo>
                    <a:pt x="4641500" y="1714499"/>
                  </a:lnTo>
                  <a:lnTo>
                    <a:pt x="4680770" y="1841499"/>
                  </a:lnTo>
                  <a:lnTo>
                    <a:pt x="4730819" y="1955799"/>
                  </a:lnTo>
                  <a:lnTo>
                    <a:pt x="4789338" y="2044699"/>
                  </a:lnTo>
                  <a:lnTo>
                    <a:pt x="4853633" y="2133599"/>
                  </a:lnTo>
                  <a:lnTo>
                    <a:pt x="4900538" y="2133599"/>
                  </a:lnTo>
                  <a:lnTo>
                    <a:pt x="4842468" y="2070099"/>
                  </a:lnTo>
                  <a:lnTo>
                    <a:pt x="4780869" y="1968499"/>
                  </a:lnTo>
                  <a:lnTo>
                    <a:pt x="4728124" y="1854199"/>
                  </a:lnTo>
                  <a:lnTo>
                    <a:pt x="4686160" y="1727199"/>
                  </a:lnTo>
                  <a:lnTo>
                    <a:pt x="4652665" y="1587499"/>
                  </a:lnTo>
                  <a:lnTo>
                    <a:pt x="4630336" y="1422399"/>
                  </a:lnTo>
                  <a:lnTo>
                    <a:pt x="4622251" y="1269999"/>
                  </a:lnTo>
                  <a:lnTo>
                    <a:pt x="4622251" y="1092199"/>
                  </a:lnTo>
                  <a:lnTo>
                    <a:pt x="4636110" y="927099"/>
                  </a:lnTo>
                  <a:lnTo>
                    <a:pt x="4661135" y="749299"/>
                  </a:lnTo>
                  <a:lnTo>
                    <a:pt x="4697325" y="596899"/>
                  </a:lnTo>
                  <a:lnTo>
                    <a:pt x="4744679" y="444499"/>
                  </a:lnTo>
                  <a:lnTo>
                    <a:pt x="4800503" y="317499"/>
                  </a:lnTo>
                  <a:lnTo>
                    <a:pt x="4864798" y="190499"/>
                  </a:lnTo>
                  <a:lnTo>
                    <a:pt x="4939872" y="88899"/>
                  </a:lnTo>
                  <a:lnTo>
                    <a:pt x="5018026" y="12699"/>
                  </a:lnTo>
                  <a:lnTo>
                    <a:pt x="5020721" y="12699"/>
                  </a:lnTo>
                  <a:lnTo>
                    <a:pt x="5020721" y="0"/>
                  </a:lnTo>
                  <a:close/>
                </a:path>
                <a:path w="5020945" h="2273300">
                  <a:moveTo>
                    <a:pt x="2341116" y="2070099"/>
                  </a:moveTo>
                  <a:lnTo>
                    <a:pt x="1886591" y="2070099"/>
                  </a:lnTo>
                  <a:lnTo>
                    <a:pt x="1797388" y="2082799"/>
                  </a:lnTo>
                  <a:lnTo>
                    <a:pt x="1538055" y="2095499"/>
                  </a:lnTo>
                  <a:lnTo>
                    <a:pt x="1454395" y="2095499"/>
                  </a:lnTo>
                  <a:lnTo>
                    <a:pt x="1370736" y="2108199"/>
                  </a:lnTo>
                  <a:lnTo>
                    <a:pt x="1209000" y="2120899"/>
                  </a:lnTo>
                  <a:lnTo>
                    <a:pt x="1434876" y="2120899"/>
                  </a:lnTo>
                  <a:lnTo>
                    <a:pt x="1521308" y="2108199"/>
                  </a:lnTo>
                  <a:lnTo>
                    <a:pt x="1607778" y="2108199"/>
                  </a:lnTo>
                  <a:lnTo>
                    <a:pt x="1875465" y="2095499"/>
                  </a:lnTo>
                  <a:lnTo>
                    <a:pt x="1967478" y="2082799"/>
                  </a:lnTo>
                  <a:lnTo>
                    <a:pt x="2246330" y="2082799"/>
                  </a:lnTo>
                  <a:lnTo>
                    <a:pt x="2341116" y="2070099"/>
                  </a:lnTo>
                  <a:close/>
                </a:path>
                <a:path w="5020945" h="2273300">
                  <a:moveTo>
                    <a:pt x="4716959" y="2108199"/>
                  </a:moveTo>
                  <a:lnTo>
                    <a:pt x="4544097" y="2108199"/>
                  </a:lnTo>
                  <a:lnTo>
                    <a:pt x="4655360" y="2120899"/>
                  </a:lnTo>
                  <a:lnTo>
                    <a:pt x="4767009" y="2120899"/>
                  </a:lnTo>
                  <a:lnTo>
                    <a:pt x="4716959" y="2108199"/>
                  </a:lnTo>
                  <a:close/>
                </a:path>
                <a:path w="5020945" h="2273300">
                  <a:moveTo>
                    <a:pt x="4613781" y="2095499"/>
                  </a:moveTo>
                  <a:lnTo>
                    <a:pt x="4421283" y="2095499"/>
                  </a:lnTo>
                  <a:lnTo>
                    <a:pt x="4482497" y="2108199"/>
                  </a:lnTo>
                  <a:lnTo>
                    <a:pt x="4666525" y="2108199"/>
                  </a:lnTo>
                  <a:lnTo>
                    <a:pt x="4613781" y="2095499"/>
                  </a:lnTo>
                  <a:close/>
                </a:path>
                <a:path w="5020945" h="2273300">
                  <a:moveTo>
                    <a:pt x="4499437" y="2082799"/>
                  </a:moveTo>
                  <a:lnTo>
                    <a:pt x="4217621" y="2082799"/>
                  </a:lnTo>
                  <a:lnTo>
                    <a:pt x="4287305" y="2095499"/>
                  </a:lnTo>
                  <a:lnTo>
                    <a:pt x="4557956" y="2095499"/>
                  </a:lnTo>
                  <a:lnTo>
                    <a:pt x="4499437" y="2082799"/>
                  </a:lnTo>
                  <a:close/>
                </a:path>
                <a:path w="5020945" h="2273300">
                  <a:moveTo>
                    <a:pt x="4309635" y="2070099"/>
                  </a:moveTo>
                  <a:lnTo>
                    <a:pt x="3992014" y="2070099"/>
                  </a:lnTo>
                  <a:lnTo>
                    <a:pt x="4069783" y="2082799"/>
                  </a:lnTo>
                  <a:lnTo>
                    <a:pt x="4376624" y="2082799"/>
                  </a:lnTo>
                  <a:lnTo>
                    <a:pt x="4309635" y="2070099"/>
                  </a:lnTo>
                  <a:close/>
                </a:path>
                <a:path w="5020945" h="2273300">
                  <a:moveTo>
                    <a:pt x="3029872" y="2057399"/>
                  </a:moveTo>
                  <a:lnTo>
                    <a:pt x="2341116" y="2057399"/>
                  </a:lnTo>
                  <a:lnTo>
                    <a:pt x="2157089" y="2070099"/>
                  </a:lnTo>
                  <a:lnTo>
                    <a:pt x="2737084" y="2070099"/>
                  </a:lnTo>
                  <a:lnTo>
                    <a:pt x="3029872" y="2057399"/>
                  </a:lnTo>
                  <a:close/>
                </a:path>
                <a:path w="5020945" h="2273300">
                  <a:moveTo>
                    <a:pt x="4028203" y="2057399"/>
                  </a:moveTo>
                  <a:lnTo>
                    <a:pt x="3492752" y="2057399"/>
                  </a:lnTo>
                  <a:lnTo>
                    <a:pt x="3665615" y="2070099"/>
                  </a:lnTo>
                  <a:lnTo>
                    <a:pt x="4172961" y="2070099"/>
                  </a:lnTo>
                  <a:lnTo>
                    <a:pt x="4028203" y="2057399"/>
                  </a:lnTo>
                  <a:close/>
                </a:path>
                <a:path w="5020945" h="2273300">
                  <a:moveTo>
                    <a:pt x="3713046" y="2044699"/>
                  </a:moveTo>
                  <a:lnTo>
                    <a:pt x="2631133" y="2044699"/>
                  </a:lnTo>
                  <a:lnTo>
                    <a:pt x="2435940" y="2057399"/>
                  </a:lnTo>
                  <a:lnTo>
                    <a:pt x="3874590" y="2057399"/>
                  </a:lnTo>
                  <a:lnTo>
                    <a:pt x="3713046" y="2044699"/>
                  </a:lnTo>
                  <a:close/>
                </a:path>
                <a:path w="5020945" h="2273300">
                  <a:moveTo>
                    <a:pt x="2151506" y="241299"/>
                  </a:moveTo>
                  <a:lnTo>
                    <a:pt x="1524118" y="241299"/>
                  </a:lnTo>
                  <a:lnTo>
                    <a:pt x="1607778" y="253999"/>
                  </a:lnTo>
                  <a:lnTo>
                    <a:pt x="1967478" y="253999"/>
                  </a:lnTo>
                  <a:lnTo>
                    <a:pt x="2151506" y="241299"/>
                  </a:lnTo>
                  <a:close/>
                </a:path>
                <a:path w="5020945" h="2273300">
                  <a:moveTo>
                    <a:pt x="2725919" y="228599"/>
                  </a:moveTo>
                  <a:lnTo>
                    <a:pt x="960832" y="228599"/>
                  </a:lnTo>
                  <a:lnTo>
                    <a:pt x="1036137" y="241299"/>
                  </a:lnTo>
                  <a:lnTo>
                    <a:pt x="2628323" y="241299"/>
                  </a:lnTo>
                  <a:lnTo>
                    <a:pt x="2725919" y="228599"/>
                  </a:lnTo>
                  <a:close/>
                </a:path>
                <a:path w="5020945" h="2273300">
                  <a:moveTo>
                    <a:pt x="1075175" y="215899"/>
                  </a:moveTo>
                  <a:lnTo>
                    <a:pt x="679208" y="215899"/>
                  </a:lnTo>
                  <a:lnTo>
                    <a:pt x="746120" y="228599"/>
                  </a:lnTo>
                  <a:lnTo>
                    <a:pt x="1153252" y="228599"/>
                  </a:lnTo>
                  <a:lnTo>
                    <a:pt x="1075175" y="215899"/>
                  </a:lnTo>
                  <a:close/>
                </a:path>
                <a:path w="5020945" h="2273300">
                  <a:moveTo>
                    <a:pt x="3010353" y="215899"/>
                  </a:moveTo>
                  <a:lnTo>
                    <a:pt x="2527954" y="215899"/>
                  </a:lnTo>
                  <a:lnTo>
                    <a:pt x="2430358" y="228599"/>
                  </a:lnTo>
                  <a:lnTo>
                    <a:pt x="2915529" y="228599"/>
                  </a:lnTo>
                  <a:lnTo>
                    <a:pt x="3010353" y="215899"/>
                  </a:lnTo>
                  <a:close/>
                </a:path>
                <a:path w="5020945" h="2273300">
                  <a:moveTo>
                    <a:pt x="774032" y="203199"/>
                  </a:moveTo>
                  <a:lnTo>
                    <a:pt x="489598" y="203199"/>
                  </a:lnTo>
                  <a:lnTo>
                    <a:pt x="612296" y="215899"/>
                  </a:lnTo>
                  <a:lnTo>
                    <a:pt x="843716" y="215899"/>
                  </a:lnTo>
                  <a:lnTo>
                    <a:pt x="774032" y="203199"/>
                  </a:lnTo>
                  <a:close/>
                </a:path>
                <a:path w="5020945" h="2273300">
                  <a:moveTo>
                    <a:pt x="3286395" y="203199"/>
                  </a:moveTo>
                  <a:lnTo>
                    <a:pt x="2926694" y="203199"/>
                  </a:lnTo>
                  <a:lnTo>
                    <a:pt x="2829097" y="215899"/>
                  </a:lnTo>
                  <a:lnTo>
                    <a:pt x="3197191" y="215899"/>
                  </a:lnTo>
                  <a:lnTo>
                    <a:pt x="3286395" y="203199"/>
                  </a:lnTo>
                  <a:close/>
                </a:path>
                <a:path w="5020945" h="2273300">
                  <a:moveTo>
                    <a:pt x="570447" y="190499"/>
                  </a:moveTo>
                  <a:lnTo>
                    <a:pt x="375273" y="190499"/>
                  </a:lnTo>
                  <a:lnTo>
                    <a:pt x="431040" y="203199"/>
                  </a:lnTo>
                  <a:lnTo>
                    <a:pt x="634587" y="203199"/>
                  </a:lnTo>
                  <a:lnTo>
                    <a:pt x="570447" y="190499"/>
                  </a:lnTo>
                  <a:close/>
                </a:path>
                <a:path w="5020945" h="2273300">
                  <a:moveTo>
                    <a:pt x="3888835" y="165099"/>
                  </a:moveTo>
                  <a:lnTo>
                    <a:pt x="3674008" y="165099"/>
                  </a:lnTo>
                  <a:lnTo>
                    <a:pt x="3403510" y="177799"/>
                  </a:lnTo>
                  <a:lnTo>
                    <a:pt x="3311496" y="190499"/>
                  </a:lnTo>
                  <a:lnTo>
                    <a:pt x="3121886" y="203199"/>
                  </a:lnTo>
                  <a:lnTo>
                    <a:pt x="3464878" y="203199"/>
                  </a:lnTo>
                  <a:lnTo>
                    <a:pt x="3554082" y="190499"/>
                  </a:lnTo>
                  <a:lnTo>
                    <a:pt x="3637741" y="190499"/>
                  </a:lnTo>
                  <a:lnTo>
                    <a:pt x="3724173" y="177799"/>
                  </a:lnTo>
                  <a:lnTo>
                    <a:pt x="3805060" y="177799"/>
                  </a:lnTo>
                  <a:lnTo>
                    <a:pt x="3888835" y="165099"/>
                  </a:lnTo>
                  <a:close/>
                </a:path>
                <a:path w="5020945" h="2273300">
                  <a:moveTo>
                    <a:pt x="280465" y="165099"/>
                  </a:moveTo>
                  <a:lnTo>
                    <a:pt x="132676" y="165099"/>
                  </a:lnTo>
                  <a:lnTo>
                    <a:pt x="174506" y="177799"/>
                  </a:lnTo>
                  <a:lnTo>
                    <a:pt x="269311" y="190499"/>
                  </a:lnTo>
                  <a:lnTo>
                    <a:pt x="444977" y="190499"/>
                  </a:lnTo>
                  <a:lnTo>
                    <a:pt x="333448" y="177799"/>
                  </a:lnTo>
                  <a:lnTo>
                    <a:pt x="280465" y="165099"/>
                  </a:lnTo>
                  <a:close/>
                </a:path>
                <a:path w="5020945" h="2273300">
                  <a:moveTo>
                    <a:pt x="4044758" y="152399"/>
                  </a:moveTo>
                  <a:lnTo>
                    <a:pt x="3844099" y="152399"/>
                  </a:lnTo>
                  <a:lnTo>
                    <a:pt x="3760439" y="165099"/>
                  </a:lnTo>
                  <a:lnTo>
                    <a:pt x="3966604" y="165099"/>
                  </a:lnTo>
                  <a:lnTo>
                    <a:pt x="4044758" y="152399"/>
                  </a:lnTo>
                  <a:close/>
                </a:path>
                <a:path w="5020945" h="2273300">
                  <a:moveTo>
                    <a:pt x="4268055" y="126999"/>
                  </a:moveTo>
                  <a:lnTo>
                    <a:pt x="4086722" y="126999"/>
                  </a:lnTo>
                  <a:lnTo>
                    <a:pt x="3927719" y="152399"/>
                  </a:lnTo>
                  <a:lnTo>
                    <a:pt x="4120217" y="152399"/>
                  </a:lnTo>
                  <a:lnTo>
                    <a:pt x="4268055" y="126999"/>
                  </a:lnTo>
                  <a:close/>
                </a:path>
                <a:path w="5020945" h="2273300">
                  <a:moveTo>
                    <a:pt x="4404728" y="114299"/>
                  </a:moveTo>
                  <a:lnTo>
                    <a:pt x="4239950" y="114299"/>
                  </a:lnTo>
                  <a:lnTo>
                    <a:pt x="4164876" y="126999"/>
                  </a:lnTo>
                  <a:lnTo>
                    <a:pt x="4337739" y="126999"/>
                  </a:lnTo>
                  <a:lnTo>
                    <a:pt x="4404728" y="114299"/>
                  </a:lnTo>
                  <a:close/>
                </a:path>
                <a:path w="5020945" h="2273300">
                  <a:moveTo>
                    <a:pt x="4596841" y="88899"/>
                  </a:moveTo>
                  <a:lnTo>
                    <a:pt x="4452083" y="88899"/>
                  </a:lnTo>
                  <a:lnTo>
                    <a:pt x="4385094" y="101599"/>
                  </a:lnTo>
                  <a:lnTo>
                    <a:pt x="4312715" y="114299"/>
                  </a:lnTo>
                  <a:lnTo>
                    <a:pt x="4471333" y="114299"/>
                  </a:lnTo>
                  <a:lnTo>
                    <a:pt x="4596841" y="88899"/>
                  </a:lnTo>
                  <a:close/>
                </a:path>
                <a:path w="5020945" h="2273300">
                  <a:moveTo>
                    <a:pt x="4764314" y="63499"/>
                  </a:moveTo>
                  <a:lnTo>
                    <a:pt x="4641500" y="63499"/>
                  </a:lnTo>
                  <a:lnTo>
                    <a:pt x="4519072" y="88899"/>
                  </a:lnTo>
                  <a:lnTo>
                    <a:pt x="4655360" y="88899"/>
                  </a:lnTo>
                  <a:lnTo>
                    <a:pt x="4711184" y="76199"/>
                  </a:lnTo>
                  <a:lnTo>
                    <a:pt x="4764314" y="63499"/>
                  </a:lnTo>
                  <a:close/>
                </a:path>
                <a:path w="5020945" h="2273300">
                  <a:moveTo>
                    <a:pt x="4912152" y="38099"/>
                  </a:moveTo>
                  <a:lnTo>
                    <a:pt x="4808973" y="38099"/>
                  </a:lnTo>
                  <a:lnTo>
                    <a:pt x="4755844" y="50799"/>
                  </a:lnTo>
                  <a:lnTo>
                    <a:pt x="4700020" y="63499"/>
                  </a:lnTo>
                  <a:lnTo>
                    <a:pt x="4817443" y="63499"/>
                  </a:lnTo>
                  <a:lnTo>
                    <a:pt x="4912152" y="38099"/>
                  </a:lnTo>
                  <a:close/>
                </a:path>
              </a:pathLst>
            </a:custGeom>
            <a:solidFill>
              <a:srgbClr val="7E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23438" y="4521746"/>
              <a:ext cx="3443604" cy="1586230"/>
            </a:xfrm>
            <a:custGeom>
              <a:avLst/>
              <a:gdLst/>
              <a:ahLst/>
              <a:cxnLst/>
              <a:rect l="l" t="t" r="r" b="b"/>
              <a:pathLst>
                <a:path w="3443604" h="1586229">
                  <a:moveTo>
                    <a:pt x="1107020" y="250355"/>
                  </a:moveTo>
                  <a:lnTo>
                    <a:pt x="571639" y="250355"/>
                  </a:lnTo>
                  <a:lnTo>
                    <a:pt x="817003" y="149326"/>
                  </a:lnTo>
                  <a:lnTo>
                    <a:pt x="800290" y="142341"/>
                  </a:lnTo>
                  <a:lnTo>
                    <a:pt x="549313" y="245745"/>
                  </a:lnTo>
                  <a:lnTo>
                    <a:pt x="549313" y="0"/>
                  </a:lnTo>
                  <a:lnTo>
                    <a:pt x="524205" y="0"/>
                  </a:lnTo>
                  <a:lnTo>
                    <a:pt x="524205" y="243370"/>
                  </a:lnTo>
                  <a:lnTo>
                    <a:pt x="309499" y="153936"/>
                  </a:lnTo>
                  <a:lnTo>
                    <a:pt x="292785" y="160756"/>
                  </a:lnTo>
                  <a:lnTo>
                    <a:pt x="507504" y="250355"/>
                  </a:lnTo>
                  <a:lnTo>
                    <a:pt x="0" y="250355"/>
                  </a:lnTo>
                  <a:lnTo>
                    <a:pt x="0" y="260680"/>
                  </a:lnTo>
                  <a:lnTo>
                    <a:pt x="515861" y="260680"/>
                  </a:lnTo>
                  <a:lnTo>
                    <a:pt x="303911" y="346773"/>
                  </a:lnTo>
                  <a:lnTo>
                    <a:pt x="320662" y="353669"/>
                  </a:lnTo>
                  <a:lnTo>
                    <a:pt x="524205" y="269887"/>
                  </a:lnTo>
                  <a:lnTo>
                    <a:pt x="524205" y="552335"/>
                  </a:lnTo>
                  <a:lnTo>
                    <a:pt x="549313" y="552335"/>
                  </a:lnTo>
                  <a:lnTo>
                    <a:pt x="549313" y="267512"/>
                  </a:lnTo>
                  <a:lnTo>
                    <a:pt x="786320" y="365163"/>
                  </a:lnTo>
                  <a:lnTo>
                    <a:pt x="803059" y="358267"/>
                  </a:lnTo>
                  <a:lnTo>
                    <a:pt x="566064" y="260680"/>
                  </a:lnTo>
                  <a:lnTo>
                    <a:pt x="1107020" y="260680"/>
                  </a:lnTo>
                  <a:lnTo>
                    <a:pt x="1107020" y="250355"/>
                  </a:lnTo>
                  <a:close/>
                </a:path>
                <a:path w="3443604" h="1586229">
                  <a:moveTo>
                    <a:pt x="3443592" y="1373390"/>
                  </a:moveTo>
                  <a:lnTo>
                    <a:pt x="3067456" y="1373390"/>
                  </a:lnTo>
                  <a:lnTo>
                    <a:pt x="3240316" y="1303337"/>
                  </a:lnTo>
                  <a:lnTo>
                    <a:pt x="3226066" y="1298740"/>
                  </a:lnTo>
                  <a:lnTo>
                    <a:pt x="3050514" y="1371079"/>
                  </a:lnTo>
                  <a:lnTo>
                    <a:pt x="3050514" y="1197698"/>
                  </a:lnTo>
                  <a:lnTo>
                    <a:pt x="3033953" y="1197698"/>
                  </a:lnTo>
                  <a:lnTo>
                    <a:pt x="3033953" y="1368793"/>
                  </a:lnTo>
                  <a:lnTo>
                    <a:pt x="2883230" y="1306779"/>
                  </a:lnTo>
                  <a:lnTo>
                    <a:pt x="2872105" y="1311376"/>
                  </a:lnTo>
                  <a:lnTo>
                    <a:pt x="3022790" y="1373390"/>
                  </a:lnTo>
                  <a:lnTo>
                    <a:pt x="2665742" y="1373390"/>
                  </a:lnTo>
                  <a:lnTo>
                    <a:pt x="2665742" y="1380261"/>
                  </a:lnTo>
                  <a:lnTo>
                    <a:pt x="3028175" y="1380261"/>
                  </a:lnTo>
                  <a:lnTo>
                    <a:pt x="2880461" y="1441132"/>
                  </a:lnTo>
                  <a:lnTo>
                    <a:pt x="2891625" y="1445729"/>
                  </a:lnTo>
                  <a:lnTo>
                    <a:pt x="3033953" y="1387157"/>
                  </a:lnTo>
                  <a:lnTo>
                    <a:pt x="3033953" y="1585823"/>
                  </a:lnTo>
                  <a:lnTo>
                    <a:pt x="3050514" y="1585823"/>
                  </a:lnTo>
                  <a:lnTo>
                    <a:pt x="3050514" y="1386014"/>
                  </a:lnTo>
                  <a:lnTo>
                    <a:pt x="3217989" y="1453769"/>
                  </a:lnTo>
                  <a:lnTo>
                    <a:pt x="3229152" y="1449171"/>
                  </a:lnTo>
                  <a:lnTo>
                    <a:pt x="3064370" y="1380261"/>
                  </a:lnTo>
                  <a:lnTo>
                    <a:pt x="3443592" y="1380261"/>
                  </a:lnTo>
                  <a:lnTo>
                    <a:pt x="3443592" y="1373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5876" y="4113275"/>
              <a:ext cx="5260848" cy="2289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12950" y="4070350"/>
            <a:ext cx="5346700" cy="2374900"/>
          </a:xfrm>
          <a:prstGeom prst="rect">
            <a:avLst/>
          </a:prstGeom>
          <a:ln w="5334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821690" marR="947419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Cotton, peanut, maize  spices, pistachoos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48" y="461594"/>
            <a:ext cx="5619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Calibri"/>
                <a:cs typeface="Calibri"/>
              </a:rPr>
              <a:t>Aspergillus </a:t>
            </a:r>
            <a:r>
              <a:rPr dirty="0"/>
              <a:t>and</a:t>
            </a:r>
            <a:r>
              <a:rPr spc="-70" dirty="0"/>
              <a:t> </a:t>
            </a:r>
            <a:r>
              <a:rPr spc="-20" dirty="0"/>
              <a:t>Aflatoxin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58570"/>
            <a:ext cx="7721600" cy="42322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72453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Aflatoxicosis: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caused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high doses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short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intervals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or low doses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intervals.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1961,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caused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deaths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100,000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turkey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poults: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“Turkey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X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disease”.</a:t>
            </a:r>
            <a:endParaRPr sz="3000">
              <a:latin typeface="Calibri"/>
              <a:cs typeface="Calibri"/>
            </a:endParaRPr>
          </a:p>
          <a:p>
            <a:pPr marL="355600" marR="68453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5720080" algn="l"/>
              </a:tabLst>
            </a:pPr>
            <a:r>
              <a:rPr sz="3000" spc="-2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aced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amin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ed	B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azil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peanut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meal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poultry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feed.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Grows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best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80-90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degrees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Farenheit.</a:t>
            </a:r>
            <a:endParaRPr sz="3000">
              <a:latin typeface="Calibri"/>
              <a:cs typeface="Calibri"/>
            </a:endParaRPr>
          </a:p>
          <a:p>
            <a:pPr marL="354965" marR="3034030" indent="-354965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Damage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grain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increases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likelihood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fungal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growth.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89676" y="4494276"/>
            <a:ext cx="3203448" cy="2212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72288"/>
            <a:ext cx="772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Most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fungi do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not produce</a:t>
            </a:r>
            <a:r>
              <a:rPr sz="360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Mycotoxins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775" y="1385595"/>
            <a:ext cx="4514850" cy="42087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Many fungi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edible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Mushrooms </a:t>
            </a:r>
            <a:r>
              <a:rPr sz="2800" dirty="0">
                <a:latin typeface="Arial"/>
                <a:cs typeface="Arial"/>
              </a:rPr>
              <a:t>are fungi</a:t>
            </a:r>
            <a:endParaRPr sz="2800">
              <a:latin typeface="Arial"/>
              <a:cs typeface="Arial"/>
            </a:endParaRPr>
          </a:p>
          <a:p>
            <a:pPr marL="355600" marR="7493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Moldy feeds may be  </a:t>
            </a:r>
            <a:r>
              <a:rPr sz="2800" dirty="0">
                <a:latin typeface="Arial"/>
                <a:cs typeface="Arial"/>
              </a:rPr>
              <a:t>degraded without  presence of mycotoxin,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  </a:t>
            </a:r>
            <a:r>
              <a:rPr sz="2800" spc="-5" dirty="0">
                <a:latin typeface="Arial"/>
                <a:cs typeface="Arial"/>
              </a:rPr>
              <a:t>may be </a:t>
            </a:r>
            <a:r>
              <a:rPr sz="2800" dirty="0">
                <a:latin typeface="Arial"/>
                <a:cs typeface="Arial"/>
              </a:rPr>
              <a:t>unaffected </a:t>
            </a:r>
            <a:r>
              <a:rPr sz="2800" spc="-5" dirty="0">
                <a:latin typeface="Arial"/>
                <a:cs typeface="Arial"/>
              </a:rPr>
              <a:t>in  value.</a:t>
            </a:r>
            <a:endParaRPr sz="2800">
              <a:latin typeface="Arial"/>
              <a:cs typeface="Arial"/>
            </a:endParaRPr>
          </a:p>
          <a:p>
            <a:pPr marL="428625" marR="5080" lvl="1" indent="-428625">
              <a:lnSpc>
                <a:spcPct val="100000"/>
              </a:lnSpc>
              <a:spcBef>
                <a:spcPts val="675"/>
              </a:spcBef>
              <a:buChar char="•"/>
              <a:tabLst>
                <a:tab pos="428625" algn="l"/>
                <a:tab pos="429259" algn="l"/>
              </a:tabLst>
            </a:pPr>
            <a:r>
              <a:rPr sz="2800" spc="-5" dirty="0">
                <a:latin typeface="Arial"/>
                <a:cs typeface="Arial"/>
              </a:rPr>
              <a:t>some material </a:t>
            </a:r>
            <a:r>
              <a:rPr sz="2800" dirty="0">
                <a:latin typeface="Arial"/>
                <a:cs typeface="Arial"/>
              </a:rPr>
              <a:t>courtesy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Mark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Diekman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9222" y="2527835"/>
            <a:ext cx="3815715" cy="2981325"/>
            <a:chOff x="269222" y="2527835"/>
            <a:chExt cx="3815715" cy="2981325"/>
          </a:xfrm>
        </p:grpSpPr>
        <p:sp>
          <p:nvSpPr>
            <p:cNvPr id="7" name="object 7"/>
            <p:cNvSpPr/>
            <p:nvPr/>
          </p:nvSpPr>
          <p:spPr>
            <a:xfrm>
              <a:off x="1892113" y="3350269"/>
              <a:ext cx="2192655" cy="2158365"/>
            </a:xfrm>
            <a:custGeom>
              <a:avLst/>
              <a:gdLst/>
              <a:ahLst/>
              <a:cxnLst/>
              <a:rect l="l" t="t" r="r" b="b"/>
              <a:pathLst>
                <a:path w="2192654" h="2158365">
                  <a:moveTo>
                    <a:pt x="2015571" y="0"/>
                  </a:moveTo>
                  <a:lnTo>
                    <a:pt x="1922792" y="20438"/>
                  </a:lnTo>
                  <a:lnTo>
                    <a:pt x="1751752" y="215847"/>
                  </a:lnTo>
                  <a:lnTo>
                    <a:pt x="1737234" y="230411"/>
                  </a:lnTo>
                  <a:lnTo>
                    <a:pt x="1696656" y="274144"/>
                  </a:lnTo>
                  <a:lnTo>
                    <a:pt x="1690864" y="279978"/>
                  </a:lnTo>
                  <a:lnTo>
                    <a:pt x="0" y="2158355"/>
                  </a:lnTo>
                  <a:lnTo>
                    <a:pt x="20820" y="2158355"/>
                  </a:lnTo>
                  <a:lnTo>
                    <a:pt x="418140" y="2070749"/>
                  </a:lnTo>
                  <a:lnTo>
                    <a:pt x="931260" y="2009503"/>
                  </a:lnTo>
                  <a:lnTo>
                    <a:pt x="2077423" y="2009503"/>
                  </a:lnTo>
                  <a:lnTo>
                    <a:pt x="2085145" y="1939507"/>
                  </a:lnTo>
                  <a:lnTo>
                    <a:pt x="2192402" y="1939507"/>
                  </a:lnTo>
                  <a:lnTo>
                    <a:pt x="2015571" y="0"/>
                  </a:lnTo>
                  <a:close/>
                </a:path>
                <a:path w="2192654" h="2158365">
                  <a:moveTo>
                    <a:pt x="2077423" y="2009503"/>
                  </a:moveTo>
                  <a:lnTo>
                    <a:pt x="931260" y="2009503"/>
                  </a:lnTo>
                  <a:lnTo>
                    <a:pt x="2076458" y="2018254"/>
                  </a:lnTo>
                  <a:lnTo>
                    <a:pt x="2077423" y="2009503"/>
                  </a:lnTo>
                  <a:close/>
                </a:path>
              </a:pathLst>
            </a:custGeom>
            <a:solidFill>
              <a:srgbClr val="E1B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2109" y="3350272"/>
              <a:ext cx="2192655" cy="2158365"/>
            </a:xfrm>
            <a:custGeom>
              <a:avLst/>
              <a:gdLst/>
              <a:ahLst/>
              <a:cxnLst/>
              <a:rect l="l" t="t" r="r" b="b"/>
              <a:pathLst>
                <a:path w="2192654" h="2158365">
                  <a:moveTo>
                    <a:pt x="418134" y="2070747"/>
                  </a:moveTo>
                  <a:lnTo>
                    <a:pt x="122389" y="2091169"/>
                  </a:lnTo>
                  <a:lnTo>
                    <a:pt x="258686" y="1957006"/>
                  </a:lnTo>
                  <a:lnTo>
                    <a:pt x="299262" y="1910346"/>
                  </a:lnTo>
                  <a:lnTo>
                    <a:pt x="307949" y="1904517"/>
                  </a:lnTo>
                  <a:lnTo>
                    <a:pt x="351459" y="1854923"/>
                  </a:lnTo>
                  <a:lnTo>
                    <a:pt x="371729" y="1744078"/>
                  </a:lnTo>
                  <a:lnTo>
                    <a:pt x="0" y="2158352"/>
                  </a:lnTo>
                  <a:lnTo>
                    <a:pt x="20815" y="2158352"/>
                  </a:lnTo>
                  <a:lnTo>
                    <a:pt x="325539" y="2091169"/>
                  </a:lnTo>
                  <a:lnTo>
                    <a:pt x="418134" y="2070747"/>
                  </a:lnTo>
                  <a:close/>
                </a:path>
                <a:path w="2192654" h="2158365">
                  <a:moveTo>
                    <a:pt x="2192401" y="1939505"/>
                  </a:moveTo>
                  <a:lnTo>
                    <a:pt x="2015566" y="0"/>
                  </a:lnTo>
                  <a:lnTo>
                    <a:pt x="1922792" y="20447"/>
                  </a:lnTo>
                  <a:lnTo>
                    <a:pt x="2137346" y="1860765"/>
                  </a:lnTo>
                  <a:lnTo>
                    <a:pt x="931252" y="2009508"/>
                  </a:lnTo>
                  <a:lnTo>
                    <a:pt x="2076450" y="2018258"/>
                  </a:lnTo>
                  <a:lnTo>
                    <a:pt x="2085136" y="1939505"/>
                  </a:lnTo>
                  <a:lnTo>
                    <a:pt x="2192401" y="1939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9222" y="2527835"/>
              <a:ext cx="3600779" cy="27794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225" y="485775"/>
            <a:ext cx="2276475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639" y="1004976"/>
            <a:ext cx="8718550" cy="473142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405765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Sources :Corn,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peanuts</a:t>
            </a:r>
            <a:endParaRPr sz="2800" dirty="0">
              <a:latin typeface="Arial"/>
              <a:cs typeface="Arial"/>
            </a:endParaRPr>
          </a:p>
          <a:p>
            <a:pPr marL="405765" indent="-39306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05765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Factor favoring production of</a:t>
            </a:r>
            <a:r>
              <a:rPr sz="2800" b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aflatoxins</a:t>
            </a:r>
            <a:endParaRPr sz="2800" dirty="0">
              <a:latin typeface="Arial"/>
              <a:cs typeface="Arial"/>
            </a:endParaRPr>
          </a:p>
          <a:p>
            <a:pPr marL="1266825" lvl="1" indent="-340360">
              <a:lnSpc>
                <a:spcPct val="100000"/>
              </a:lnSpc>
              <a:spcBef>
                <a:spcPts val="305"/>
              </a:spcBef>
              <a:buAutoNum type="alphaLcPeriod"/>
              <a:tabLst>
                <a:tab pos="1267460" algn="l"/>
                <a:tab pos="443992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Temperature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25-30	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2400" dirty="0">
              <a:latin typeface="Arial"/>
              <a:cs typeface="Arial"/>
            </a:endParaRPr>
          </a:p>
          <a:p>
            <a:pPr marL="1278890" lvl="1" indent="-352425">
              <a:lnSpc>
                <a:spcPct val="100000"/>
              </a:lnSpc>
              <a:spcBef>
                <a:spcPts val="290"/>
              </a:spcBef>
              <a:buAutoNum type="alphaLcPeriod"/>
              <a:tabLst>
                <a:tab pos="127952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Grain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moisture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Arial"/>
              <a:cs typeface="Arial"/>
            </a:endParaRPr>
          </a:p>
          <a:p>
            <a:pPr marL="476250" marR="5080" indent="-342900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highly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toxic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carcinogenic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secondary</a:t>
            </a:r>
            <a:r>
              <a:rPr sz="32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metabolites  produced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fungi</a:t>
            </a:r>
            <a:r>
              <a:rPr sz="32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namely:-</a:t>
            </a:r>
            <a:endParaRPr sz="3200" dirty="0">
              <a:latin typeface="Arial"/>
              <a:cs typeface="Arial"/>
            </a:endParaRPr>
          </a:p>
          <a:p>
            <a:pPr marL="582930" indent="-450215">
              <a:lnSpc>
                <a:spcPct val="100000"/>
              </a:lnSpc>
              <a:spcBef>
                <a:spcPts val="765"/>
              </a:spcBef>
              <a:buFont typeface="Arial"/>
              <a:buAutoNum type="arabicPeriod"/>
              <a:tabLst>
                <a:tab pos="583565" algn="l"/>
              </a:tabLst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Aspergillus</a:t>
            </a:r>
            <a:r>
              <a:rPr sz="32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flavus</a:t>
            </a:r>
            <a:endParaRPr sz="3200" dirty="0">
              <a:latin typeface="Arial"/>
              <a:cs typeface="Arial"/>
            </a:endParaRPr>
          </a:p>
          <a:p>
            <a:pPr marL="567690" indent="-43497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68325" algn="l"/>
              </a:tabLst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Aspergillus</a:t>
            </a:r>
            <a:r>
              <a:rPr sz="32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5" dirty="0" err="1">
                <a:solidFill>
                  <a:srgbClr val="FF0000"/>
                </a:solidFill>
                <a:latin typeface="Arial"/>
                <a:cs typeface="Arial"/>
              </a:rPr>
              <a:t>parasiticu</a:t>
            </a:r>
            <a:r>
              <a:rPr lang="en-GB" sz="3200" i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482930"/>
            <a:ext cx="4751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3C8"/>
                </a:solidFill>
                <a:latin typeface="Arial"/>
                <a:cs typeface="Arial"/>
              </a:rPr>
              <a:t>Types of</a:t>
            </a:r>
            <a:r>
              <a:rPr spc="-75" dirty="0">
                <a:solidFill>
                  <a:srgbClr val="C003C8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003C8"/>
                </a:solidFill>
                <a:latin typeface="Arial"/>
                <a:cs typeface="Arial"/>
              </a:rPr>
              <a:t>Aflatoxins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940" y="1524352"/>
            <a:ext cx="8491855" cy="3918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660066"/>
                </a:solidFill>
                <a:latin typeface="Arial"/>
                <a:cs typeface="Arial"/>
              </a:rPr>
              <a:t>Naturally produced Aflatoxins </a:t>
            </a:r>
            <a:r>
              <a:rPr sz="3200" dirty="0">
                <a:solidFill>
                  <a:srgbClr val="660066"/>
                </a:solidFill>
                <a:latin typeface="Arial"/>
                <a:cs typeface="Arial"/>
              </a:rPr>
              <a:t>–</a:t>
            </a:r>
            <a:r>
              <a:rPr sz="3200" dirty="0">
                <a:solidFill>
                  <a:srgbClr val="009999"/>
                </a:solidFill>
                <a:latin typeface="Arial"/>
                <a:cs typeface="Arial"/>
              </a:rPr>
              <a:t>B</a:t>
            </a:r>
            <a:r>
              <a:rPr sz="3150" baseline="-21164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9999"/>
                </a:solidFill>
                <a:latin typeface="Arial"/>
                <a:cs typeface="Arial"/>
              </a:rPr>
              <a:t>, </a:t>
            </a:r>
            <a:r>
              <a:rPr sz="3200" spc="5" dirty="0">
                <a:solidFill>
                  <a:srgbClr val="009999"/>
                </a:solidFill>
                <a:latin typeface="Arial"/>
                <a:cs typeface="Arial"/>
              </a:rPr>
              <a:t>B</a:t>
            </a:r>
            <a:r>
              <a:rPr sz="3150" spc="7" baseline="-21164" dirty="0">
                <a:solidFill>
                  <a:srgbClr val="009999"/>
                </a:solidFill>
                <a:latin typeface="Arial"/>
                <a:cs typeface="Arial"/>
              </a:rPr>
              <a:t>2</a:t>
            </a:r>
            <a:r>
              <a:rPr sz="3200" spc="5" dirty="0">
                <a:solidFill>
                  <a:srgbClr val="009999"/>
                </a:solidFill>
                <a:latin typeface="Arial"/>
                <a:cs typeface="Arial"/>
              </a:rPr>
              <a:t>, G</a:t>
            </a:r>
            <a:r>
              <a:rPr sz="3150" spc="7" baseline="-21164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r>
              <a:rPr sz="3200" spc="5" dirty="0">
                <a:solidFill>
                  <a:srgbClr val="009999"/>
                </a:solidFill>
                <a:latin typeface="Arial"/>
                <a:cs typeface="Arial"/>
              </a:rPr>
              <a:t>,</a:t>
            </a:r>
            <a:r>
              <a:rPr sz="3200" spc="-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009999"/>
                </a:solidFill>
                <a:latin typeface="Arial"/>
                <a:cs typeface="Arial"/>
              </a:rPr>
              <a:t>G</a:t>
            </a:r>
            <a:r>
              <a:rPr sz="3150" spc="15" baseline="-21164" dirty="0">
                <a:solidFill>
                  <a:srgbClr val="009999"/>
                </a:solidFill>
                <a:latin typeface="Arial"/>
                <a:cs typeface="Arial"/>
              </a:rPr>
              <a:t>2</a:t>
            </a:r>
            <a:endParaRPr sz="3150" baseline="-21164">
              <a:latin typeface="Arial"/>
              <a:cs typeface="Arial"/>
            </a:endParaRPr>
          </a:p>
          <a:p>
            <a:pPr marL="381000" marR="48133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660066"/>
                </a:solidFill>
                <a:latin typeface="Arial"/>
                <a:cs typeface="Arial"/>
              </a:rPr>
              <a:t>They </a:t>
            </a:r>
            <a:r>
              <a:rPr sz="3200" spc="-5" dirty="0">
                <a:solidFill>
                  <a:srgbClr val="660066"/>
                </a:solidFill>
                <a:latin typeface="Arial"/>
                <a:cs typeface="Arial"/>
              </a:rPr>
              <a:t>undergo modifications during</a:t>
            </a:r>
            <a:r>
              <a:rPr sz="32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60066"/>
                </a:solidFill>
                <a:latin typeface="Arial"/>
                <a:cs typeface="Arial"/>
              </a:rPr>
              <a:t>cellular  metabolism and </a:t>
            </a:r>
            <a:r>
              <a:rPr sz="3200" dirty="0">
                <a:solidFill>
                  <a:srgbClr val="660066"/>
                </a:solidFill>
                <a:latin typeface="Arial"/>
                <a:cs typeface="Arial"/>
              </a:rPr>
              <a:t>processing of </a:t>
            </a:r>
            <a:r>
              <a:rPr sz="3200" spc="-5" dirty="0">
                <a:solidFill>
                  <a:srgbClr val="660066"/>
                </a:solidFill>
                <a:latin typeface="Arial"/>
                <a:cs typeface="Arial"/>
              </a:rPr>
              <a:t>foods </a:t>
            </a:r>
            <a:r>
              <a:rPr sz="3200" dirty="0">
                <a:solidFill>
                  <a:srgbClr val="660066"/>
                </a:solidFill>
                <a:latin typeface="Arial"/>
                <a:cs typeface="Arial"/>
              </a:rPr>
              <a:t>to  </a:t>
            </a:r>
            <a:r>
              <a:rPr sz="3200" spc="-5" dirty="0">
                <a:solidFill>
                  <a:srgbClr val="660066"/>
                </a:solidFill>
                <a:latin typeface="Arial"/>
                <a:cs typeface="Arial"/>
              </a:rPr>
              <a:t>produce </a:t>
            </a:r>
            <a:r>
              <a:rPr sz="3200" dirty="0">
                <a:solidFill>
                  <a:srgbClr val="660066"/>
                </a:solidFill>
                <a:latin typeface="Arial"/>
                <a:cs typeface="Arial"/>
              </a:rPr>
              <a:t>several derivatives such</a:t>
            </a:r>
            <a:r>
              <a:rPr sz="3200" spc="-1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marL="487680">
              <a:lnSpc>
                <a:spcPct val="100000"/>
              </a:lnSpc>
              <a:spcBef>
                <a:spcPts val="770"/>
              </a:spcBef>
            </a:pPr>
            <a:r>
              <a:rPr sz="3200" spc="5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3150" spc="7" baseline="-21164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r>
              <a:rPr sz="3200" spc="5" dirty="0">
                <a:solidFill>
                  <a:srgbClr val="009999"/>
                </a:solidFill>
                <a:latin typeface="Arial"/>
                <a:cs typeface="Arial"/>
              </a:rPr>
              <a:t>, </a:t>
            </a:r>
            <a:r>
              <a:rPr sz="3200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3150" baseline="-21164" dirty="0">
                <a:solidFill>
                  <a:srgbClr val="009999"/>
                </a:solidFill>
                <a:latin typeface="Arial"/>
                <a:cs typeface="Arial"/>
              </a:rPr>
              <a:t>2</a:t>
            </a:r>
            <a:r>
              <a:rPr sz="3200" dirty="0">
                <a:solidFill>
                  <a:srgbClr val="009999"/>
                </a:solidFill>
                <a:latin typeface="Arial"/>
                <a:cs typeface="Arial"/>
              </a:rPr>
              <a:t>, </a:t>
            </a:r>
            <a:r>
              <a:rPr sz="3200" spc="5" dirty="0">
                <a:solidFill>
                  <a:srgbClr val="009999"/>
                </a:solidFill>
                <a:latin typeface="Arial"/>
                <a:cs typeface="Arial"/>
              </a:rPr>
              <a:t>P</a:t>
            </a:r>
            <a:r>
              <a:rPr sz="3150" spc="7" baseline="-21164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r>
              <a:rPr sz="3200" spc="5" dirty="0">
                <a:solidFill>
                  <a:srgbClr val="009999"/>
                </a:solidFill>
                <a:latin typeface="Arial"/>
                <a:cs typeface="Arial"/>
              </a:rPr>
              <a:t>,</a:t>
            </a:r>
            <a:r>
              <a:rPr sz="3200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etc.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3200" b="1" spc="-5" dirty="0">
                <a:solidFill>
                  <a:srgbClr val="660066"/>
                </a:solidFill>
                <a:latin typeface="Comic Sans MS"/>
                <a:cs typeface="Comic Sans MS"/>
              </a:rPr>
              <a:t>International </a:t>
            </a:r>
            <a:r>
              <a:rPr sz="3200" b="1" dirty="0">
                <a:solidFill>
                  <a:srgbClr val="660066"/>
                </a:solidFill>
                <a:latin typeface="Comic Sans MS"/>
                <a:cs typeface="Comic Sans MS"/>
              </a:rPr>
              <a:t>limit </a:t>
            </a:r>
            <a:r>
              <a:rPr sz="3200" b="1" spc="-5" dirty="0">
                <a:solidFill>
                  <a:srgbClr val="660066"/>
                </a:solidFill>
                <a:latin typeface="Comic Sans MS"/>
                <a:cs typeface="Comic Sans MS"/>
              </a:rPr>
              <a:t>15mg </a:t>
            </a:r>
            <a:r>
              <a:rPr sz="3200" b="1" dirty="0">
                <a:solidFill>
                  <a:srgbClr val="660066"/>
                </a:solidFill>
                <a:latin typeface="Comic Sans MS"/>
                <a:cs typeface="Comic Sans MS"/>
              </a:rPr>
              <a:t>per </a:t>
            </a:r>
            <a:r>
              <a:rPr sz="3200" b="1" spc="-5" dirty="0">
                <a:solidFill>
                  <a:srgbClr val="660066"/>
                </a:solidFill>
                <a:latin typeface="Comic Sans MS"/>
                <a:cs typeface="Comic Sans MS"/>
              </a:rPr>
              <a:t>kg</a:t>
            </a:r>
            <a:r>
              <a:rPr sz="3200" b="1" spc="-55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660066"/>
                </a:solidFill>
                <a:latin typeface="Comic Sans MS"/>
                <a:cs typeface="Comic Sans MS"/>
              </a:rPr>
              <a:t>food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0744"/>
            <a:ext cx="29267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Aflatoxin</a:t>
            </a:r>
            <a:r>
              <a:rPr spc="-80" dirty="0"/>
              <a:t> </a:t>
            </a:r>
            <a:r>
              <a:rPr spc="-5" dirty="0"/>
              <a:t>B-1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762660"/>
            <a:ext cx="8683625" cy="59156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most potent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aflatoxin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Classified as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Class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carcinogen</a:t>
            </a:r>
            <a:endParaRPr sz="28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selectively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targets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gene</a:t>
            </a:r>
            <a:endParaRPr sz="28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675"/>
              </a:spcBef>
              <a:tabLst>
                <a:tab pos="261302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p53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described	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‘Guardian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genome’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Definite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link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cancer in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animals.</a:t>
            </a:r>
            <a:endParaRPr sz="2800">
              <a:latin typeface="Calibri"/>
              <a:cs typeface="Calibri"/>
            </a:endParaRPr>
          </a:p>
          <a:p>
            <a:pPr marL="355600" marR="6667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Primarily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attacks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liver,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cases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cirrhosis,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necrosis,&amp;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carcinomas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 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secondary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affect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immune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suppression.</a:t>
            </a:r>
            <a:endParaRPr sz="2800">
              <a:latin typeface="Calibri"/>
              <a:cs typeface="Calibri"/>
            </a:endParaRPr>
          </a:p>
          <a:p>
            <a:pPr marL="355600" marR="61023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Risk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factor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neonatal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jaundice, in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areas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maternal  consumption.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stay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 the body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periods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time,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usually 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excreted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within 96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hours,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animals.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milk,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human consumption,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advisory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level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.5</a:t>
            </a:r>
            <a:r>
              <a:rPr sz="28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ppb.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6876" y="56388"/>
            <a:ext cx="2822448" cy="253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0574" y="671524"/>
            <a:ext cx="6003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  <a:latin typeface="Arial Black"/>
                <a:cs typeface="Arial Black"/>
              </a:rPr>
              <a:t>AFLATOXIN</a:t>
            </a:r>
            <a:r>
              <a:rPr sz="4000" spc="-7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Arial Black"/>
                <a:cs typeface="Arial Black"/>
              </a:rPr>
              <a:t>EFFECTS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819503"/>
            <a:ext cx="5066665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5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3200" spc="-5" dirty="0">
                <a:latin typeface="Tahoma"/>
                <a:cs typeface="Tahoma"/>
              </a:rPr>
              <a:t>Inhibits </a:t>
            </a:r>
            <a:r>
              <a:rPr sz="3200" dirty="0">
                <a:latin typeface="Tahoma"/>
                <a:cs typeface="Tahoma"/>
              </a:rPr>
              <a:t>protein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synthesis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3200" spc="-5" dirty="0">
                <a:latin typeface="Tahoma"/>
                <a:cs typeface="Tahoma"/>
              </a:rPr>
              <a:t>Poor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gain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3200" dirty="0">
                <a:latin typeface="Tahoma"/>
                <a:cs typeface="Tahoma"/>
              </a:rPr>
              <a:t>Liver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damage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3200" spc="-5" dirty="0">
                <a:latin typeface="Tahoma"/>
                <a:cs typeface="Tahoma"/>
              </a:rPr>
              <a:t>Susceptibility to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Infection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3200" dirty="0">
                <a:latin typeface="Tahoma"/>
                <a:cs typeface="Tahoma"/>
              </a:rPr>
              <a:t>Residues /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carcinogenicity</a:t>
            </a:r>
            <a:endParaRPr sz="3200">
              <a:latin typeface="Tahoma"/>
              <a:cs typeface="Tahoma"/>
            </a:endParaRPr>
          </a:p>
          <a:p>
            <a:pPr marL="518159" marR="5080" indent="-506095">
              <a:lnSpc>
                <a:spcPct val="120000"/>
              </a:lnSpc>
            </a:pPr>
            <a:r>
              <a:rPr sz="3200" spc="-5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3200" spc="-5" dirty="0">
                <a:latin typeface="Tahoma"/>
                <a:cs typeface="Tahoma"/>
              </a:rPr>
              <a:t>Reproduction </a:t>
            </a:r>
            <a:r>
              <a:rPr sz="3200" dirty="0">
                <a:latin typeface="Tahoma"/>
                <a:cs typeface="Tahoma"/>
              </a:rPr>
              <a:t>in </a:t>
            </a:r>
            <a:r>
              <a:rPr sz="3200" spc="-5" dirty="0">
                <a:latin typeface="Tahoma"/>
                <a:cs typeface="Tahoma"/>
              </a:rPr>
              <a:t>swine </a:t>
            </a:r>
            <a:r>
              <a:rPr sz="3200" dirty="0">
                <a:latin typeface="Tahoma"/>
                <a:cs typeface="Tahoma"/>
              </a:rPr>
              <a:t>not  primarily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affected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8776" y="1598675"/>
            <a:ext cx="2935224" cy="4067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98501"/>
            <a:ext cx="8229600" cy="1478280"/>
          </a:xfrm>
          <a:custGeom>
            <a:avLst/>
            <a:gdLst/>
            <a:ahLst/>
            <a:cxnLst/>
            <a:rect l="l" t="t" r="r" b="b"/>
            <a:pathLst>
              <a:path w="8229600" h="1478280">
                <a:moveTo>
                  <a:pt x="8229600" y="0"/>
                </a:moveTo>
                <a:lnTo>
                  <a:pt x="0" y="0"/>
                </a:lnTo>
                <a:lnTo>
                  <a:pt x="0" y="1477899"/>
                </a:lnTo>
                <a:lnTo>
                  <a:pt x="8229600" y="1477899"/>
                </a:lnTo>
                <a:lnTo>
                  <a:pt x="82296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3560" y="552957"/>
            <a:ext cx="3977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10" dirty="0">
                <a:latin typeface="Calibri"/>
                <a:cs typeface="Calibri"/>
              </a:rPr>
              <a:t>Penicillium</a:t>
            </a:r>
            <a:r>
              <a:rPr i="1" spc="-80" dirty="0">
                <a:latin typeface="Calibri"/>
                <a:cs typeface="Calibri"/>
              </a:rPr>
              <a:t> </a:t>
            </a:r>
            <a:r>
              <a:rPr spc="-85" dirty="0"/>
              <a:t>Toxins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738541"/>
            <a:ext cx="7616825" cy="288155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Large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genus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150 species.</a:t>
            </a:r>
            <a:endParaRPr sz="3200" dirty="0">
              <a:latin typeface="Calibri"/>
              <a:cs typeface="Calibri"/>
            </a:endParaRPr>
          </a:p>
          <a:p>
            <a:pPr marL="355600" marR="33655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Discovered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antibacterial properties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within  genus, causing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penicillin.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100 species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mycotoxins.</a:t>
            </a:r>
            <a:endParaRPr sz="3200" dirty="0">
              <a:latin typeface="Calibri"/>
              <a:cs typeface="Calibri"/>
            </a:endParaRPr>
          </a:p>
          <a:p>
            <a:pPr marL="355600" marR="1619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Nine specific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toxins affecting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human </a:t>
            </a:r>
            <a:r>
              <a:rPr sz="3200" spc="-5" dirty="0" err="1">
                <a:solidFill>
                  <a:srgbClr val="FFFFFF"/>
                </a:solidFill>
                <a:latin typeface="Calibri"/>
                <a:cs typeface="Calibri"/>
              </a:rPr>
              <a:t>healt</a:t>
            </a:r>
            <a:r>
              <a:rPr lang="en-GB" sz="32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52400"/>
            <a:ext cx="9144000" cy="1524000"/>
            <a:chOff x="0" y="152400"/>
            <a:chExt cx="9144000" cy="1524000"/>
          </a:xfrm>
        </p:grpSpPr>
        <p:sp>
          <p:nvSpPr>
            <p:cNvPr id="6" name="object 6"/>
            <p:cNvSpPr/>
            <p:nvPr/>
          </p:nvSpPr>
          <p:spPr>
            <a:xfrm>
              <a:off x="0" y="152400"/>
              <a:ext cx="2057400" cy="1524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52400"/>
              <a:ext cx="1676399" cy="1524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836" y="461594"/>
            <a:ext cx="5657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10" dirty="0">
                <a:latin typeface="Calibri"/>
                <a:cs typeface="Calibri"/>
              </a:rPr>
              <a:t>Penicillium </a:t>
            </a:r>
            <a:r>
              <a:rPr spc="-80" dirty="0"/>
              <a:t>Toxins</a:t>
            </a:r>
            <a:r>
              <a:rPr spc="-70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891780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4384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Separated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two groups: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affect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liver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kidneys,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those that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are  neurotoxic.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Liver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kidney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toxins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are asymptomatic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cause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overall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animal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debility.</a:t>
            </a:r>
            <a:endParaRPr sz="3200" dirty="0">
              <a:latin typeface="Calibri"/>
              <a:cs typeface="Calibri"/>
            </a:endParaRPr>
          </a:p>
          <a:p>
            <a:pPr marL="354965" marR="3361690" indent="-354965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Neurotoxins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visible  trembling.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3733736"/>
            <a:ext cx="2514600" cy="249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7028" y="6275323"/>
            <a:ext cx="2630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http://farma.qfb.umich.mx/images/penicillium.jpg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880" y="461594"/>
            <a:ext cx="5715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Ochratoxin </a:t>
            </a:r>
            <a:r>
              <a:rPr dirty="0"/>
              <a:t>A and</a:t>
            </a:r>
            <a:r>
              <a:rPr spc="-80" dirty="0"/>
              <a:t> </a:t>
            </a:r>
            <a:r>
              <a:rPr spc="-5" dirty="0"/>
              <a:t>Citrinin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8663"/>
            <a:ext cx="8030845" cy="344677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Affects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kidney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function.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Causes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Balkan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nephropathy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Yellow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Rice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Fever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humans.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  <a:tab pos="249999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Chickens,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turkeys,	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ducklings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affected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22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ochratoxicosis,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causing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poor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weight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gain,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egg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output,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poor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shell 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quality.</a:t>
            </a:r>
            <a:endParaRPr sz="2200" dirty="0">
              <a:latin typeface="Calibri"/>
              <a:cs typeface="Calibri"/>
            </a:endParaRPr>
          </a:p>
          <a:p>
            <a:pPr marL="355600" marR="606425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Ochratoxin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sources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peanuts,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pecans, beans, dried fruit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dried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fish.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Citrinin sources are in wheat,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rice,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corn,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flour.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Citrinin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most associated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horses, pigs,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dogs, and</a:t>
            </a:r>
            <a:r>
              <a:rPr sz="2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poultry.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7845" y="461594"/>
            <a:ext cx="5532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Cyclopiazonic </a:t>
            </a:r>
            <a:r>
              <a:rPr dirty="0"/>
              <a:t>Acid</a:t>
            </a:r>
            <a:r>
              <a:rPr spc="-70" dirty="0"/>
              <a:t> </a:t>
            </a:r>
            <a:r>
              <a:rPr spc="-65" dirty="0"/>
              <a:t>(CPA)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914640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Found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corn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peanuts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Georgia.</a:t>
            </a:r>
            <a:endParaRPr sz="3200">
              <a:latin typeface="Calibri"/>
              <a:cs typeface="Calibri"/>
            </a:endParaRPr>
          </a:p>
          <a:p>
            <a:pPr marL="355600" marR="2197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Chief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species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200" i="1" spc="-10" dirty="0">
                <a:solidFill>
                  <a:srgbClr val="FFFFFF"/>
                </a:solidFill>
                <a:latin typeface="Calibri"/>
                <a:cs typeface="Calibri"/>
              </a:rPr>
              <a:t>Penicillium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causes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cheese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spoilage.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Causes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fatty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degeneration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liver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kidneys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animals,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chickens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are very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susceptible.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act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synergistically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aflatoxin.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7028" y="5810199"/>
            <a:ext cx="38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25" y="1098867"/>
            <a:ext cx="438150" cy="474980"/>
          </a:xfrm>
          <a:custGeom>
            <a:avLst/>
            <a:gdLst/>
            <a:ahLst/>
            <a:cxnLst/>
            <a:rect l="l" t="t" r="r" b="b"/>
            <a:pathLst>
              <a:path w="438150" h="474980">
                <a:moveTo>
                  <a:pt x="438150" y="0"/>
                </a:moveTo>
                <a:lnTo>
                  <a:pt x="0" y="0"/>
                </a:lnTo>
                <a:lnTo>
                  <a:pt x="0" y="474662"/>
                </a:lnTo>
                <a:lnTo>
                  <a:pt x="438150" y="474662"/>
                </a:lnTo>
                <a:lnTo>
                  <a:pt x="43815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7000" y="990917"/>
            <a:ext cx="8542655" cy="1052830"/>
            <a:chOff x="127000" y="990917"/>
            <a:chExt cx="8542655" cy="1052830"/>
          </a:xfrm>
        </p:grpSpPr>
        <p:sp>
          <p:nvSpPr>
            <p:cNvPr id="4" name="object 4"/>
            <p:cNvSpPr/>
            <p:nvPr/>
          </p:nvSpPr>
          <p:spPr>
            <a:xfrm>
              <a:off x="800201" y="1098867"/>
              <a:ext cx="328612" cy="474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413" y="1520888"/>
              <a:ext cx="422275" cy="474980"/>
            </a:xfrm>
            <a:custGeom>
              <a:avLst/>
              <a:gdLst/>
              <a:ahLst/>
              <a:cxnLst/>
              <a:rect l="l" t="t" r="r" b="b"/>
              <a:pathLst>
                <a:path w="422275" h="474980">
                  <a:moveTo>
                    <a:pt x="422275" y="0"/>
                  </a:moveTo>
                  <a:lnTo>
                    <a:pt x="0" y="0"/>
                  </a:lnTo>
                  <a:lnTo>
                    <a:pt x="0" y="474662"/>
                  </a:lnTo>
                  <a:lnTo>
                    <a:pt x="422275" y="474662"/>
                  </a:lnTo>
                  <a:lnTo>
                    <a:pt x="422275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1225" y="1520888"/>
              <a:ext cx="368300" cy="4746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000" y="1448054"/>
              <a:ext cx="560387" cy="4222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000" y="990917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30">
                  <a:moveTo>
                    <a:pt x="31750" y="0"/>
                  </a:moveTo>
                  <a:lnTo>
                    <a:pt x="0" y="0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912" y="1781175"/>
              <a:ext cx="8226425" cy="317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1413" y="990917"/>
          <a:ext cx="8126730" cy="10046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5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1C1C1C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C1C1C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1C1C1C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C1C1C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1C1C1C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C1C1C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9969" y="1028826"/>
            <a:ext cx="7381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33399"/>
                </a:solidFill>
                <a:latin typeface="Tahoma"/>
                <a:cs typeface="Tahoma"/>
              </a:rPr>
              <a:t>Types of </a:t>
            </a:r>
            <a:r>
              <a:rPr spc="-5" dirty="0">
                <a:solidFill>
                  <a:srgbClr val="333399"/>
                </a:solidFill>
                <a:latin typeface="Tahoma"/>
                <a:cs typeface="Tahoma"/>
              </a:rPr>
              <a:t>Tests for</a:t>
            </a:r>
            <a:r>
              <a:rPr spc="-6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99"/>
                </a:solidFill>
                <a:latin typeface="Tahoma"/>
                <a:cs typeface="Tahoma"/>
              </a:rPr>
              <a:t>Mycotoxins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pc="-5" dirty="0"/>
              <a:t>Quick Test (Qualitative)</a:t>
            </a: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Immunoassays </a:t>
            </a:r>
            <a:r>
              <a:rPr sz="2400" dirty="0">
                <a:latin typeface="Tahoma"/>
                <a:cs typeface="Tahoma"/>
              </a:rPr>
              <a:t>(Elisa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tests)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Thin Layer Chromatography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(TLC)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630"/>
              </a:spcBef>
            </a:pPr>
            <a:r>
              <a:rPr sz="2400" b="1" dirty="0">
                <a:latin typeface="Tahoma"/>
                <a:cs typeface="Tahoma"/>
              </a:rPr>
              <a:t>Use: </a:t>
            </a:r>
            <a:r>
              <a:rPr sz="2500" b="1" i="1" spc="-60" dirty="0">
                <a:latin typeface="Tahoma"/>
                <a:cs typeface="Tahoma"/>
              </a:rPr>
              <a:t>(Detect </a:t>
            </a:r>
            <a:r>
              <a:rPr sz="2500" b="1" i="1" spc="-55" dirty="0">
                <a:latin typeface="Tahoma"/>
                <a:cs typeface="Tahoma"/>
              </a:rPr>
              <a:t>Specific</a:t>
            </a:r>
            <a:r>
              <a:rPr sz="2500" b="1" i="1" spc="-30" dirty="0">
                <a:latin typeface="Tahoma"/>
                <a:cs typeface="Tahoma"/>
              </a:rPr>
              <a:t> </a:t>
            </a:r>
            <a:r>
              <a:rPr sz="2500" b="1" i="1" spc="-65" dirty="0">
                <a:latin typeface="Tahoma"/>
                <a:cs typeface="Tahoma"/>
              </a:rPr>
              <a:t>Mycotoxin)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pc="-5" dirty="0"/>
              <a:t>Confirmatory Tests</a:t>
            </a:r>
            <a:r>
              <a:rPr spc="25" dirty="0"/>
              <a:t> </a:t>
            </a:r>
            <a:r>
              <a:rPr spc="-5" dirty="0"/>
              <a:t>(Quantitative)</a:t>
            </a: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High Pressure </a:t>
            </a:r>
            <a:r>
              <a:rPr sz="2400" dirty="0">
                <a:latin typeface="Tahoma"/>
                <a:cs typeface="Tahoma"/>
              </a:rPr>
              <a:t>Liquid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Chromatography(HPLC)</a:t>
            </a:r>
            <a:endParaRPr sz="2400">
              <a:latin typeface="Tahoma"/>
              <a:cs typeface="Tahoma"/>
            </a:endParaRPr>
          </a:p>
          <a:p>
            <a:pPr marL="1191895" marR="931544" indent="-836930">
              <a:lnSpc>
                <a:spcPct val="108500"/>
              </a:lnSpc>
              <a:spcBef>
                <a:spcPts val="375"/>
              </a:spcBef>
              <a:tabLst>
                <a:tab pos="1207135" algn="l"/>
              </a:tabLst>
            </a:pPr>
            <a:r>
              <a:rPr sz="2400" b="1" dirty="0">
                <a:latin typeface="Tahoma"/>
                <a:cs typeface="Tahoma"/>
              </a:rPr>
              <a:t>Use:		</a:t>
            </a:r>
            <a:r>
              <a:rPr sz="2500" b="1" i="1" spc="-65" dirty="0">
                <a:latin typeface="Tahoma"/>
                <a:cs typeface="Tahoma"/>
              </a:rPr>
              <a:t>Determine </a:t>
            </a:r>
            <a:r>
              <a:rPr sz="2500" b="1" i="1" spc="-50" dirty="0">
                <a:latin typeface="Tahoma"/>
                <a:cs typeface="Tahoma"/>
              </a:rPr>
              <a:t>level </a:t>
            </a:r>
            <a:r>
              <a:rPr sz="2500" b="1" i="1" spc="-55" dirty="0">
                <a:latin typeface="Tahoma"/>
                <a:cs typeface="Tahoma"/>
              </a:rPr>
              <a:t>of </a:t>
            </a:r>
            <a:r>
              <a:rPr sz="2500" b="1" i="1" spc="-65" dirty="0">
                <a:latin typeface="Tahoma"/>
                <a:cs typeface="Tahoma"/>
              </a:rPr>
              <a:t>mycotoxins  </a:t>
            </a:r>
            <a:r>
              <a:rPr sz="2500" b="1" i="1" spc="-60" dirty="0">
                <a:latin typeface="Tahoma"/>
                <a:cs typeface="Tahoma"/>
              </a:rPr>
              <a:t>Detect </a:t>
            </a:r>
            <a:r>
              <a:rPr sz="2500" b="1" i="1" spc="-50" dirty="0">
                <a:latin typeface="Tahoma"/>
                <a:cs typeface="Tahoma"/>
              </a:rPr>
              <a:t>several </a:t>
            </a:r>
            <a:r>
              <a:rPr sz="2500" b="1" i="1" spc="-65" dirty="0">
                <a:latin typeface="Tahoma"/>
                <a:cs typeface="Tahoma"/>
              </a:rPr>
              <a:t>mycotoxins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00" y="990917"/>
            <a:ext cx="8542655" cy="1052830"/>
            <a:chOff x="127000" y="990917"/>
            <a:chExt cx="8542655" cy="1052830"/>
          </a:xfrm>
        </p:grpSpPr>
        <p:sp>
          <p:nvSpPr>
            <p:cNvPr id="3" name="object 3"/>
            <p:cNvSpPr/>
            <p:nvPr/>
          </p:nvSpPr>
          <p:spPr>
            <a:xfrm>
              <a:off x="417525" y="1098867"/>
              <a:ext cx="438150" cy="474980"/>
            </a:xfrm>
            <a:custGeom>
              <a:avLst/>
              <a:gdLst/>
              <a:ahLst/>
              <a:cxnLst/>
              <a:rect l="l" t="t" r="r" b="b"/>
              <a:pathLst>
                <a:path w="438150" h="474980">
                  <a:moveTo>
                    <a:pt x="438150" y="0"/>
                  </a:moveTo>
                  <a:lnTo>
                    <a:pt x="0" y="0"/>
                  </a:lnTo>
                  <a:lnTo>
                    <a:pt x="0" y="474662"/>
                  </a:lnTo>
                  <a:lnTo>
                    <a:pt x="438150" y="474662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201" y="1098867"/>
              <a:ext cx="328612" cy="474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413" y="1520888"/>
              <a:ext cx="422275" cy="474980"/>
            </a:xfrm>
            <a:custGeom>
              <a:avLst/>
              <a:gdLst/>
              <a:ahLst/>
              <a:cxnLst/>
              <a:rect l="l" t="t" r="r" b="b"/>
              <a:pathLst>
                <a:path w="422275" h="474980">
                  <a:moveTo>
                    <a:pt x="422275" y="0"/>
                  </a:moveTo>
                  <a:lnTo>
                    <a:pt x="0" y="0"/>
                  </a:lnTo>
                  <a:lnTo>
                    <a:pt x="0" y="474662"/>
                  </a:lnTo>
                  <a:lnTo>
                    <a:pt x="422275" y="474662"/>
                  </a:lnTo>
                  <a:lnTo>
                    <a:pt x="422275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1225" y="1520888"/>
              <a:ext cx="368300" cy="4746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000" y="1448054"/>
              <a:ext cx="560387" cy="4222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000" y="990917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30">
                  <a:moveTo>
                    <a:pt x="31750" y="0"/>
                  </a:moveTo>
                  <a:lnTo>
                    <a:pt x="0" y="0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912" y="1781175"/>
              <a:ext cx="8226425" cy="317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4540" y="625805"/>
            <a:ext cx="8330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333399"/>
                </a:solidFill>
                <a:latin typeface="Tahoma"/>
                <a:cs typeface="Tahoma"/>
              </a:rPr>
              <a:t>Managing </a:t>
            </a:r>
            <a:r>
              <a:rPr sz="4000" spc="-5" dirty="0">
                <a:solidFill>
                  <a:srgbClr val="333399"/>
                </a:solidFill>
                <a:latin typeface="Tahoma"/>
                <a:cs typeface="Tahoma"/>
              </a:rPr>
              <a:t>Moldy/Mycotoxin</a:t>
            </a:r>
            <a:r>
              <a:rPr sz="4000" spc="-5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333399"/>
                </a:solidFill>
                <a:latin typeface="Tahoma"/>
                <a:cs typeface="Tahoma"/>
              </a:rPr>
              <a:t>Problems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316" y="1770634"/>
            <a:ext cx="719391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Ensure </a:t>
            </a:r>
            <a:r>
              <a:rPr sz="2400" spc="-5" dirty="0">
                <a:latin typeface="Comic Sans MS"/>
                <a:cs typeface="Comic Sans MS"/>
              </a:rPr>
              <a:t>adequate levels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10" dirty="0">
                <a:latin typeface="Comic Sans MS"/>
                <a:cs typeface="Comic Sans MS"/>
              </a:rPr>
              <a:t>vitamins </a:t>
            </a:r>
            <a:r>
              <a:rPr sz="2400" spc="-5" dirty="0">
                <a:latin typeface="Comic Sans MS"/>
                <a:cs typeface="Comic Sans MS"/>
              </a:rPr>
              <a:t>(A,E,B-1) </a:t>
            </a:r>
            <a:r>
              <a:rPr sz="2400" dirty="0">
                <a:latin typeface="Comic Sans MS"/>
                <a:cs typeface="Comic Sans MS"/>
              </a:rPr>
              <a:t>and  </a:t>
            </a:r>
            <a:r>
              <a:rPr sz="2400" spc="-5" dirty="0">
                <a:latin typeface="Comic Sans MS"/>
                <a:cs typeface="Comic Sans MS"/>
              </a:rPr>
              <a:t>minerals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(Se,Cu,Zn,Mn).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3333CC"/>
              </a:buClr>
              <a:buFont typeface="Wingdings"/>
              <a:buChar char=""/>
            </a:pPr>
            <a:endParaRPr sz="285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Include aluminosilicate </a:t>
            </a:r>
            <a:r>
              <a:rPr sz="2400" dirty="0">
                <a:latin typeface="Comic Sans MS"/>
                <a:cs typeface="Comic Sans MS"/>
              </a:rPr>
              <a:t>or </a:t>
            </a:r>
            <a:r>
              <a:rPr sz="2400" spc="-5" dirty="0">
                <a:latin typeface="Comic Sans MS"/>
                <a:cs typeface="Comic Sans MS"/>
              </a:rPr>
              <a:t>bentonite in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ration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3333CC"/>
              </a:buClr>
              <a:buFont typeface="Wingdings"/>
              <a:buChar char=""/>
            </a:pPr>
            <a:endParaRPr sz="285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Dilution is the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solution.</a:t>
            </a:r>
            <a:endParaRPr sz="24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latin typeface="Comic Sans MS"/>
                <a:cs typeface="Comic Sans MS"/>
              </a:rPr>
              <a:t>Reduce intake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contaminated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feeds.</a:t>
            </a:r>
          </a:p>
          <a:p>
            <a:pPr lvl="1">
              <a:lnSpc>
                <a:spcPct val="100000"/>
              </a:lnSpc>
              <a:spcBef>
                <a:spcPts val="65"/>
              </a:spcBef>
              <a:buClr>
                <a:srgbClr val="FF0000"/>
              </a:buClr>
              <a:buFont typeface="Wingdings"/>
              <a:buChar char=""/>
            </a:pPr>
            <a:endParaRPr sz="285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Eliminate </a:t>
            </a:r>
            <a:r>
              <a:rPr sz="2400" dirty="0">
                <a:latin typeface="Comic Sans MS"/>
                <a:cs typeface="Comic Sans MS"/>
              </a:rPr>
              <a:t>highly </a:t>
            </a:r>
            <a:r>
              <a:rPr sz="2400" spc="-5" dirty="0">
                <a:latin typeface="Comic Sans MS"/>
                <a:cs typeface="Comic Sans MS"/>
              </a:rPr>
              <a:t>contaminated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feeds.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Remove moldy </a:t>
            </a:r>
            <a:r>
              <a:rPr sz="2400" dirty="0">
                <a:latin typeface="Comic Sans MS"/>
                <a:cs typeface="Comic Sans MS"/>
              </a:rPr>
              <a:t>layers of feed </a:t>
            </a:r>
            <a:r>
              <a:rPr sz="2400" spc="-5" dirty="0">
                <a:latin typeface="Comic Sans MS"/>
                <a:cs typeface="Comic Sans MS"/>
              </a:rPr>
              <a:t>before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feeding.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0"/>
            <a:ext cx="9067800" cy="1143000"/>
          </a:xfrm>
          <a:custGeom>
            <a:avLst/>
            <a:gdLst/>
            <a:ahLst/>
            <a:cxnLst/>
            <a:rect l="l" t="t" r="r" b="b"/>
            <a:pathLst>
              <a:path w="9067800" h="1143000">
                <a:moveTo>
                  <a:pt x="9067800" y="0"/>
                </a:moveTo>
                <a:lnTo>
                  <a:pt x="0" y="0"/>
                </a:lnTo>
                <a:lnTo>
                  <a:pt x="0" y="1143000"/>
                </a:lnTo>
                <a:lnTo>
                  <a:pt x="9067800" y="1143000"/>
                </a:lnTo>
                <a:lnTo>
                  <a:pt x="90678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2017" y="58927"/>
            <a:ext cx="43783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How was the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concept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of  Mycotoxins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developed</a:t>
            </a:r>
            <a:r>
              <a:rPr sz="3200" spc="-1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39" y="1343913"/>
            <a:ext cx="8651240" cy="47199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205740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An outbreak of an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unknown disease killed </a:t>
            </a: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poultry 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birds </a:t>
            </a: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in</a:t>
            </a:r>
            <a:r>
              <a:rPr sz="28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1960s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This was named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Turkey </a:t>
            </a: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X</a:t>
            </a:r>
            <a:r>
              <a:rPr sz="28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disease</a:t>
            </a:r>
            <a:endParaRPr sz="28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After investigations </a:t>
            </a: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it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was finally traced to  </a:t>
            </a: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mycotoxins in groundnut meal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feed </a:t>
            </a: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imported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from  Brazil</a:t>
            </a:r>
            <a:endParaRPr sz="2800">
              <a:latin typeface="Comic Sans MS"/>
              <a:cs typeface="Comic Sans MS"/>
            </a:endParaRPr>
          </a:p>
          <a:p>
            <a:pPr marL="355600" marR="370205" indent="-342900">
              <a:lnSpc>
                <a:spcPts val="302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The 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feed was </a:t>
            </a: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shown to contain a compound that  could cause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Comic Sans MS"/>
                <a:cs typeface="Comic Sans MS"/>
              </a:rPr>
              <a:t>cancer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850">
              <a:latin typeface="Comic Sans MS"/>
              <a:cs typeface="Comic Sans MS"/>
            </a:endParaRPr>
          </a:p>
          <a:p>
            <a:pPr marL="355600" indent="-342900">
              <a:lnSpc>
                <a:spcPts val="319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Today we know this mycotoxin by the name</a:t>
            </a:r>
            <a:r>
              <a:rPr sz="2800" spc="5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of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ts val="3190"/>
              </a:lnSpc>
            </a:pPr>
            <a:r>
              <a:rPr sz="2800" b="1" spc="-10" dirty="0">
                <a:solidFill>
                  <a:srgbClr val="CC0000"/>
                </a:solidFill>
                <a:latin typeface="Comic Sans MS"/>
                <a:cs typeface="Comic Sans MS"/>
              </a:rPr>
              <a:t>AFLATOXIN </a:t>
            </a: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– A </a:t>
            </a:r>
            <a:r>
              <a:rPr sz="2800" spc="-10" dirty="0">
                <a:solidFill>
                  <a:srgbClr val="CC0000"/>
                </a:solidFill>
                <a:latin typeface="Comic Sans MS"/>
                <a:cs typeface="Comic Sans MS"/>
              </a:rPr>
              <a:t>CLASS </a:t>
            </a: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I</a:t>
            </a:r>
            <a:r>
              <a:rPr sz="2800" spc="-33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CARCINOGEN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43025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3825" y="0"/>
            <a:ext cx="1362075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9144000" y="0"/>
                </a:moveTo>
                <a:lnTo>
                  <a:pt x="0" y="0"/>
                </a:lnTo>
                <a:lnTo>
                  <a:pt x="0" y="1219200"/>
                </a:lnTo>
                <a:lnTo>
                  <a:pt x="9144000" y="1219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Quick </a:t>
            </a:r>
            <a:r>
              <a:rPr spc="-100" dirty="0"/>
              <a:t>Toxin</a:t>
            </a:r>
            <a:r>
              <a:rPr spc="-70" dirty="0"/>
              <a:t> </a:t>
            </a:r>
            <a:r>
              <a:rPr spc="-20" dirty="0"/>
              <a:t>Review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0" y="1219250"/>
            <a:ext cx="4495800" cy="588645"/>
          </a:xfrm>
          <a:custGeom>
            <a:avLst/>
            <a:gdLst/>
            <a:ahLst/>
            <a:cxnLst/>
            <a:rect l="l" t="t" r="r" b="b"/>
            <a:pathLst>
              <a:path w="4495800" h="588644">
                <a:moveTo>
                  <a:pt x="4495800" y="0"/>
                </a:moveTo>
                <a:lnTo>
                  <a:pt x="0" y="0"/>
                </a:lnTo>
                <a:lnTo>
                  <a:pt x="0" y="588594"/>
                </a:lnTo>
                <a:lnTo>
                  <a:pt x="4495800" y="588594"/>
                </a:lnTo>
                <a:lnTo>
                  <a:pt x="44958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850" y="1212850"/>
          <a:ext cx="8991600" cy="5638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 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Affected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Toxin(s)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Vascular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Aflatoxin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Digestive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Aflatoxin,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T-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2toxin,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Vomitotoxin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5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Respiratory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Trichothecenes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Nervous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Trichothecenes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5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Cutaneous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Tricothecenes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63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Urinary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Ochratoxin 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A,</a:t>
                      </a:r>
                      <a:r>
                        <a:rPr sz="2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Citrinin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5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Reproductive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Zearalenone,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T-2</a:t>
                      </a:r>
                      <a:r>
                        <a:rPr sz="2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toxin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420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Immune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Many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600950" y="0"/>
            <a:ext cx="1485900" cy="139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533525" cy="1533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8117" y="526745"/>
            <a:ext cx="5593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Brief History </a:t>
            </a:r>
            <a:r>
              <a:rPr sz="4000" spc="-5" dirty="0"/>
              <a:t>of</a:t>
            </a:r>
            <a:r>
              <a:rPr sz="4000" spc="-20" dirty="0"/>
              <a:t> </a:t>
            </a:r>
            <a:r>
              <a:rPr sz="4000" spc="-25" dirty="0"/>
              <a:t>Mycotoxins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07340" y="1833651"/>
            <a:ext cx="8650605" cy="48063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0375" indent="-44830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60375" algn="l"/>
                <a:tab pos="461009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affected humans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for thousands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years.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Middle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Ages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had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outbreaks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ergotism.</a:t>
            </a:r>
            <a:endParaRPr sz="28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Only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in last 30-40 years have scientists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been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able  to isolate specific toxins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from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their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fungal 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source.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Research ideas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and methodologies, in</a:t>
            </a:r>
            <a:r>
              <a:rPr sz="280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endParaRPr sz="2800" dirty="0">
              <a:latin typeface="Comic Sans MS"/>
              <a:cs typeface="Comic Sans MS"/>
            </a:endParaRPr>
          </a:p>
          <a:p>
            <a:pPr marL="355600" marR="202565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field,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change frequently, and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data from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20 years  ago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considered</a:t>
            </a:r>
            <a:r>
              <a:rPr sz="28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questionable.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Alimentary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toxic aleukia-killed over I lakh</a:t>
            </a:r>
            <a:r>
              <a:rPr sz="2800" spc="1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people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Stachybotryotoxicosis-killed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thousands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horse</a:t>
            </a:r>
            <a:endParaRPr sz="2800" dirty="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" y="0"/>
            <a:ext cx="8991600" cy="1828800"/>
            <a:chOff x="76200" y="0"/>
            <a:chExt cx="8991600" cy="1828800"/>
          </a:xfrm>
        </p:grpSpPr>
        <p:sp>
          <p:nvSpPr>
            <p:cNvPr id="6" name="object 6"/>
            <p:cNvSpPr/>
            <p:nvPr/>
          </p:nvSpPr>
          <p:spPr>
            <a:xfrm>
              <a:off x="76200" y="15875"/>
              <a:ext cx="1279525" cy="1812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88275" y="0"/>
              <a:ext cx="1279525" cy="1812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6200"/>
            <a:ext cx="8991600" cy="1143000"/>
          </a:xfrm>
          <a:custGeom>
            <a:avLst/>
            <a:gdLst/>
            <a:ahLst/>
            <a:cxnLst/>
            <a:rect l="l" t="t" r="r" b="b"/>
            <a:pathLst>
              <a:path w="8991600" h="1143000">
                <a:moveTo>
                  <a:pt x="8991600" y="0"/>
                </a:moveTo>
                <a:lnTo>
                  <a:pt x="0" y="0"/>
                </a:lnTo>
                <a:lnTo>
                  <a:pt x="0" y="1143000"/>
                </a:lnTo>
                <a:lnTo>
                  <a:pt x="8991600" y="1143000"/>
                </a:lnTo>
                <a:lnTo>
                  <a:pt x="89916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1550" y="263093"/>
            <a:ext cx="7599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 </a:t>
            </a:r>
            <a:r>
              <a:rPr spc="-20" dirty="0"/>
              <a:t>many </a:t>
            </a:r>
            <a:r>
              <a:rPr spc="-35" dirty="0"/>
              <a:t>mycotoxins </a:t>
            </a:r>
            <a:r>
              <a:rPr spc="-25" dirty="0"/>
              <a:t>are</a:t>
            </a:r>
            <a:r>
              <a:rPr spc="-15" dirty="0"/>
              <a:t> </a:t>
            </a:r>
            <a:r>
              <a:rPr spc="-10" dirty="0"/>
              <a:t>there?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205839"/>
            <a:ext cx="8348345" cy="47085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Today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300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- 400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mycotoxins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known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Mycotoxins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human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concern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based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toxicity:</a:t>
            </a:r>
            <a:endParaRPr sz="3200">
              <a:latin typeface="Calibri"/>
              <a:cs typeface="Calibri"/>
            </a:endParaRPr>
          </a:p>
          <a:p>
            <a:pPr marL="464820" indent="-45275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465455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Aflatoxin</a:t>
            </a:r>
            <a:endParaRPr sz="3200">
              <a:latin typeface="Calibri"/>
              <a:cs typeface="Calibri"/>
            </a:endParaRPr>
          </a:p>
          <a:p>
            <a:pPr marL="464820" indent="-45275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46545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Deoxyniva-lenol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(DON) or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Vomitoxin</a:t>
            </a:r>
            <a:endParaRPr sz="3200">
              <a:latin typeface="Calibri"/>
              <a:cs typeface="Calibri"/>
            </a:endParaRPr>
          </a:p>
          <a:p>
            <a:pPr marL="464820" indent="-45275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46545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Zearalenone</a:t>
            </a:r>
            <a:endParaRPr sz="3200">
              <a:latin typeface="Calibri"/>
              <a:cs typeface="Calibri"/>
            </a:endParaRPr>
          </a:p>
          <a:p>
            <a:pPr marL="464820" indent="-452755">
              <a:lnSpc>
                <a:spcPct val="100000"/>
              </a:lnSpc>
              <a:spcBef>
                <a:spcPts val="765"/>
              </a:spcBef>
              <a:buFont typeface="Wingdings"/>
              <a:buChar char=""/>
              <a:tabLst>
                <a:tab pos="46545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Fumonisin</a:t>
            </a:r>
            <a:endParaRPr sz="3200">
              <a:latin typeface="Calibri"/>
              <a:cs typeface="Calibri"/>
            </a:endParaRPr>
          </a:p>
          <a:p>
            <a:pPr marL="464820" indent="-45275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46545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T-2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toxin</a:t>
            </a:r>
            <a:endParaRPr sz="3200">
              <a:latin typeface="Calibri"/>
              <a:cs typeface="Calibri"/>
            </a:endParaRPr>
          </a:p>
          <a:p>
            <a:pPr marL="464820" indent="-45275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465455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Ochratoxin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7876" y="3960876"/>
            <a:ext cx="6326124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0498" y="3357498"/>
            <a:ext cx="142875" cy="14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66825" cy="1533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67650" y="0"/>
            <a:ext cx="1276350" cy="1400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123825"/>
            <a:ext cx="874395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2094" y="2242794"/>
            <a:ext cx="3459479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Species,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breed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Sex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Nutritional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diseases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mycotoxins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Extent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exposure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304800" y="501650"/>
            <a:ext cx="7679690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95"/>
              </a:spcBef>
            </a:pPr>
            <a:r>
              <a:rPr sz="2800" spc="20" dirty="0">
                <a:solidFill>
                  <a:srgbClr val="FFCC00"/>
                </a:solidFill>
                <a:latin typeface="Wingdings"/>
                <a:cs typeface="Wingdings"/>
              </a:rPr>
              <a:t></a:t>
            </a:r>
            <a:r>
              <a:rPr sz="2800" b="1" spc="20" dirty="0">
                <a:latin typeface="Tahoma"/>
                <a:cs typeface="Tahoma"/>
              </a:rPr>
              <a:t>Storage </a:t>
            </a:r>
            <a:r>
              <a:rPr sz="2800" b="1" spc="-5" dirty="0">
                <a:latin typeface="Tahoma"/>
                <a:cs typeface="Tahoma"/>
              </a:rPr>
              <a:t>conditions that </a:t>
            </a:r>
            <a:r>
              <a:rPr sz="2800" b="1" spc="-10" dirty="0">
                <a:latin typeface="Tahoma"/>
                <a:cs typeface="Tahoma"/>
              </a:rPr>
              <a:t>favor production  </a:t>
            </a:r>
            <a:r>
              <a:rPr sz="2800" b="1" spc="-5" dirty="0">
                <a:latin typeface="Tahoma"/>
                <a:cs typeface="Tahoma"/>
              </a:rPr>
              <a:t>of mycotoxins:</a:t>
            </a:r>
            <a:endParaRPr sz="2800" dirty="0">
              <a:latin typeface="Tahoma"/>
              <a:cs typeface="Tahoma"/>
            </a:endParaRPr>
          </a:p>
          <a:p>
            <a:pPr marL="4953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CC00"/>
                </a:solidFill>
                <a:latin typeface="Wingdings"/>
                <a:cs typeface="Wingdings"/>
              </a:rPr>
              <a:t>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ahoma"/>
                <a:cs typeface="Tahoma"/>
              </a:rPr>
              <a:t>Temperature </a:t>
            </a:r>
            <a:r>
              <a:rPr sz="2800" spc="-10" dirty="0">
                <a:latin typeface="Tahoma"/>
                <a:cs typeface="Tahoma"/>
              </a:rPr>
              <a:t>(40 </a:t>
            </a:r>
            <a:r>
              <a:rPr sz="2800" spc="-5" dirty="0">
                <a:latin typeface="Tahoma"/>
                <a:cs typeface="Tahoma"/>
              </a:rPr>
              <a:t>- 90</a:t>
            </a:r>
            <a:r>
              <a:rPr sz="2775" b="1" spc="-7" baseline="25525" dirty="0">
                <a:latin typeface="Tahoma"/>
                <a:cs typeface="Tahoma"/>
              </a:rPr>
              <a:t>o </a:t>
            </a:r>
            <a:r>
              <a:rPr sz="2800" spc="-5" dirty="0">
                <a:latin typeface="Tahoma"/>
                <a:cs typeface="Tahoma"/>
              </a:rPr>
              <a:t>F ; 4 - 32</a:t>
            </a:r>
            <a:r>
              <a:rPr sz="2775" b="1" spc="-7" baseline="25525" dirty="0">
                <a:latin typeface="Tahoma"/>
                <a:cs typeface="Tahoma"/>
              </a:rPr>
              <a:t>o</a:t>
            </a:r>
            <a:r>
              <a:rPr sz="2775" b="1" spc="509" baseline="255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C)</a:t>
            </a:r>
            <a:endParaRPr sz="2800" dirty="0">
              <a:latin typeface="Tahoma"/>
              <a:cs typeface="Tahoma"/>
            </a:endParaRPr>
          </a:p>
          <a:p>
            <a:pPr marL="4953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FFCC00"/>
                </a:solidFill>
                <a:latin typeface="Wingdings"/>
                <a:cs typeface="Wingdings"/>
              </a:rPr>
              <a:t>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ahoma"/>
                <a:cs typeface="Tahoma"/>
              </a:rPr>
              <a:t>Relative </a:t>
            </a:r>
            <a:r>
              <a:rPr sz="2800" spc="-10" dirty="0">
                <a:latin typeface="Tahoma"/>
                <a:cs typeface="Tahoma"/>
              </a:rPr>
              <a:t>Humidity </a:t>
            </a:r>
            <a:r>
              <a:rPr sz="2800" spc="-5" dirty="0">
                <a:latin typeface="Tahoma"/>
                <a:cs typeface="Tahoma"/>
              </a:rPr>
              <a:t>(&gt;</a:t>
            </a:r>
            <a:r>
              <a:rPr sz="2800" spc="204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70%)</a:t>
            </a:r>
            <a:endParaRPr sz="2800" dirty="0">
              <a:latin typeface="Tahoma"/>
              <a:cs typeface="Tahoma"/>
            </a:endParaRPr>
          </a:p>
          <a:p>
            <a:pPr marL="4953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CC00"/>
                </a:solidFill>
                <a:latin typeface="Wingdings"/>
                <a:cs typeface="Wingdings"/>
              </a:rPr>
              <a:t>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ahoma"/>
                <a:cs typeface="Tahoma"/>
              </a:rPr>
              <a:t>Moisture (22-23% </a:t>
            </a:r>
            <a:r>
              <a:rPr sz="2800" spc="-10" dirty="0">
                <a:latin typeface="Tahoma"/>
                <a:cs typeface="Tahoma"/>
              </a:rPr>
              <a:t>in</a:t>
            </a:r>
            <a:r>
              <a:rPr sz="2800" spc="17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grain)</a:t>
            </a:r>
            <a:endParaRPr sz="2800" dirty="0">
              <a:latin typeface="Tahoma"/>
              <a:cs typeface="Tahoma"/>
            </a:endParaRPr>
          </a:p>
          <a:p>
            <a:pPr marL="4953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CC00"/>
                </a:solidFill>
                <a:latin typeface="Wingdings"/>
                <a:cs typeface="Wingdings"/>
              </a:rPr>
              <a:t>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ahoma"/>
                <a:cs typeface="Tahoma"/>
              </a:rPr>
              <a:t>Oxygen</a:t>
            </a:r>
            <a:r>
              <a:rPr sz="2800" spc="16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(1-2%)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005" y="186944"/>
            <a:ext cx="6012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Mycotoxin </a:t>
            </a:r>
            <a:r>
              <a:rPr spc="-5" dirty="0"/>
              <a:t>Chain </a:t>
            </a:r>
            <a:r>
              <a:rPr spc="5" dirty="0"/>
              <a:t>of</a:t>
            </a:r>
            <a:r>
              <a:rPr spc="-40" dirty="0"/>
              <a:t> </a:t>
            </a:r>
            <a:r>
              <a:rPr spc="-30" dirty="0"/>
              <a:t>Events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707505"/>
          </a:xfrm>
        </p:grpSpPr>
        <p:sp>
          <p:nvSpPr>
            <p:cNvPr id="4" name="object 4"/>
            <p:cNvSpPr/>
            <p:nvPr/>
          </p:nvSpPr>
          <p:spPr>
            <a:xfrm>
              <a:off x="74676" y="1141475"/>
              <a:ext cx="8994648" cy="5565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62100" cy="129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3325" y="0"/>
              <a:ext cx="1590675" cy="1295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1987</Words>
  <Application>Microsoft Office PowerPoint</Application>
  <PresentationFormat>On-screen Show (4:3)</PresentationFormat>
  <Paragraphs>280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Office Theme</vt:lpstr>
      <vt:lpstr>PowerPoint Presentation</vt:lpstr>
      <vt:lpstr>Mycotoxins (Myco = of fungal origin)</vt:lpstr>
      <vt:lpstr>Most fungi do not produce Mycotoxins</vt:lpstr>
      <vt:lpstr>How was the concept of  Mycotoxins developed ?</vt:lpstr>
      <vt:lpstr>Brief History of Mycotoxins</vt:lpstr>
      <vt:lpstr>How many mycotoxins are there?</vt:lpstr>
      <vt:lpstr>PowerPoint Presentation</vt:lpstr>
      <vt:lpstr>PowerPoint Presentation</vt:lpstr>
      <vt:lpstr>Mycotoxin Chain of Events</vt:lpstr>
      <vt:lpstr>Modes of Spore Transmission</vt:lpstr>
      <vt:lpstr>Route of infection</vt:lpstr>
      <vt:lpstr>Toxicity of Mycotoxins</vt:lpstr>
      <vt:lpstr>Acute toxicity</vt:lpstr>
      <vt:lpstr>Chronic toxicity</vt:lpstr>
      <vt:lpstr>Human mycotoxicosis</vt:lpstr>
      <vt:lpstr>Human mycotoxicosis</vt:lpstr>
      <vt:lpstr>Mycotoxin Toxicity: Effect on Humans</vt:lpstr>
      <vt:lpstr>Symptoms of Mycotoxicosis</vt:lpstr>
      <vt:lpstr>PowerPoint Presentation</vt:lpstr>
      <vt:lpstr>Fusarium</vt:lpstr>
      <vt:lpstr>F. graminearum in Maize (Corn)</vt:lpstr>
      <vt:lpstr>F. moniliforme-corn</vt:lpstr>
      <vt:lpstr>DON and T-2 Toxin</vt:lpstr>
      <vt:lpstr>Alimentary Toxic Aleukia (ATA)</vt:lpstr>
      <vt:lpstr>Zearalenone</vt:lpstr>
      <vt:lpstr>Alternaria Toxins</vt:lpstr>
      <vt:lpstr>Claviceps Toxins</vt:lpstr>
      <vt:lpstr>Aspergillus Toxins</vt:lpstr>
      <vt:lpstr>Aspergillus and Aflatoxin</vt:lpstr>
      <vt:lpstr>PowerPoint Presentation</vt:lpstr>
      <vt:lpstr>Types of Aflatoxins</vt:lpstr>
      <vt:lpstr>Aflatoxin B-1</vt:lpstr>
      <vt:lpstr>AFLATOXIN EFFECTS</vt:lpstr>
      <vt:lpstr>Penicillium Toxins</vt:lpstr>
      <vt:lpstr>Penicillium Toxins (Cont.)</vt:lpstr>
      <vt:lpstr>Ochratoxin A and Citrinin</vt:lpstr>
      <vt:lpstr>Cyclopiazonic Acid (CPA)</vt:lpstr>
      <vt:lpstr>Types of Tests for Mycotoxins</vt:lpstr>
      <vt:lpstr>Managing Moldy/Mycotoxin Problems</vt:lpstr>
      <vt:lpstr>Quick Toxin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Adil Farooq</dc:creator>
  <cp:lastModifiedBy>Farooq Muhammad Adil</cp:lastModifiedBy>
  <cp:revision>10</cp:revision>
  <dcterms:created xsi:type="dcterms:W3CDTF">2020-04-20T14:02:23Z</dcterms:created>
  <dcterms:modified xsi:type="dcterms:W3CDTF">2020-04-22T10:59:05Z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2020-04-20T00:00:00Z</vt:filetime>
  </property>
</Properties>
</file>