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7" r:id="rId3"/>
    <p:sldId id="257" r:id="rId4"/>
    <p:sldId id="258" r:id="rId5"/>
    <p:sldId id="288" r:id="rId6"/>
    <p:sldId id="289" r:id="rId7"/>
    <p:sldId id="259" r:id="rId8"/>
    <p:sldId id="260" r:id="rId9"/>
    <p:sldId id="261" r:id="rId10"/>
    <p:sldId id="266" r:id="rId11"/>
    <p:sldId id="262" r:id="rId12"/>
    <p:sldId id="265" r:id="rId13"/>
    <p:sldId id="263" r:id="rId14"/>
    <p:sldId id="264" r:id="rId15"/>
    <p:sldId id="290" r:id="rId16"/>
    <p:sldId id="268" r:id="rId17"/>
    <p:sldId id="269" r:id="rId18"/>
    <p:sldId id="271" r:id="rId19"/>
    <p:sldId id="291" r:id="rId20"/>
    <p:sldId id="273" r:id="rId21"/>
    <p:sldId id="274" r:id="rId22"/>
    <p:sldId id="275" r:id="rId23"/>
    <p:sldId id="276" r:id="rId24"/>
    <p:sldId id="293" r:id="rId25"/>
    <p:sldId id="277" r:id="rId26"/>
    <p:sldId id="279" r:id="rId27"/>
    <p:sldId id="294" r:id="rId28"/>
    <p:sldId id="295" r:id="rId29"/>
    <p:sldId id="296" r:id="rId30"/>
    <p:sldId id="297" r:id="rId31"/>
    <p:sldId id="298" r:id="rId32"/>
    <p:sldId id="299" r:id="rId33"/>
    <p:sldId id="300" r:id="rId34"/>
    <p:sldId id="301" r:id="rId35"/>
    <p:sldId id="303" r:id="rId36"/>
    <p:sldId id="304" r:id="rId37"/>
    <p:sldId id="305" r:id="rId38"/>
    <p:sldId id="286" r:id="rId39"/>
    <p:sldId id="302"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FFEFB-AF70-4223-BC1F-9769202DD213}"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D88434-E761-4975-9C34-A501055C4A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FFEFB-AF70-4223-BC1F-9769202DD213}" type="datetimeFigureOut">
              <a:rPr lang="en-US" smtClean="0"/>
              <a:pPr/>
              <a:t>5/2/2020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88434-E761-4975-9C34-A501055C4A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ngineeringtoolbox.com/area-moment-inertia-d_1328.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848600" cy="5257800"/>
          </a:xfrm>
        </p:spPr>
        <p:txBody>
          <a:bodyPr>
            <a:normAutofit fontScale="90000"/>
          </a:bodyPr>
          <a:lstStyle/>
          <a:p>
            <a:r>
              <a:rPr lang="en-US" sz="6000" b="1" dirty="0" smtClean="0">
                <a:solidFill>
                  <a:srgbClr val="FF0000"/>
                </a:solidFill>
              </a:rPr>
              <a:t/>
            </a:r>
            <a:br>
              <a:rPr lang="en-US" sz="6000" b="1" dirty="0" smtClean="0">
                <a:solidFill>
                  <a:srgbClr val="FF0000"/>
                </a:solidFill>
              </a:rPr>
            </a:br>
            <a:r>
              <a:rPr lang="en-US" sz="6000" b="1" dirty="0" smtClean="0">
                <a:solidFill>
                  <a:srgbClr val="FF0000"/>
                </a:solidFill>
              </a:rPr>
              <a:t/>
            </a:r>
            <a:br>
              <a:rPr lang="en-US" sz="6000" b="1" dirty="0" smtClean="0">
                <a:solidFill>
                  <a:srgbClr val="FF0000"/>
                </a:solidFill>
              </a:rPr>
            </a:br>
            <a:r>
              <a:rPr lang="en-US" sz="6000" b="1" dirty="0" smtClean="0">
                <a:solidFill>
                  <a:srgbClr val="FF0000"/>
                </a:solidFill>
              </a:rPr>
              <a:t>DESIGN </a:t>
            </a:r>
            <a:r>
              <a:rPr lang="en-US" sz="6000" b="1" dirty="0" smtClean="0">
                <a:solidFill>
                  <a:srgbClr val="FF0000"/>
                </a:solidFill>
              </a:rPr>
              <a:t/>
            </a:r>
            <a:br>
              <a:rPr lang="en-US" sz="6000" b="1" dirty="0" smtClean="0">
                <a:solidFill>
                  <a:srgbClr val="FF0000"/>
                </a:solidFill>
              </a:rPr>
            </a:br>
            <a:r>
              <a:rPr lang="en-US" sz="6000" b="1" dirty="0" smtClean="0">
                <a:solidFill>
                  <a:srgbClr val="00B0F0"/>
                </a:solidFill>
              </a:rPr>
              <a:t>OF </a:t>
            </a:r>
            <a:r>
              <a:rPr lang="en-US" sz="6000" b="1" dirty="0" smtClean="0">
                <a:solidFill>
                  <a:srgbClr val="FF0000"/>
                </a:solidFill>
              </a:rPr>
              <a:t/>
            </a:r>
            <a:br>
              <a:rPr lang="en-US" sz="6000" b="1" dirty="0" smtClean="0">
                <a:solidFill>
                  <a:srgbClr val="FF0000"/>
                </a:solidFill>
              </a:rPr>
            </a:br>
            <a:r>
              <a:rPr lang="en-US" sz="6000" b="1" dirty="0" smtClean="0">
                <a:solidFill>
                  <a:srgbClr val="00B050"/>
                </a:solidFill>
              </a:rPr>
              <a:t>Keys</a:t>
            </a:r>
            <a:br>
              <a:rPr lang="en-US" sz="6000" b="1" dirty="0" smtClean="0">
                <a:solidFill>
                  <a:srgbClr val="00B050"/>
                </a:solidFill>
              </a:rPr>
            </a:br>
            <a:r>
              <a:rPr lang="en-US" sz="6000" b="1" dirty="0" smtClean="0">
                <a:solidFill>
                  <a:srgbClr val="00B050"/>
                </a:solidFill>
              </a:rPr>
              <a:t/>
            </a:r>
            <a:br>
              <a:rPr lang="en-US" sz="6000" b="1" dirty="0" smtClean="0">
                <a:solidFill>
                  <a:srgbClr val="00B050"/>
                </a:solidFill>
              </a:rPr>
            </a:br>
            <a:endParaRPr lang="en-US" sz="6000" b="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
            </a:r>
            <a:br>
              <a:rPr lang="en-US" dirty="0" smtClean="0"/>
            </a:br>
            <a:r>
              <a:rPr lang="en-US" dirty="0" smtClean="0"/>
              <a:t/>
            </a:r>
            <a:br>
              <a:rPr lang="en-US" dirty="0" smtClean="0"/>
            </a:br>
            <a:r>
              <a:rPr lang="en-US" u="sng" dirty="0" smtClean="0">
                <a:solidFill>
                  <a:srgbClr val="C00000"/>
                </a:solidFill>
              </a:rPr>
              <a:t>2. Square sunk key </a:t>
            </a:r>
            <a:r>
              <a:rPr lang="en-US" u="sng" dirty="0" smtClean="0">
                <a:solidFill>
                  <a:srgbClr val="FF0000"/>
                </a:solidFill>
              </a:rPr>
              <a:t/>
            </a:r>
            <a:br>
              <a:rPr lang="en-US" u="sng" dirty="0" smtClean="0">
                <a:solidFill>
                  <a:srgbClr val="FF0000"/>
                </a:solidFill>
              </a:rPr>
            </a:br>
            <a:r>
              <a:rPr lang="en-US" u="sng" dirty="0" smtClean="0">
                <a:solidFill>
                  <a:srgbClr val="FF0000"/>
                </a:solidFill>
              </a:rPr>
              <a:t/>
            </a:r>
            <a:br>
              <a:rPr lang="en-US" u="sng" dirty="0" smtClean="0">
                <a:solidFill>
                  <a:srgbClr val="FF0000"/>
                </a:solidFill>
              </a:rPr>
            </a:br>
            <a:endParaRPr lang="en-US" u="sng" dirty="0">
              <a:solidFill>
                <a:srgbClr val="FF0000"/>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latin typeface="Arial Black" pitchFamily="34" charset="0"/>
              </a:rPr>
              <a:t>The only difference between a rectangular sunk key and a square sunk key is that its width and thickness are equal,</a:t>
            </a:r>
          </a:p>
          <a:p>
            <a:r>
              <a:rPr lang="en-US" dirty="0" smtClean="0">
                <a:latin typeface="Arial Black" pitchFamily="34" charset="0"/>
              </a:rPr>
              <a:t>i.e. w = t  =d  / 4</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C00000"/>
                </a:solidFill>
              </a:rPr>
              <a:t>3. Parallel sunk key</a:t>
            </a:r>
            <a:r>
              <a:rPr lang="en-US" dirty="0" smtClean="0">
                <a:solidFill>
                  <a:srgbClr val="FF0000"/>
                </a:solidFill>
              </a:rPr>
              <a:t/>
            </a:r>
            <a:br>
              <a:rPr lang="en-US" dirty="0" smtClean="0">
                <a:solidFill>
                  <a:srgbClr val="FF0000"/>
                </a:solidFill>
              </a:rPr>
            </a:br>
            <a:r>
              <a:rPr lang="en-US" dirty="0" smtClean="0"/>
              <a:t>.</a:t>
            </a:r>
            <a:br>
              <a:rPr lang="en-US" dirty="0" smtClean="0"/>
            </a:b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2667000"/>
            <a:ext cx="8229600" cy="3962400"/>
          </a:xfrm>
        </p:spPr>
        <p:txBody>
          <a:bodyPr>
            <a:normAutofit fontScale="92500" lnSpcReduction="20000"/>
          </a:bodyPr>
          <a:lstStyle/>
          <a:p>
            <a:endParaRPr lang="en-US" dirty="0" smtClean="0"/>
          </a:p>
          <a:p>
            <a:r>
              <a:rPr lang="en-US" dirty="0" smtClean="0">
                <a:latin typeface="Arial Black" pitchFamily="34" charset="0"/>
              </a:rPr>
              <a:t>The parallel sunk keys may be of rectangular or square section uniform in width and thickness throughout. It may be noted that a parallel key is a taper less </a:t>
            </a:r>
          </a:p>
          <a:p>
            <a:r>
              <a:rPr lang="en-US" dirty="0" smtClean="0">
                <a:latin typeface="Arial Black" pitchFamily="34" charset="0"/>
              </a:rPr>
              <a:t>and is used where the pulley, gear or other mating piece is required to slide along the shaft</a:t>
            </a:r>
            <a:endParaRPr lang="en-US" dirty="0">
              <a:latin typeface="Arial Black" pitchFamily="34" charset="0"/>
            </a:endParaRPr>
          </a:p>
        </p:txBody>
      </p:sp>
      <p:pic>
        <p:nvPicPr>
          <p:cNvPr id="4" name="Picture 3" descr="http://upload.wikimedia.org/wikipedia/commons/thumb/5/5d/Passfedernut.jpg/113px-Passfedernut.jpg"/>
          <p:cNvPicPr/>
          <p:nvPr/>
        </p:nvPicPr>
        <p:blipFill>
          <a:blip r:embed="rId2" cstate="print"/>
          <a:srcRect/>
          <a:stretch>
            <a:fillRect/>
          </a:stretch>
        </p:blipFill>
        <p:spPr bwMode="auto">
          <a:xfrm>
            <a:off x="3048000" y="1447800"/>
            <a:ext cx="2590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u="sng" dirty="0" smtClean="0">
                <a:solidFill>
                  <a:srgbClr val="C00000"/>
                </a:solidFill>
              </a:rPr>
              <a:t>4.Gib-head key</a:t>
            </a:r>
            <a:br>
              <a:rPr lang="en-US" u="sng" dirty="0" smtClean="0">
                <a:solidFill>
                  <a:srgbClr val="C00000"/>
                </a:solidFill>
              </a:rPr>
            </a:br>
            <a:endParaRPr lang="en-US" u="sng" dirty="0">
              <a:solidFill>
                <a:srgbClr val="C00000"/>
              </a:solidFill>
            </a:endParaRPr>
          </a:p>
        </p:txBody>
      </p:sp>
      <p:pic>
        <p:nvPicPr>
          <p:cNvPr id="12" name="Content Placeholder 11" descr="http://htmlimg4.scribdassets.com/4xdtjszuo9gt6y/images/2-c766cb241c.jpg"/>
          <p:cNvPicPr>
            <a:picLocks noGrp="1"/>
          </p:cNvPicPr>
          <p:nvPr>
            <p:ph idx="1"/>
          </p:nvPr>
        </p:nvPicPr>
        <p:blipFill>
          <a:blip r:embed="rId2" cstate="print"/>
          <a:srcRect l="51993" t="66473" r="13787"/>
          <a:stretch>
            <a:fillRect/>
          </a:stretch>
        </p:blipFill>
        <p:spPr bwMode="auto">
          <a:xfrm>
            <a:off x="5410200" y="1828800"/>
            <a:ext cx="2743200" cy="2819400"/>
          </a:xfrm>
          <a:prstGeom prst="rect">
            <a:avLst/>
          </a:prstGeom>
          <a:noFill/>
          <a:ln w="9525">
            <a:noFill/>
            <a:miter lim="800000"/>
            <a:headEnd/>
            <a:tailEnd/>
          </a:ln>
        </p:spPr>
      </p:pic>
      <p:pic>
        <p:nvPicPr>
          <p:cNvPr id="14" name="Picture 13" descr="http://htmlimg4.scribdassets.com/4xdtjszuo9gt6y/images/2-c766cb241c.jpg"/>
          <p:cNvPicPr/>
          <p:nvPr/>
        </p:nvPicPr>
        <p:blipFill>
          <a:blip r:embed="rId2" cstate="print"/>
          <a:srcRect l="51993" t="36821" r="11296" b="34496"/>
          <a:stretch>
            <a:fillRect/>
          </a:stretch>
        </p:blipFill>
        <p:spPr bwMode="auto">
          <a:xfrm>
            <a:off x="1828800" y="1981200"/>
            <a:ext cx="2514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US" dirty="0" smtClean="0">
                <a:solidFill>
                  <a:schemeClr val="accent2">
                    <a:lumMod val="50000"/>
                  </a:schemeClr>
                </a:solidFill>
                <a:latin typeface="Arial Black" pitchFamily="34" charset="0"/>
              </a:rPr>
              <a:t>It is a rectangular sunk key with a head at one end known as  gib head .</a:t>
            </a:r>
          </a:p>
          <a:p>
            <a:r>
              <a:rPr lang="en-US" dirty="0" smtClean="0">
                <a:solidFill>
                  <a:schemeClr val="accent2">
                    <a:lumMod val="50000"/>
                  </a:schemeClr>
                </a:solidFill>
                <a:latin typeface="Arial Black" pitchFamily="34" charset="0"/>
              </a:rPr>
              <a:t>It is usually provided to facilitate the removal of key.</a:t>
            </a:r>
          </a:p>
          <a:p>
            <a:endParaRPr lang="en-US" dirty="0" smtClean="0">
              <a:solidFill>
                <a:schemeClr val="accent2">
                  <a:lumMod val="50000"/>
                </a:schemeClr>
              </a:solidFill>
              <a:latin typeface="Arial Black" pitchFamily="34" charset="0"/>
            </a:endParaRPr>
          </a:p>
          <a:p>
            <a:r>
              <a:rPr lang="en-US" dirty="0" smtClean="0">
                <a:solidFill>
                  <a:schemeClr val="accent2">
                    <a:lumMod val="50000"/>
                  </a:schemeClr>
                </a:solidFill>
                <a:latin typeface="Arial Black" pitchFamily="34" charset="0"/>
              </a:rPr>
              <a:t>The usual </a:t>
            </a:r>
            <a:r>
              <a:rPr lang="en-US" u="sng" dirty="0" smtClean="0">
                <a:solidFill>
                  <a:schemeClr val="accent2">
                    <a:lumMod val="50000"/>
                  </a:schemeClr>
                </a:solidFill>
                <a:latin typeface="Arial Black" pitchFamily="34" charset="0"/>
              </a:rPr>
              <a:t>proportions </a:t>
            </a:r>
            <a:r>
              <a:rPr lang="en-US" dirty="0" smtClean="0">
                <a:solidFill>
                  <a:schemeClr val="accent2">
                    <a:lumMod val="50000"/>
                  </a:schemeClr>
                </a:solidFill>
                <a:latin typeface="Arial Black" pitchFamily="34" charset="0"/>
              </a:rPr>
              <a:t>of the gib head key are :       </a:t>
            </a:r>
          </a:p>
          <a:p>
            <a:r>
              <a:rPr lang="en-US" dirty="0" smtClean="0">
                <a:solidFill>
                  <a:schemeClr val="accent2">
                    <a:lumMod val="50000"/>
                  </a:schemeClr>
                </a:solidFill>
                <a:latin typeface="Arial Black" pitchFamily="34" charset="0"/>
              </a:rPr>
              <a:t>Width, w = d  / 4 ;</a:t>
            </a:r>
          </a:p>
          <a:p>
            <a:r>
              <a:rPr lang="en-US" dirty="0" smtClean="0">
                <a:solidFill>
                  <a:schemeClr val="accent2">
                    <a:lumMod val="50000"/>
                  </a:schemeClr>
                </a:solidFill>
                <a:latin typeface="Arial Black" pitchFamily="34" charset="0"/>
              </a:rPr>
              <a:t> thickness at large end</a:t>
            </a:r>
          </a:p>
          <a:p>
            <a:r>
              <a:rPr lang="en-US" dirty="0" smtClean="0">
                <a:solidFill>
                  <a:schemeClr val="accent2">
                    <a:lumMod val="50000"/>
                  </a:schemeClr>
                </a:solidFill>
                <a:latin typeface="Arial Black" pitchFamily="34" charset="0"/>
              </a:rPr>
              <a:t> t  = 2 w  / 3 , = d  /6</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u="sng" dirty="0" smtClean="0">
                <a:solidFill>
                  <a:srgbClr val="C00000"/>
                </a:solidFill>
              </a:rPr>
              <a:t>5. Feather key</a:t>
            </a:r>
            <a:br>
              <a:rPr lang="en-US" u="sng" dirty="0" smtClean="0">
                <a:solidFill>
                  <a:srgbClr val="C00000"/>
                </a:solidFill>
              </a:rPr>
            </a:br>
            <a:endParaRPr lang="en-US" u="sng" dirty="0">
              <a:solidFill>
                <a:srgbClr val="C00000"/>
              </a:solidFill>
            </a:endParaRPr>
          </a:p>
        </p:txBody>
      </p:sp>
      <p:pic>
        <p:nvPicPr>
          <p:cNvPr id="4" name="Content Placeholder 3" descr="http://htmlimg4.scribdassets.com/4xdtjszuo9gt6y/images/3-4a88ff8b41.jpg"/>
          <p:cNvPicPr>
            <a:picLocks noGrp="1"/>
          </p:cNvPicPr>
          <p:nvPr>
            <p:ph idx="1"/>
          </p:nvPr>
        </p:nvPicPr>
        <p:blipFill>
          <a:blip r:embed="rId2" cstate="print"/>
          <a:srcRect l="-2487" t="63427" r="7463" b="2636"/>
          <a:stretch>
            <a:fillRect/>
          </a:stretch>
        </p:blipFill>
        <p:spPr bwMode="auto">
          <a:xfrm>
            <a:off x="152400" y="1981200"/>
            <a:ext cx="8763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8130" name="Picture 2" descr="C:\Users\Aneela\Desktop\design-of-keys-and-couplings-11-638.jpg"/>
          <p:cNvPicPr>
            <a:picLocks noGrp="1" noChangeAspect="1" noChangeArrowheads="1"/>
          </p:cNvPicPr>
          <p:nvPr>
            <p:ph idx="1"/>
          </p:nvPr>
        </p:nvPicPr>
        <p:blipFill>
          <a:blip r:embed="rId2" cstate="print"/>
          <a:srcRect/>
          <a:stretch>
            <a:fillRect/>
          </a:stretch>
        </p:blipFill>
        <p:spPr bwMode="auto">
          <a:xfrm>
            <a:off x="762000" y="317500"/>
            <a:ext cx="8153400" cy="60071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u="sng" dirty="0" smtClean="0">
                <a:solidFill>
                  <a:srgbClr val="C00000"/>
                </a:solidFill>
              </a:rPr>
              <a:t>6. Woodruff key </a:t>
            </a:r>
            <a:r>
              <a:rPr lang="en-US" u="sng" dirty="0" smtClean="0">
                <a:solidFill>
                  <a:srgbClr val="FF0000"/>
                </a:solidFill>
              </a:rPr>
              <a:t/>
            </a:r>
            <a:br>
              <a:rPr lang="en-US" u="sng" dirty="0" smtClean="0">
                <a:solidFill>
                  <a:srgbClr val="FF0000"/>
                </a:solidFill>
              </a:rPr>
            </a:br>
            <a:r>
              <a:rPr lang="en-US" dirty="0" smtClean="0"/>
              <a:t>.</a:t>
            </a:r>
            <a:br>
              <a:rPr lang="en-US" dirty="0" smtClean="0"/>
            </a:br>
            <a:endParaRPr lang="en-US" dirty="0"/>
          </a:p>
        </p:txBody>
      </p:sp>
      <p:pic>
        <p:nvPicPr>
          <p:cNvPr id="4" name="Content Placeholder 3" descr="http://htmlimg3.scribdassets.com/4xdtjszuo9gt6y/images/4-8ae2ae0448.jpg"/>
          <p:cNvPicPr>
            <a:picLocks noGrp="1"/>
          </p:cNvPicPr>
          <p:nvPr>
            <p:ph idx="1"/>
          </p:nvPr>
        </p:nvPicPr>
        <p:blipFill>
          <a:blip r:embed="rId2" cstate="print"/>
          <a:srcRect t="63092" r="30960" b="3242"/>
          <a:stretch>
            <a:fillRect/>
          </a:stretch>
        </p:blipFill>
        <p:spPr bwMode="auto">
          <a:xfrm>
            <a:off x="533400" y="1600200"/>
            <a:ext cx="4648200" cy="2438400"/>
          </a:xfrm>
          <a:prstGeom prst="rect">
            <a:avLst/>
          </a:prstGeom>
          <a:noFill/>
          <a:ln w="9525">
            <a:noFill/>
            <a:miter lim="800000"/>
            <a:headEnd/>
            <a:tailEnd/>
          </a:ln>
        </p:spPr>
      </p:pic>
      <p:pic>
        <p:nvPicPr>
          <p:cNvPr id="5" name="bigimg" descr="http://2.imimg.com/data2/GE/WD/MY-485188/wood-ruff-keys-500x500.jpg"/>
          <p:cNvPicPr/>
          <p:nvPr/>
        </p:nvPicPr>
        <p:blipFill>
          <a:blip r:embed="rId3" cstate="print"/>
          <a:srcRect l="4400" t="26600" r="6000" b="30600"/>
          <a:stretch>
            <a:fillRect/>
          </a:stretch>
        </p:blipFill>
        <p:spPr bwMode="auto">
          <a:xfrm>
            <a:off x="4038600" y="4267200"/>
            <a:ext cx="4800600" cy="2419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latin typeface="Arial Black" pitchFamily="34" charset="0"/>
              </a:rPr>
              <a:t> </a:t>
            </a:r>
            <a:r>
              <a:rPr lang="en-US" dirty="0" smtClean="0">
                <a:solidFill>
                  <a:srgbClr val="002060"/>
                </a:solidFill>
                <a:latin typeface="Arial Black" pitchFamily="34" charset="0"/>
              </a:rPr>
              <a:t>The woodruff key is an easily adjustable key. It is a piece from a cylindrical disc having segmental cross-section in front view as shown in Fig.</a:t>
            </a:r>
            <a:r>
              <a:rPr lang="en-US" dirty="0" smtClean="0">
                <a:latin typeface="Arial Black" pitchFamily="34" charset="0"/>
              </a:rPr>
              <a:t> </a:t>
            </a:r>
          </a:p>
          <a:p>
            <a:r>
              <a:rPr lang="en-US" dirty="0" smtClean="0">
                <a:latin typeface="Arial Black" pitchFamily="34" charset="0"/>
              </a:rPr>
              <a:t> A woodruff key is capable of tilting in a recess milled out in the shaft by a cutter having the same curvature as the disc from which the key is made. This key is largely used in machine tool and automobile construction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Saddle keys</a:t>
            </a:r>
            <a:endParaRPr lang="en-US" u="sng" dirty="0">
              <a:solidFill>
                <a:srgbClr val="FF0000"/>
              </a:solidFill>
            </a:endParaRPr>
          </a:p>
        </p:txBody>
      </p:sp>
      <p:sp>
        <p:nvSpPr>
          <p:cNvPr id="5" name="Content Placeholder 4"/>
          <p:cNvSpPr>
            <a:spLocks noGrp="1"/>
          </p:cNvSpPr>
          <p:nvPr>
            <p:ph idx="1"/>
          </p:nvPr>
        </p:nvSpPr>
        <p:spPr>
          <a:xfrm>
            <a:off x="457200" y="1295400"/>
            <a:ext cx="8229600" cy="4830763"/>
          </a:xfrm>
        </p:spPr>
        <p:txBody>
          <a:bodyPr/>
          <a:lstStyle/>
          <a:p>
            <a:r>
              <a:rPr lang="en-US" sz="1800" dirty="0" smtClean="0">
                <a:latin typeface="Arial Black" pitchFamily="34" charset="0"/>
              </a:rPr>
              <a:t>The saddle keys fit in the keyway of hub only ,there is no keyway on the shaft. These are used where relative motion between shaft and hub is required for adjustment and key way can not be provided  on  the shaft. The power is transmitted by friction between inner hollow cylindrical face of key. Following two types. </a:t>
            </a:r>
          </a:p>
          <a:p>
            <a:pPr>
              <a:buNone/>
            </a:pPr>
            <a:r>
              <a:rPr lang="en-US" sz="1800" dirty="0" smtClean="0">
                <a:latin typeface="Arial Black" pitchFamily="34" charset="0"/>
              </a:rPr>
              <a:t>    </a:t>
            </a:r>
            <a:r>
              <a:rPr lang="en-US" sz="1800" dirty="0" smtClean="0">
                <a:solidFill>
                  <a:srgbClr val="C00000"/>
                </a:solidFill>
                <a:latin typeface="Arial Black" pitchFamily="34" charset="0"/>
              </a:rPr>
              <a:t>1. Flat saddle key</a:t>
            </a:r>
          </a:p>
          <a:p>
            <a:pPr>
              <a:buNone/>
            </a:pPr>
            <a:r>
              <a:rPr lang="en-US" sz="1800" dirty="0" smtClean="0">
                <a:solidFill>
                  <a:srgbClr val="C00000"/>
                </a:solidFill>
                <a:latin typeface="Arial Black" pitchFamily="34" charset="0"/>
              </a:rPr>
              <a:t>    2.Hollow saddle key</a:t>
            </a:r>
            <a:r>
              <a:rPr lang="en-US" sz="1800" dirty="0" smtClean="0">
                <a:solidFill>
                  <a:srgbClr val="C00000"/>
                </a:solidFill>
              </a:rPr>
              <a:t>.</a:t>
            </a:r>
          </a:p>
          <a:p>
            <a:endParaRPr lang="en-US" dirty="0"/>
          </a:p>
        </p:txBody>
      </p:sp>
      <p:pic>
        <p:nvPicPr>
          <p:cNvPr id="6" name="Picture 5" descr="http://htmlimg3.scribdassets.com/4xdtjszuo9gt6y/images/4-8ae2ae0448.jpg"/>
          <p:cNvPicPr/>
          <p:nvPr/>
        </p:nvPicPr>
        <p:blipFill>
          <a:blip r:embed="rId2" cstate="print"/>
          <a:srcRect t="1247" r="44040" b="49626"/>
          <a:stretch>
            <a:fillRect/>
          </a:stretch>
        </p:blipFill>
        <p:spPr bwMode="auto">
          <a:xfrm>
            <a:off x="1447800" y="3657600"/>
            <a:ext cx="5867400" cy="3200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49154" name="Picture 2" descr="C:\Users\Aneela\Desktop\design-of-keys-and-couplings-14-638.jpg"/>
          <p:cNvPicPr>
            <a:picLocks noChangeAspect="1" noChangeArrowheads="1"/>
          </p:cNvPicPr>
          <p:nvPr/>
        </p:nvPicPr>
        <p:blipFill>
          <a:blip r:embed="rId2" cstate="print"/>
          <a:srcRect/>
          <a:stretch>
            <a:fillRect/>
          </a:stretch>
        </p:blipFill>
        <p:spPr bwMode="auto">
          <a:xfrm>
            <a:off x="533400" y="304800"/>
            <a:ext cx="8229600" cy="59435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45058" name="Picture 2" descr="C:\Users\Aneela\Desktop\design-of-keys-and-couplings-4-638.jpg"/>
          <p:cNvPicPr>
            <a:picLocks noChangeAspect="1" noChangeArrowheads="1"/>
          </p:cNvPicPr>
          <p:nvPr/>
        </p:nvPicPr>
        <p:blipFill>
          <a:blip r:embed="rId2" cstate="print"/>
          <a:srcRect/>
          <a:stretch>
            <a:fillRect/>
          </a:stretch>
        </p:blipFill>
        <p:spPr bwMode="auto">
          <a:xfrm>
            <a:off x="533400" y="304800"/>
            <a:ext cx="8229600" cy="63245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Tangent Keys</a:t>
            </a:r>
            <a:endParaRPr lang="en-US" u="sng" dirty="0">
              <a:solidFill>
                <a:srgbClr val="FF0000"/>
              </a:solidFill>
            </a:endParaRPr>
          </a:p>
        </p:txBody>
      </p:sp>
      <p:pic>
        <p:nvPicPr>
          <p:cNvPr id="4" name="Content Placeholder 3" descr="http://htmlimg3.scribdassets.com/4xdtjszuo9gt6y/images/4-8ae2ae0448.jpg"/>
          <p:cNvPicPr>
            <a:picLocks noGrp="1"/>
          </p:cNvPicPr>
          <p:nvPr>
            <p:ph idx="1"/>
          </p:nvPr>
        </p:nvPicPr>
        <p:blipFill>
          <a:blip r:embed="rId2" cstate="print"/>
          <a:srcRect l="59272" t="1247" r="12417" b="51870"/>
          <a:stretch>
            <a:fillRect/>
          </a:stretch>
        </p:blipFill>
        <p:spPr bwMode="auto">
          <a:xfrm>
            <a:off x="2514600" y="2895600"/>
            <a:ext cx="3505200" cy="3048000"/>
          </a:xfrm>
          <a:prstGeom prst="rect">
            <a:avLst/>
          </a:prstGeom>
          <a:noFill/>
          <a:ln w="9525">
            <a:noFill/>
            <a:miter lim="800000"/>
            <a:headEnd/>
            <a:tailEnd/>
          </a:ln>
        </p:spPr>
      </p:pic>
      <p:sp>
        <p:nvSpPr>
          <p:cNvPr id="6" name="Rectangle 5"/>
          <p:cNvSpPr/>
          <p:nvPr/>
        </p:nvSpPr>
        <p:spPr>
          <a:xfrm>
            <a:off x="838200" y="1752600"/>
            <a:ext cx="7391400" cy="923330"/>
          </a:xfrm>
          <a:prstGeom prst="rect">
            <a:avLst/>
          </a:prstGeom>
        </p:spPr>
        <p:txBody>
          <a:bodyPr wrap="square">
            <a:spAutoFit/>
          </a:bodyPr>
          <a:lstStyle/>
          <a:p>
            <a:r>
              <a:rPr lang="en-US" dirty="0" smtClean="0">
                <a:solidFill>
                  <a:srgbClr val="002060"/>
                </a:solidFill>
                <a:latin typeface="Arial Black" pitchFamily="34" charset="0"/>
              </a:rPr>
              <a:t>The tangent keys are fitted in pair at right angles as shown in Fig. Each key is to with stand torsion in one direction only. These are used in large heavy duty shafts.</a:t>
            </a:r>
            <a:endParaRPr lang="en-US" dirty="0">
              <a:solidFill>
                <a:srgbClr val="002060"/>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Round Keys</a:t>
            </a:r>
            <a:endParaRPr lang="en-US" u="sng" dirty="0">
              <a:solidFill>
                <a:srgbClr val="FF0000"/>
              </a:solidFill>
            </a:endParaRPr>
          </a:p>
        </p:txBody>
      </p:sp>
      <p:pic>
        <p:nvPicPr>
          <p:cNvPr id="4" name="Content Placeholder 3" descr="http://htmlimg4.scribdassets.com/4xdtjszuo9gt6y/images/5-f7c5bef066.jpg"/>
          <p:cNvPicPr>
            <a:picLocks noGrp="1"/>
          </p:cNvPicPr>
          <p:nvPr>
            <p:ph idx="1"/>
          </p:nvPr>
        </p:nvPicPr>
        <p:blipFill>
          <a:blip r:embed="rId2" cstate="print"/>
          <a:srcRect l="6312" r="3322" b="58873"/>
          <a:stretch>
            <a:fillRect/>
          </a:stretch>
        </p:blipFill>
        <p:spPr bwMode="auto">
          <a:xfrm>
            <a:off x="1295400" y="1981200"/>
            <a:ext cx="6934200" cy="3505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latin typeface="Arial Black" pitchFamily="34" charset="0"/>
              </a:rPr>
              <a:t>The round keys, as shown in Fig (a), are circular in section and fit into holes drilled partly in the shaft and partly in the hub. </a:t>
            </a:r>
          </a:p>
          <a:p>
            <a:r>
              <a:rPr lang="en-US" dirty="0" smtClean="0">
                <a:latin typeface="Arial Black" pitchFamily="34" charset="0"/>
              </a:rPr>
              <a:t>They have the advantage that their keyways may be drilled and reamed after the mating parts have been assembled. Round keys are usually considered to be most appropriate for low power drive</a:t>
            </a:r>
          </a:p>
          <a:p>
            <a:r>
              <a:rPr lang="en-US" dirty="0" smtClean="0">
                <a:latin typeface="Arial Black" pitchFamily="34" charset="0"/>
              </a:rPr>
              <a:t>Sometimes the tapered pin, as shown in Fig.  (b), is held in place by the friction between the pin and the reamed tapered hole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Splines</a:t>
            </a:r>
            <a:endParaRPr lang="en-US" u="sng" dirty="0">
              <a:solidFill>
                <a:srgbClr val="FF0000"/>
              </a:solidFill>
            </a:endParaRPr>
          </a:p>
        </p:txBody>
      </p:sp>
      <p:pic>
        <p:nvPicPr>
          <p:cNvPr id="4" name="Content Placeholder 3" descr="http://htmlimg4.scribdassets.com/4xdtjszuo9gt6y/images/5-f7c5bef066.jpg"/>
          <p:cNvPicPr>
            <a:picLocks noGrp="1"/>
          </p:cNvPicPr>
          <p:nvPr>
            <p:ph idx="1"/>
          </p:nvPr>
        </p:nvPicPr>
        <p:blipFill>
          <a:blip r:embed="rId2" cstate="print"/>
          <a:srcRect l="48173" t="46479"/>
          <a:stretch>
            <a:fillRect/>
          </a:stretch>
        </p:blipFill>
        <p:spPr bwMode="auto">
          <a:xfrm>
            <a:off x="1981200" y="2286000"/>
            <a:ext cx="4572000" cy="2971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000" dirty="0" err="1" smtClean="0">
                <a:latin typeface="Arial Black" pitchFamily="34" charset="0"/>
              </a:rPr>
              <a:t>Splines</a:t>
            </a:r>
            <a:r>
              <a:rPr lang="en-IN" sz="2000" b="0" dirty="0" smtClean="0">
                <a:latin typeface="Arial Black" pitchFamily="34" charset="0"/>
              </a:rPr>
              <a:t> </a:t>
            </a:r>
            <a:r>
              <a:rPr lang="en-IN" sz="2000" b="0" dirty="0" smtClean="0">
                <a:latin typeface="Arial Black" pitchFamily="34" charset="0"/>
                <a:cs typeface="Times New Roman" pitchFamily="18" charset="0"/>
              </a:rPr>
              <a:t>are</a:t>
            </a:r>
            <a:r>
              <a:rPr lang="en-IN" sz="2000" b="0" dirty="0" smtClean="0">
                <a:latin typeface="Arial Black" pitchFamily="34" charset="0"/>
              </a:rPr>
              <a:t> ridges or teeth on a drive </a:t>
            </a:r>
            <a:r>
              <a:rPr lang="en-IN" sz="2000" dirty="0" smtClean="0">
                <a:latin typeface="Arial Black" pitchFamily="34" charset="0"/>
              </a:rPr>
              <a:t>shaft</a:t>
            </a:r>
            <a:r>
              <a:rPr lang="en-IN" sz="2000" b="0" dirty="0" smtClean="0">
                <a:latin typeface="Arial Black" pitchFamily="34" charset="0"/>
              </a:rPr>
              <a:t> that mesh with grooves in a mating piece and transfer torque to it, maintaining the angular correspondence between them</a:t>
            </a:r>
            <a:r>
              <a:rPr lang="en-IN" b="0" dirty="0" smtClean="0">
                <a:latin typeface="Arial Black" pitchFamily="34" charset="0"/>
              </a:rPr>
              <a:t>.</a:t>
            </a:r>
            <a:endParaRPr lang="en-IN" dirty="0">
              <a:latin typeface="Arial Black" pitchFamily="34" charset="0"/>
            </a:endParaRPr>
          </a:p>
        </p:txBody>
      </p:sp>
      <p:pic>
        <p:nvPicPr>
          <p:cNvPr id="50178" name="Picture 2" descr="C:\Users\Aneela\Desktop\Spline-shaft.png"/>
          <p:cNvPicPr>
            <a:picLocks noGrp="1" noChangeAspect="1" noChangeArrowheads="1"/>
          </p:cNvPicPr>
          <p:nvPr>
            <p:ph idx="1"/>
          </p:nvPr>
        </p:nvPicPr>
        <p:blipFill>
          <a:blip r:embed="rId2" cstate="print"/>
          <a:srcRect/>
          <a:stretch>
            <a:fillRect/>
          </a:stretch>
        </p:blipFill>
        <p:spPr bwMode="auto">
          <a:xfrm>
            <a:off x="3657600" y="1828800"/>
            <a:ext cx="3581446" cy="350640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r>
              <a:rPr lang="en-US" dirty="0" smtClean="0">
                <a:solidFill>
                  <a:srgbClr val="002060"/>
                </a:solidFill>
                <a:latin typeface="Arial Black" pitchFamily="34" charset="0"/>
              </a:rPr>
              <a:t>Sometimes, keys are made integral with the shaft which fits in the keyways broached in the hub. Such shafts are known as  splined shafts as shown in Fig</a:t>
            </a:r>
            <a:r>
              <a:rPr lang="en-US" dirty="0" smtClean="0">
                <a:solidFill>
                  <a:srgbClr val="C00000"/>
                </a:solidFill>
                <a:latin typeface="Arial Black" pitchFamily="34" charset="0"/>
              </a:rPr>
              <a:t>.  </a:t>
            </a:r>
          </a:p>
          <a:p>
            <a:r>
              <a:rPr lang="en-US" dirty="0" smtClean="0">
                <a:latin typeface="Arial Black" pitchFamily="34" charset="0"/>
              </a:rPr>
              <a:t>These shafts usually have four, six, ten or sixteensplines. The splined shafts are relatively stronger than shafts having a single keyway</a:t>
            </a:r>
            <a:r>
              <a:rPr lang="en-US" dirty="0" smtClean="0">
                <a:solidFill>
                  <a:srgbClr val="002060"/>
                </a:solidFill>
                <a:latin typeface="Arial Black" pitchFamily="34" charset="0"/>
              </a:rPr>
              <a:t>. </a:t>
            </a:r>
          </a:p>
          <a:p>
            <a:r>
              <a:rPr lang="en-US" dirty="0" smtClean="0">
                <a:solidFill>
                  <a:srgbClr val="C00000"/>
                </a:solidFill>
                <a:latin typeface="Arial Black" pitchFamily="34" charset="0"/>
              </a:rPr>
              <a:t>The splined shafts are used when the force to be transmitted is large in proportion to the size of the shaft as in automobile transmission and sliding gear transmissions. </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FF0000"/>
                </a:solidFill>
              </a:rPr>
              <a:t>Strength of a Sunk Key </a:t>
            </a:r>
            <a:endParaRPr lang="en-US" u="sng" dirty="0">
              <a:solidFill>
                <a:srgbClr val="FF0000"/>
              </a:solidFill>
            </a:endParaRPr>
          </a:p>
        </p:txBody>
      </p:sp>
      <p:pic>
        <p:nvPicPr>
          <p:cNvPr id="4" name="Content Placeholder 3" descr="http://htmlimg1.scribdassets.com/4xdtjszuo9gt6y/images/6-7af2ef65c9.jpg"/>
          <p:cNvPicPr>
            <a:picLocks noGrp="1"/>
          </p:cNvPicPr>
          <p:nvPr>
            <p:ph idx="1"/>
          </p:nvPr>
        </p:nvPicPr>
        <p:blipFill>
          <a:blip r:embed="rId2" cstate="print"/>
          <a:srcRect t="10550" r="32724" b="2752"/>
          <a:stretch>
            <a:fillRect/>
          </a:stretch>
        </p:blipFill>
        <p:spPr bwMode="auto">
          <a:xfrm>
            <a:off x="1524000" y="2057400"/>
            <a:ext cx="6248400" cy="2257441"/>
          </a:xfrm>
          <a:prstGeom prst="rect">
            <a:avLst/>
          </a:prstGeom>
          <a:noFill/>
          <a:ln w="9525">
            <a:noFill/>
            <a:miter lim="800000"/>
            <a:headEnd/>
            <a:tailEnd/>
          </a:ln>
        </p:spPr>
      </p:pic>
      <p:sp>
        <p:nvSpPr>
          <p:cNvPr id="5" name="Rectangle 4"/>
          <p:cNvSpPr/>
          <p:nvPr/>
        </p:nvSpPr>
        <p:spPr>
          <a:xfrm>
            <a:off x="2286000" y="3505200"/>
            <a:ext cx="4572000" cy="175432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Rectangle 5"/>
          <p:cNvSpPr/>
          <p:nvPr/>
        </p:nvSpPr>
        <p:spPr>
          <a:xfrm>
            <a:off x="1600200" y="5029200"/>
            <a:ext cx="5943600" cy="646331"/>
          </a:xfrm>
          <a:prstGeom prst="rect">
            <a:avLst/>
          </a:prstGeom>
        </p:spPr>
        <p:txBody>
          <a:bodyPr wrap="square">
            <a:spAutoFit/>
          </a:bodyPr>
          <a:lstStyle/>
          <a:p>
            <a:r>
              <a:rPr lang="en-US" dirty="0" smtClean="0">
                <a:solidFill>
                  <a:srgbClr val="002060"/>
                </a:solidFill>
              </a:rPr>
              <a:t>The forces acting on a key for a clockwise torque being transmitted from a shaft to a hub are shown in Fig</a:t>
            </a:r>
            <a:endParaRPr lang="en-US"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51202" name="Picture 2" descr="C:\Users\Aneela\Desktop\design-of-keys-and-couplings-20-638.jpg"/>
          <p:cNvPicPr>
            <a:picLocks noChangeAspect="1" noChangeArrowheads="1"/>
          </p:cNvPicPr>
          <p:nvPr/>
        </p:nvPicPr>
        <p:blipFill>
          <a:blip r:embed="rId2" cstate="print"/>
          <a:srcRect/>
          <a:stretch>
            <a:fillRect/>
          </a:stretch>
        </p:blipFill>
        <p:spPr bwMode="auto">
          <a:xfrm>
            <a:off x="1045642" y="381000"/>
            <a:ext cx="8098358" cy="5786438"/>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0" y="1905000"/>
            <a:ext cx="1828800" cy="19922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2226" name="Picture 2" descr="C:\Users\Aneela\Desktop\design-of-keys-and-couplings-21-638.jpg"/>
          <p:cNvPicPr>
            <a:picLocks noGrp="1" noChangeAspect="1" noChangeArrowheads="1"/>
          </p:cNvPicPr>
          <p:nvPr>
            <p:ph idx="1"/>
          </p:nvPr>
        </p:nvPicPr>
        <p:blipFill>
          <a:blip r:embed="rId2" cstate="print"/>
          <a:srcRect/>
          <a:stretch>
            <a:fillRect/>
          </a:stretch>
        </p:blipFill>
        <p:spPr bwMode="auto">
          <a:xfrm>
            <a:off x="228600" y="457200"/>
            <a:ext cx="8686799" cy="57785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3250" name="Picture 2" descr="C:\Users\Aneela\Desktop\design-of-keys-and-couplings-22-638.jpg"/>
          <p:cNvPicPr>
            <a:picLocks noGrp="1" noChangeAspect="1" noChangeArrowheads="1"/>
          </p:cNvPicPr>
          <p:nvPr>
            <p:ph idx="1"/>
          </p:nvPr>
        </p:nvPicPr>
        <p:blipFill>
          <a:blip r:embed="rId2" cstate="print"/>
          <a:srcRect/>
          <a:stretch>
            <a:fillRect/>
          </a:stretch>
        </p:blipFill>
        <p:spPr bwMode="auto">
          <a:xfrm>
            <a:off x="319826" y="381000"/>
            <a:ext cx="8443173" cy="58547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a:solidFill>
                  <a:schemeClr val="accent2">
                    <a:lumMod val="50000"/>
                  </a:schemeClr>
                </a:solidFill>
              </a:rPr>
              <a:t>A key is a piece of </a:t>
            </a:r>
            <a:r>
              <a:rPr lang="en-US" u="sng" dirty="0">
                <a:solidFill>
                  <a:schemeClr val="accent2">
                    <a:lumMod val="50000"/>
                  </a:schemeClr>
                </a:solidFill>
              </a:rPr>
              <a:t>mild steel</a:t>
            </a:r>
            <a:r>
              <a:rPr lang="en-US" dirty="0">
                <a:solidFill>
                  <a:schemeClr val="accent2">
                    <a:lumMod val="50000"/>
                  </a:schemeClr>
                </a:solidFill>
              </a:rPr>
              <a:t> inserted between </a:t>
            </a:r>
            <a:r>
              <a:rPr lang="en-US" dirty="0" smtClean="0">
                <a:solidFill>
                  <a:schemeClr val="accent2">
                    <a:lumMod val="50000"/>
                  </a:schemeClr>
                </a:solidFill>
              </a:rPr>
              <a:t>the shaft </a:t>
            </a:r>
            <a:r>
              <a:rPr lang="en-US" dirty="0">
                <a:solidFill>
                  <a:schemeClr val="accent2">
                    <a:lumMod val="50000"/>
                  </a:schemeClr>
                </a:solidFill>
              </a:rPr>
              <a:t>and hub or boss of the pulley to connect these </a:t>
            </a:r>
            <a:r>
              <a:rPr lang="en-US" dirty="0" smtClean="0">
                <a:solidFill>
                  <a:schemeClr val="accent2">
                    <a:lumMod val="50000"/>
                  </a:schemeClr>
                </a:solidFill>
              </a:rPr>
              <a:t>together in </a:t>
            </a:r>
            <a:r>
              <a:rPr lang="en-US" dirty="0">
                <a:solidFill>
                  <a:schemeClr val="accent2">
                    <a:lumMod val="50000"/>
                  </a:schemeClr>
                </a:solidFill>
              </a:rPr>
              <a:t>order to prevent relative motion between them</a:t>
            </a:r>
            <a:r>
              <a:rPr lang="en-US" dirty="0" smtClean="0">
                <a:solidFill>
                  <a:schemeClr val="accent2">
                    <a:lumMod val="50000"/>
                  </a:schemeClr>
                </a:solidFill>
              </a:rPr>
              <a:t>.</a:t>
            </a:r>
          </a:p>
          <a:p>
            <a:r>
              <a:rPr lang="en-US" dirty="0" smtClean="0">
                <a:solidFill>
                  <a:schemeClr val="accent2">
                    <a:lumMod val="50000"/>
                  </a:schemeClr>
                </a:solidFill>
              </a:rPr>
              <a:t> </a:t>
            </a:r>
            <a:r>
              <a:rPr lang="en-US" dirty="0">
                <a:solidFill>
                  <a:schemeClr val="accent2">
                    <a:lumMod val="50000"/>
                  </a:schemeClr>
                </a:solidFill>
              </a:rPr>
              <a:t>It </a:t>
            </a:r>
            <a:r>
              <a:rPr lang="en-US" dirty="0" smtClean="0">
                <a:solidFill>
                  <a:schemeClr val="accent2">
                    <a:lumMod val="50000"/>
                  </a:schemeClr>
                </a:solidFill>
              </a:rPr>
              <a:t>is always </a:t>
            </a:r>
            <a:r>
              <a:rPr lang="en-US" dirty="0">
                <a:solidFill>
                  <a:schemeClr val="accent2">
                    <a:lumMod val="50000"/>
                  </a:schemeClr>
                </a:solidFill>
              </a:rPr>
              <a:t>inserted parallel to the axis of the shaft. </a:t>
            </a:r>
            <a:endParaRPr lang="en-US" dirty="0" smtClean="0">
              <a:solidFill>
                <a:schemeClr val="accent2">
                  <a:lumMod val="50000"/>
                </a:schemeClr>
              </a:solidFill>
            </a:endParaRPr>
          </a:p>
          <a:p>
            <a:r>
              <a:rPr lang="en-US" dirty="0" smtClean="0">
                <a:solidFill>
                  <a:schemeClr val="accent2">
                    <a:lumMod val="50000"/>
                  </a:schemeClr>
                </a:solidFill>
              </a:rPr>
              <a:t>Keys aroused </a:t>
            </a:r>
            <a:r>
              <a:rPr lang="en-US" dirty="0">
                <a:solidFill>
                  <a:schemeClr val="accent2">
                    <a:lumMod val="50000"/>
                  </a:schemeClr>
                </a:solidFill>
              </a:rPr>
              <a:t>as temporary fastenings and are subjected to consider-able </a:t>
            </a:r>
            <a:r>
              <a:rPr lang="en-US" u="sng" dirty="0">
                <a:solidFill>
                  <a:schemeClr val="accent2">
                    <a:lumMod val="50000"/>
                  </a:schemeClr>
                </a:solidFill>
              </a:rPr>
              <a:t>crushing and shearing stresses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54274" name="Picture 2" descr="C:\Users\Aneela\Desktop\design-of-keys-and-couplings-23-638.jpg"/>
          <p:cNvPicPr>
            <a:picLocks noChangeAspect="1" noChangeArrowheads="1"/>
          </p:cNvPicPr>
          <p:nvPr/>
        </p:nvPicPr>
        <p:blipFill>
          <a:blip r:embed="rId2" cstate="print"/>
          <a:srcRect/>
          <a:stretch>
            <a:fillRect/>
          </a:stretch>
        </p:blipFill>
        <p:spPr bwMode="auto">
          <a:xfrm>
            <a:off x="512242" y="381000"/>
            <a:ext cx="8250758" cy="647699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5298" name="Picture 2" descr="C:\Users\Aneela\Desktop\design-of-keys-and-couplings-24-638.jpg"/>
          <p:cNvPicPr>
            <a:picLocks noGrp="1" noChangeAspect="1" noChangeArrowheads="1"/>
          </p:cNvPicPr>
          <p:nvPr>
            <p:ph idx="1"/>
          </p:nvPr>
        </p:nvPicPr>
        <p:blipFill>
          <a:blip r:embed="rId2" cstate="print"/>
          <a:srcRect/>
          <a:stretch>
            <a:fillRect/>
          </a:stretch>
        </p:blipFill>
        <p:spPr bwMode="auto">
          <a:xfrm>
            <a:off x="457200" y="533400"/>
            <a:ext cx="8341361" cy="6324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6322" name="Picture 2" descr="C:\Users\Aneela\Desktop\design-of-keys-and-couplings-25-638.jpg"/>
          <p:cNvPicPr>
            <a:picLocks noGrp="1" noChangeAspect="1" noChangeArrowheads="1"/>
          </p:cNvPicPr>
          <p:nvPr>
            <p:ph idx="1"/>
          </p:nvPr>
        </p:nvPicPr>
        <p:blipFill>
          <a:blip r:embed="rId2" cstate="print"/>
          <a:srcRect/>
          <a:stretch>
            <a:fillRect/>
          </a:stretch>
        </p:blipFill>
        <p:spPr bwMode="auto">
          <a:xfrm>
            <a:off x="533400" y="304801"/>
            <a:ext cx="8153400" cy="59309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7346" name="Picture 2" descr="C:\Users\Aneela\Desktop\design-of-keys-and-couplings-26-638.jpg"/>
          <p:cNvPicPr>
            <a:picLocks noChangeAspect="1" noChangeArrowheads="1"/>
          </p:cNvPicPr>
          <p:nvPr/>
        </p:nvPicPr>
        <p:blipFill>
          <a:blip r:embed="rId2" cstate="print"/>
          <a:srcRect/>
          <a:stretch>
            <a:fillRect/>
          </a:stretch>
        </p:blipFill>
        <p:spPr bwMode="auto">
          <a:xfrm>
            <a:off x="512242" y="381000"/>
            <a:ext cx="8174558" cy="594359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8370" name="Picture 2" descr="C:\Users\Aneela\Desktop\design-of-keys-and-couplings-27-638.jpg"/>
          <p:cNvPicPr>
            <a:picLocks noChangeAspect="1" noChangeArrowheads="1"/>
          </p:cNvPicPr>
          <p:nvPr/>
        </p:nvPicPr>
        <p:blipFill>
          <a:blip r:embed="rId2" cstate="print"/>
          <a:srcRect/>
          <a:stretch>
            <a:fillRect/>
          </a:stretch>
        </p:blipFill>
        <p:spPr bwMode="auto">
          <a:xfrm>
            <a:off x="457200" y="304801"/>
            <a:ext cx="8229600" cy="540543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Torsion of shaft</a:t>
            </a:r>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t>When a shaft is subjected to a torque or twisting, a shearing stress is produced in the shaft. The shear stress varies from zero in the axis to a maximum at the outside surface of the shaft.</a:t>
            </a:r>
          </a:p>
          <a:p>
            <a:r>
              <a:rPr lang="en-IN" dirty="0" smtClean="0"/>
              <a:t>The shear stress in a solid circular shaft in a given position can be expressed as:</a:t>
            </a:r>
          </a:p>
          <a:p>
            <a:r>
              <a:rPr lang="en-IN" i="1" dirty="0" smtClean="0"/>
              <a:t>τ = T r / J     (1)</a:t>
            </a:r>
            <a:endParaRPr lang="en-IN" dirty="0" smtClean="0"/>
          </a:p>
          <a:p>
            <a:r>
              <a:rPr lang="en-IN" i="1" dirty="0" smtClean="0"/>
              <a:t>where</a:t>
            </a:r>
            <a:endParaRPr lang="en-IN" dirty="0" smtClean="0"/>
          </a:p>
          <a:p>
            <a:r>
              <a:rPr lang="en-IN" i="1" dirty="0" smtClean="0"/>
              <a:t>τ = shear stress (</a:t>
            </a:r>
            <a:r>
              <a:rPr lang="en-IN" i="1" dirty="0" err="1" smtClean="0"/>
              <a:t>MPa</a:t>
            </a:r>
            <a:r>
              <a:rPr lang="en-IN" i="1" dirty="0" smtClean="0"/>
              <a:t>, psi)</a:t>
            </a:r>
            <a:endParaRPr lang="en-IN" dirty="0" smtClean="0"/>
          </a:p>
          <a:p>
            <a:r>
              <a:rPr lang="en-IN" i="1" dirty="0" smtClean="0"/>
              <a:t>T = twisting moment (</a:t>
            </a:r>
            <a:r>
              <a:rPr lang="en-IN" i="1" dirty="0" err="1" smtClean="0"/>
              <a:t>Nmm</a:t>
            </a:r>
            <a:r>
              <a:rPr lang="en-IN" i="1" dirty="0" smtClean="0"/>
              <a:t>, in lb)</a:t>
            </a:r>
            <a:endParaRPr lang="en-IN" dirty="0" smtClean="0"/>
          </a:p>
          <a:p>
            <a:r>
              <a:rPr lang="en-IN" i="1" dirty="0" smtClean="0"/>
              <a:t>r = distance from </a:t>
            </a:r>
            <a:r>
              <a:rPr lang="en-IN" i="1" dirty="0" err="1" smtClean="0"/>
              <a:t>center</a:t>
            </a:r>
            <a:r>
              <a:rPr lang="en-IN" i="1" dirty="0" smtClean="0"/>
              <a:t> to stressed surface in the given position (mm, in)</a:t>
            </a:r>
            <a:endParaRPr lang="en-IN" dirty="0" smtClean="0"/>
          </a:p>
          <a:p>
            <a:r>
              <a:rPr lang="en-IN" i="1" dirty="0" smtClean="0"/>
              <a:t>J = Polar Moment of Inertia of an Area (mm</a:t>
            </a:r>
            <a:r>
              <a:rPr lang="en-IN" i="1" baseline="30000" dirty="0" smtClean="0"/>
              <a:t>4</a:t>
            </a:r>
            <a:r>
              <a:rPr lang="en-IN" i="1" dirty="0" smtClean="0"/>
              <a:t>, in</a:t>
            </a:r>
            <a:r>
              <a:rPr lang="en-IN" i="1" baseline="30000" dirty="0" smtClean="0"/>
              <a:t>4</a:t>
            </a:r>
            <a:r>
              <a:rPr lang="en-IN" i="1" dirty="0" smtClean="0"/>
              <a:t>)</a:t>
            </a:r>
            <a:endParaRPr lang="en-IN" dirty="0" smtClean="0"/>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dirty="0" smtClean="0"/>
              <a:t>the "</a:t>
            </a:r>
            <a:r>
              <a:rPr lang="en-IN" i="1" dirty="0" smtClean="0"/>
              <a:t>Polar Moment of Inertia of an Area</a:t>
            </a:r>
            <a:r>
              <a:rPr lang="en-IN" dirty="0" smtClean="0"/>
              <a:t>" is a measure of a beam's ability to resist torsion. The "</a:t>
            </a:r>
            <a:r>
              <a:rPr lang="en-IN" i="1" dirty="0" smtClean="0"/>
              <a:t>Polar Moment</a:t>
            </a:r>
            <a:r>
              <a:rPr lang="en-IN" dirty="0" smtClean="0"/>
              <a:t> of Inertia" is defined with respect to an axis perpendicular to the area considered. It is analogous to the "</a:t>
            </a:r>
            <a:r>
              <a:rPr lang="en-IN" dirty="0" smtClean="0">
                <a:hlinkClick r:id="rId2" tooltip="area moment of inertia"/>
              </a:rPr>
              <a:t>Area Moment of Inertia</a:t>
            </a:r>
            <a:r>
              <a:rPr lang="en-IN" dirty="0" smtClean="0"/>
              <a:t>" - which characterizes a beam's ability to resist bending - required to predict deflection and stress in a beam.</a:t>
            </a:r>
          </a:p>
          <a:p>
            <a:r>
              <a:rPr lang="en-IN" dirty="0" smtClean="0"/>
              <a:t>"</a:t>
            </a:r>
            <a:r>
              <a:rPr lang="en-IN" i="1" dirty="0" smtClean="0"/>
              <a:t>Polar Moment of Inertia of an Area</a:t>
            </a:r>
            <a:r>
              <a:rPr lang="en-IN" dirty="0" smtClean="0"/>
              <a:t>" is also called "</a:t>
            </a:r>
            <a:r>
              <a:rPr lang="en-IN" i="1" dirty="0" smtClean="0"/>
              <a:t>Polar Moment of Inertia</a:t>
            </a:r>
            <a:r>
              <a:rPr lang="en-IN" dirty="0" smtClean="0"/>
              <a:t>", "</a:t>
            </a:r>
            <a:r>
              <a:rPr lang="en-IN" i="1" dirty="0" smtClean="0"/>
              <a:t>Second Moment of Area</a:t>
            </a:r>
            <a:r>
              <a:rPr lang="en-IN" dirty="0" smtClean="0"/>
              <a:t>", "</a:t>
            </a:r>
            <a:r>
              <a:rPr lang="en-IN" i="1" dirty="0" smtClean="0"/>
              <a:t>Area Moment of Inertia</a:t>
            </a:r>
            <a:r>
              <a:rPr lang="en-IN" dirty="0" smtClean="0"/>
              <a:t>", "</a:t>
            </a:r>
            <a:r>
              <a:rPr lang="en-IN" i="1" dirty="0" smtClean="0"/>
              <a:t>Polar Moment of Area</a:t>
            </a:r>
            <a:r>
              <a:rPr lang="en-IN" dirty="0" smtClean="0"/>
              <a:t>" or "</a:t>
            </a:r>
            <a:r>
              <a:rPr lang="en-IN" i="1" dirty="0" smtClean="0"/>
              <a:t>Second Area Moment</a:t>
            </a:r>
            <a:r>
              <a:rPr lang="en-IN" dirty="0" smtClean="0"/>
              <a:t>".</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0000" lnSpcReduction="20000"/>
          </a:bodyPr>
          <a:lstStyle/>
          <a:p>
            <a:r>
              <a:rPr lang="en-IN" b="1" dirty="0" smtClean="0"/>
              <a:t>Circular Shaft and Maximum Moment</a:t>
            </a:r>
          </a:p>
          <a:p>
            <a:r>
              <a:rPr lang="en-IN" dirty="0" smtClean="0"/>
              <a:t>Maximum moment in a circular shaft can be expressed as:</a:t>
            </a:r>
          </a:p>
          <a:p>
            <a:r>
              <a:rPr lang="en-IN" i="1" dirty="0" err="1" smtClean="0"/>
              <a:t>T</a:t>
            </a:r>
            <a:r>
              <a:rPr lang="en-IN" i="1" baseline="-25000" dirty="0" err="1" smtClean="0"/>
              <a:t>max</a:t>
            </a:r>
            <a:r>
              <a:rPr lang="en-IN" i="1" dirty="0" smtClean="0"/>
              <a:t> = </a:t>
            </a:r>
            <a:r>
              <a:rPr lang="el-GR" i="1" dirty="0" smtClean="0"/>
              <a:t>τ</a:t>
            </a:r>
            <a:r>
              <a:rPr lang="en-IN" i="1" baseline="-25000" dirty="0" smtClean="0"/>
              <a:t>max</a:t>
            </a:r>
            <a:r>
              <a:rPr lang="en-IN" i="1" dirty="0" smtClean="0"/>
              <a:t> J / R         (2)</a:t>
            </a:r>
            <a:endParaRPr lang="en-IN" dirty="0" smtClean="0"/>
          </a:p>
          <a:p>
            <a:r>
              <a:rPr lang="en-IN" i="1" dirty="0" smtClean="0"/>
              <a:t>where</a:t>
            </a:r>
            <a:endParaRPr lang="en-IN" dirty="0" smtClean="0"/>
          </a:p>
          <a:p>
            <a:r>
              <a:rPr lang="en-IN" i="1" dirty="0" err="1" smtClean="0"/>
              <a:t>T</a:t>
            </a:r>
            <a:r>
              <a:rPr lang="en-IN" i="1" baseline="-25000" dirty="0" err="1" smtClean="0"/>
              <a:t>max</a:t>
            </a:r>
            <a:r>
              <a:rPr lang="en-IN" i="1" dirty="0" smtClean="0"/>
              <a:t> = maximum twisting moment (</a:t>
            </a:r>
            <a:r>
              <a:rPr lang="en-IN" i="1" dirty="0" err="1" smtClean="0"/>
              <a:t>Nmm</a:t>
            </a:r>
            <a:r>
              <a:rPr lang="en-IN" i="1" dirty="0" smtClean="0"/>
              <a:t>, in lb)</a:t>
            </a:r>
            <a:endParaRPr lang="en-IN" dirty="0" smtClean="0"/>
          </a:p>
          <a:p>
            <a:r>
              <a:rPr lang="el-GR" i="1" dirty="0" smtClean="0"/>
              <a:t>τ</a:t>
            </a:r>
            <a:r>
              <a:rPr lang="en-IN" i="1" baseline="-25000" dirty="0" smtClean="0"/>
              <a:t>max</a:t>
            </a:r>
            <a:r>
              <a:rPr lang="en-IN" i="1" dirty="0" smtClean="0"/>
              <a:t> = maximum shear stress (</a:t>
            </a:r>
            <a:r>
              <a:rPr lang="en-IN" i="1" dirty="0" err="1" smtClean="0"/>
              <a:t>MPa</a:t>
            </a:r>
            <a:r>
              <a:rPr lang="en-IN" i="1" dirty="0" smtClean="0"/>
              <a:t>, psi)</a:t>
            </a:r>
            <a:endParaRPr lang="en-IN" dirty="0" smtClean="0"/>
          </a:p>
          <a:p>
            <a:r>
              <a:rPr lang="en-IN" i="1" dirty="0" smtClean="0"/>
              <a:t>R = radius of shaft (mm, in)</a:t>
            </a:r>
            <a:endParaRPr lang="en-IN" dirty="0" smtClean="0"/>
          </a:p>
          <a:p>
            <a:r>
              <a:rPr lang="en-IN" dirty="0" smtClean="0"/>
              <a:t>Combining (2) and (3) for a </a:t>
            </a:r>
            <a:r>
              <a:rPr lang="en-IN" b="1" dirty="0" smtClean="0"/>
              <a:t>solid shaft</a:t>
            </a:r>
            <a:endParaRPr lang="en-IN" dirty="0" smtClean="0"/>
          </a:p>
          <a:p>
            <a:r>
              <a:rPr lang="en-IN" i="1" dirty="0" err="1" smtClean="0"/>
              <a:t>T</a:t>
            </a:r>
            <a:r>
              <a:rPr lang="en-IN" i="1" baseline="-25000" dirty="0" err="1" smtClean="0"/>
              <a:t>max</a:t>
            </a:r>
            <a:r>
              <a:rPr lang="en-IN" i="1" dirty="0" smtClean="0"/>
              <a:t> = (</a:t>
            </a:r>
            <a:r>
              <a:rPr lang="el-GR" i="1" dirty="0" smtClean="0"/>
              <a:t>π / 16) τ</a:t>
            </a:r>
            <a:r>
              <a:rPr lang="en-IN" i="1" baseline="-25000" dirty="0" smtClean="0"/>
              <a:t>max</a:t>
            </a:r>
            <a:r>
              <a:rPr lang="en-IN" i="1" dirty="0" smtClean="0"/>
              <a:t> D</a:t>
            </a:r>
            <a:r>
              <a:rPr lang="en-IN" i="1" baseline="30000" dirty="0" smtClean="0"/>
              <a:t>3</a:t>
            </a:r>
            <a:r>
              <a:rPr lang="en-IN" i="1" dirty="0" smtClean="0"/>
              <a:t>         (2b)</a:t>
            </a:r>
            <a:endParaRPr lang="en-IN" dirty="0" smtClean="0"/>
          </a:p>
          <a:p>
            <a:r>
              <a:rPr lang="en-IN" dirty="0" smtClean="0"/>
              <a:t>Combining (2) and (3b) for a </a:t>
            </a:r>
            <a:r>
              <a:rPr lang="en-IN" b="1" dirty="0" smtClean="0"/>
              <a:t>hollow shaft</a:t>
            </a:r>
            <a:endParaRPr lang="en-IN" dirty="0" smtClean="0"/>
          </a:p>
          <a:p>
            <a:r>
              <a:rPr lang="en-IN" i="1" dirty="0" err="1" smtClean="0"/>
              <a:t>T</a:t>
            </a:r>
            <a:r>
              <a:rPr lang="en-IN" i="1" baseline="-25000" dirty="0" err="1" smtClean="0"/>
              <a:t>max</a:t>
            </a:r>
            <a:r>
              <a:rPr lang="en-IN" i="1" dirty="0" smtClean="0"/>
              <a:t> = (</a:t>
            </a:r>
            <a:r>
              <a:rPr lang="el-GR" i="1" dirty="0" smtClean="0"/>
              <a:t>π / 16) τ</a:t>
            </a:r>
            <a:r>
              <a:rPr lang="en-IN" i="1" baseline="-25000" dirty="0" smtClean="0"/>
              <a:t>max</a:t>
            </a:r>
            <a:r>
              <a:rPr lang="en-IN" i="1" dirty="0" smtClean="0"/>
              <a:t> (D</a:t>
            </a:r>
            <a:r>
              <a:rPr lang="en-IN" i="1" baseline="30000" dirty="0" smtClean="0"/>
              <a:t>4</a:t>
            </a:r>
            <a:r>
              <a:rPr lang="en-IN" i="1" dirty="0" smtClean="0"/>
              <a:t> - d</a:t>
            </a:r>
            <a:r>
              <a:rPr lang="en-IN" i="1" baseline="30000" dirty="0" smtClean="0"/>
              <a:t>4</a:t>
            </a:r>
            <a:r>
              <a:rPr lang="en-IN" i="1" dirty="0" smtClean="0"/>
              <a:t>) / D         (2c)</a:t>
            </a:r>
            <a:endParaRPr lang="en-IN" dirty="0" smtClean="0"/>
          </a:p>
          <a:p>
            <a:r>
              <a:rPr lang="en-IN" b="1" dirty="0" smtClean="0"/>
              <a:t>Circular Shaft and Polar Moment of Inertia</a:t>
            </a:r>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276600"/>
          </a:xfrm>
        </p:spPr>
        <p:txBody>
          <a:bodyPr>
            <a:normAutofit/>
          </a:bodyPr>
          <a:lstStyle/>
          <a:p>
            <a:r>
              <a:rPr lang="en-US" sz="6000" i="1" dirty="0" smtClean="0">
                <a:solidFill>
                  <a:srgbClr val="C00000"/>
                </a:solidFill>
              </a:rPr>
              <a:t>THANK </a:t>
            </a:r>
            <a:br>
              <a:rPr lang="en-US" sz="6000" i="1" dirty="0" smtClean="0">
                <a:solidFill>
                  <a:srgbClr val="C00000"/>
                </a:solidFill>
              </a:rPr>
            </a:br>
            <a:r>
              <a:rPr lang="en-US" sz="6000" i="1" dirty="0" smtClean="0">
                <a:solidFill>
                  <a:srgbClr val="C00000"/>
                </a:solidFill>
              </a:rPr>
              <a:t>U……….</a:t>
            </a:r>
            <a:endParaRPr lang="en-US" sz="6000" i="1" dirty="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Crushing stress</a:t>
            </a:r>
            <a:endParaRPr lang="en-IN" dirty="0"/>
          </a:p>
        </p:txBody>
      </p:sp>
      <p:sp>
        <p:nvSpPr>
          <p:cNvPr id="3" name="Content Placeholder 2"/>
          <p:cNvSpPr>
            <a:spLocks noGrp="1"/>
          </p:cNvSpPr>
          <p:nvPr>
            <p:ph idx="1"/>
          </p:nvPr>
        </p:nvSpPr>
        <p:spPr/>
        <p:txBody>
          <a:bodyPr/>
          <a:lstStyle/>
          <a:p>
            <a:r>
              <a:rPr lang="en-IN" dirty="0"/>
              <a:t>If rod is place in hole on the periphery of the rod in contact with hole crushing stress will be developed (on the both components) where as compressive stresses are developed when one apply force on a member (say rod) in axial direction or to be precise when direction of load is perpendicular to area of failure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B050"/>
                </a:solidFill>
              </a:rPr>
              <a:t>Types of </a:t>
            </a:r>
            <a:r>
              <a:rPr lang="en-US" u="sng" dirty="0" smtClean="0">
                <a:solidFill>
                  <a:srgbClr val="00B050"/>
                </a:solidFill>
              </a:rPr>
              <a:t>Keys</a:t>
            </a:r>
            <a:endParaRPr lang="en-US" u="sng" dirty="0">
              <a:solidFill>
                <a:srgbClr val="00B050"/>
              </a:solidFill>
            </a:endParaRPr>
          </a:p>
        </p:txBody>
      </p:sp>
      <p:sp>
        <p:nvSpPr>
          <p:cNvPr id="3" name="Content Placeholder 2"/>
          <p:cNvSpPr>
            <a:spLocks noGrp="1"/>
          </p:cNvSpPr>
          <p:nvPr>
            <p:ph idx="1"/>
          </p:nvPr>
        </p:nvSpPr>
        <p:spPr>
          <a:xfrm>
            <a:off x="457200" y="1676400"/>
            <a:ext cx="4953000" cy="3505200"/>
          </a:xfrm>
        </p:spPr>
        <p:txBody>
          <a:bodyPr>
            <a:normAutofit fontScale="92500" lnSpcReduction="10000"/>
          </a:bodyPr>
          <a:lstStyle/>
          <a:p>
            <a:r>
              <a:rPr lang="en-US" sz="4400" dirty="0" smtClean="0">
                <a:solidFill>
                  <a:srgbClr val="FF0000"/>
                </a:solidFill>
              </a:rPr>
              <a:t>1</a:t>
            </a:r>
            <a:r>
              <a:rPr lang="en-US" sz="4400" dirty="0">
                <a:solidFill>
                  <a:srgbClr val="FF0000"/>
                </a:solidFill>
              </a:rPr>
              <a:t>. </a:t>
            </a:r>
            <a:r>
              <a:rPr lang="en-US" sz="4400" dirty="0" smtClean="0">
                <a:solidFill>
                  <a:srgbClr val="FF0000"/>
                </a:solidFill>
              </a:rPr>
              <a:t>Sunk </a:t>
            </a:r>
            <a:r>
              <a:rPr lang="en-US" sz="4400" dirty="0">
                <a:solidFill>
                  <a:srgbClr val="FF0000"/>
                </a:solidFill>
              </a:rPr>
              <a:t>keys</a:t>
            </a:r>
            <a:r>
              <a:rPr lang="en-US" sz="4400" dirty="0" smtClean="0">
                <a:solidFill>
                  <a:srgbClr val="FF0000"/>
                </a:solidFill>
              </a:rPr>
              <a:t>,</a:t>
            </a:r>
          </a:p>
          <a:p>
            <a:r>
              <a:rPr lang="en-US" sz="4400" dirty="0">
                <a:solidFill>
                  <a:srgbClr val="FF0000"/>
                </a:solidFill>
              </a:rPr>
              <a:t>2</a:t>
            </a:r>
            <a:r>
              <a:rPr lang="en-US" sz="4400" dirty="0" smtClean="0">
                <a:solidFill>
                  <a:srgbClr val="FF0000"/>
                </a:solidFill>
              </a:rPr>
              <a:t>.</a:t>
            </a:r>
            <a:r>
              <a:rPr lang="en-US" sz="4400" dirty="0">
                <a:solidFill>
                  <a:srgbClr val="FF0000"/>
                </a:solidFill>
              </a:rPr>
              <a:t> Saddle keys,</a:t>
            </a:r>
            <a:endParaRPr lang="en-US" sz="4400" dirty="0" smtClean="0">
              <a:solidFill>
                <a:srgbClr val="FF0000"/>
              </a:solidFill>
            </a:endParaRPr>
          </a:p>
          <a:p>
            <a:r>
              <a:rPr lang="en-US" sz="4400" dirty="0">
                <a:solidFill>
                  <a:srgbClr val="FF0000"/>
                </a:solidFill>
              </a:rPr>
              <a:t>3</a:t>
            </a:r>
            <a:r>
              <a:rPr lang="en-US" sz="4400" dirty="0" smtClean="0">
                <a:solidFill>
                  <a:srgbClr val="FF0000"/>
                </a:solidFill>
              </a:rPr>
              <a:t>.</a:t>
            </a:r>
            <a:r>
              <a:rPr lang="en-US" sz="4400" dirty="0">
                <a:solidFill>
                  <a:srgbClr val="FF0000"/>
                </a:solidFill>
              </a:rPr>
              <a:t> Tangent keys,</a:t>
            </a:r>
            <a:endParaRPr lang="en-US" sz="4400" dirty="0" smtClean="0">
              <a:solidFill>
                <a:srgbClr val="FF0000"/>
              </a:solidFill>
            </a:endParaRPr>
          </a:p>
          <a:p>
            <a:r>
              <a:rPr lang="en-US" sz="4400" dirty="0" smtClean="0">
                <a:solidFill>
                  <a:srgbClr val="FF0000"/>
                </a:solidFill>
              </a:rPr>
              <a:t>4.Round </a:t>
            </a:r>
            <a:r>
              <a:rPr lang="en-US" sz="4400" dirty="0">
                <a:solidFill>
                  <a:srgbClr val="FF0000"/>
                </a:solidFill>
              </a:rPr>
              <a:t>keys, and</a:t>
            </a:r>
            <a:endParaRPr lang="en-US" sz="4400" dirty="0" smtClean="0">
              <a:solidFill>
                <a:srgbClr val="FF0000"/>
              </a:solidFill>
            </a:endParaRPr>
          </a:p>
          <a:p>
            <a:r>
              <a:rPr lang="en-US" sz="4400" dirty="0">
                <a:solidFill>
                  <a:srgbClr val="FF0000"/>
                </a:solidFill>
              </a:rPr>
              <a:t>5</a:t>
            </a:r>
            <a:r>
              <a:rPr lang="en-US" sz="4400" dirty="0" smtClean="0">
                <a:solidFill>
                  <a:srgbClr val="FF0000"/>
                </a:solidFill>
              </a:rPr>
              <a:t>.</a:t>
            </a:r>
            <a:r>
              <a:rPr lang="en-US" sz="4400" dirty="0">
                <a:solidFill>
                  <a:srgbClr val="FF0000"/>
                </a:solidFill>
              </a:rPr>
              <a:t> </a:t>
            </a:r>
            <a:r>
              <a:rPr lang="en-US" sz="4400" dirty="0" smtClean="0">
                <a:solidFill>
                  <a:srgbClr val="FF0000"/>
                </a:solidFill>
              </a:rPr>
              <a:t>Spines.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 </a:t>
            </a:r>
            <a:r>
              <a:rPr lang="en-IN" b="1" dirty="0" smtClean="0"/>
              <a:t>reamer</a:t>
            </a:r>
            <a:r>
              <a:rPr lang="en-IN" dirty="0" smtClean="0"/>
              <a:t> is a type of rotary cutting tool used in metalworking. </a:t>
            </a:r>
            <a:r>
              <a:rPr lang="en-IN" smtClean="0"/>
              <a:t>Precision </a:t>
            </a:r>
            <a:r>
              <a:rPr lang="en-IN" b="1" smtClean="0"/>
              <a:t>reamers</a:t>
            </a:r>
            <a:r>
              <a:rPr lang="en-IN" smtClean="0"/>
              <a:t> are designed to enlarge the size of a previously formed hole by a small amount but with a high degree of accuracy to leave smooth sides.</a:t>
            </a:r>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6082" name="Picture 2" descr="C:\Users\Aneela\Desktop\design-of-keys-and-couplings-8-638.jpg"/>
          <p:cNvPicPr>
            <a:picLocks noGrp="1" noChangeAspect="1" noChangeArrowheads="1"/>
          </p:cNvPicPr>
          <p:nvPr>
            <p:ph idx="1"/>
          </p:nvPr>
        </p:nvPicPr>
        <p:blipFill>
          <a:blip r:embed="rId2" cstate="print"/>
          <a:srcRect/>
          <a:stretch>
            <a:fillRect/>
          </a:stretch>
        </p:blipFill>
        <p:spPr bwMode="auto">
          <a:xfrm>
            <a:off x="447251" y="457200"/>
            <a:ext cx="8696749" cy="5778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7106" name="Picture 2" descr="C:\Users\Aneela\Desktop\design-of-keys-and-couplings-9-638.jpg"/>
          <p:cNvPicPr>
            <a:picLocks noGrp="1" noChangeAspect="1" noChangeArrowheads="1"/>
          </p:cNvPicPr>
          <p:nvPr>
            <p:ph idx="1"/>
          </p:nvPr>
        </p:nvPicPr>
        <p:blipFill>
          <a:blip r:embed="rId2" cstate="print"/>
          <a:srcRect/>
          <a:stretch>
            <a:fillRect/>
          </a:stretch>
        </p:blipFill>
        <p:spPr bwMode="auto">
          <a:xfrm>
            <a:off x="381000" y="685800"/>
            <a:ext cx="8453889" cy="5549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a:solidFill>
                  <a:srgbClr val="FF0000"/>
                </a:solidFill>
              </a:rPr>
              <a:t>Sunk Keys</a:t>
            </a:r>
          </a:p>
        </p:txBody>
      </p:sp>
      <p:sp>
        <p:nvSpPr>
          <p:cNvPr id="3" name="Content Placeholder 2"/>
          <p:cNvSpPr>
            <a:spLocks noGrp="1"/>
          </p:cNvSpPr>
          <p:nvPr>
            <p:ph idx="1"/>
          </p:nvPr>
        </p:nvSpPr>
        <p:spPr/>
        <p:txBody>
          <a:bodyPr>
            <a:normAutofit fontScale="85000" lnSpcReduction="10000"/>
          </a:bodyPr>
          <a:lstStyle/>
          <a:p>
            <a:r>
              <a:rPr lang="en-US" dirty="0">
                <a:latin typeface="Arial Black" pitchFamily="34" charset="0"/>
              </a:rPr>
              <a:t>The sunk keys are provided half in the keyway of the shaft and half in the keyway of the hub </a:t>
            </a:r>
            <a:r>
              <a:rPr lang="en-US" dirty="0" smtClean="0">
                <a:latin typeface="Arial Black" pitchFamily="34" charset="0"/>
              </a:rPr>
              <a:t>or boss </a:t>
            </a:r>
            <a:r>
              <a:rPr lang="en-US" dirty="0">
                <a:latin typeface="Arial Black" pitchFamily="34" charset="0"/>
              </a:rPr>
              <a:t>of the pulley. </a:t>
            </a:r>
            <a:endParaRPr lang="en-US" dirty="0" smtClean="0">
              <a:latin typeface="Arial Black" pitchFamily="34" charset="0"/>
            </a:endParaRPr>
          </a:p>
          <a:p>
            <a:r>
              <a:rPr lang="en-US" dirty="0" smtClean="0">
                <a:latin typeface="Arial Black" pitchFamily="34" charset="0"/>
              </a:rPr>
              <a:t>The </a:t>
            </a:r>
            <a:r>
              <a:rPr lang="en-US" dirty="0">
                <a:latin typeface="Arial Black" pitchFamily="34" charset="0"/>
              </a:rPr>
              <a:t>sunk keys are of the </a:t>
            </a:r>
            <a:r>
              <a:rPr lang="en-US" dirty="0" smtClean="0">
                <a:latin typeface="Arial Black" pitchFamily="34" charset="0"/>
              </a:rPr>
              <a:t>following type</a:t>
            </a:r>
          </a:p>
          <a:p>
            <a:r>
              <a:rPr lang="en-US" dirty="0" smtClean="0">
                <a:latin typeface="Arial Black" pitchFamily="34" charset="0"/>
              </a:rPr>
              <a:t>1</a:t>
            </a:r>
            <a:r>
              <a:rPr lang="en-US" dirty="0">
                <a:latin typeface="Arial Black" pitchFamily="34" charset="0"/>
              </a:rPr>
              <a:t> Rectangular sunk </a:t>
            </a:r>
            <a:r>
              <a:rPr lang="en-US" dirty="0" smtClean="0">
                <a:latin typeface="Arial Black" pitchFamily="34" charset="0"/>
              </a:rPr>
              <a:t>key</a:t>
            </a:r>
          </a:p>
          <a:p>
            <a:r>
              <a:rPr lang="en-US" dirty="0">
                <a:latin typeface="Arial Black" pitchFamily="34" charset="0"/>
              </a:rPr>
              <a:t>2.</a:t>
            </a:r>
            <a:r>
              <a:rPr lang="en-US" dirty="0" smtClean="0">
                <a:latin typeface="Arial Black" pitchFamily="34" charset="0"/>
              </a:rPr>
              <a:t> Square </a:t>
            </a:r>
            <a:r>
              <a:rPr lang="en-US" dirty="0">
                <a:latin typeface="Arial Black" pitchFamily="34" charset="0"/>
              </a:rPr>
              <a:t>sunk key</a:t>
            </a:r>
            <a:r>
              <a:rPr lang="en-US" dirty="0" smtClean="0">
                <a:latin typeface="Arial Black" pitchFamily="34" charset="0"/>
              </a:rPr>
              <a:t> </a:t>
            </a:r>
          </a:p>
          <a:p>
            <a:r>
              <a:rPr lang="en-US" dirty="0">
                <a:latin typeface="Arial Black" pitchFamily="34" charset="0"/>
              </a:rPr>
              <a:t>3</a:t>
            </a:r>
            <a:r>
              <a:rPr lang="en-US" dirty="0" smtClean="0">
                <a:latin typeface="Arial Black" pitchFamily="34" charset="0"/>
              </a:rPr>
              <a:t>.</a:t>
            </a:r>
            <a:r>
              <a:rPr lang="en-US" dirty="0">
                <a:latin typeface="Arial Black" pitchFamily="34" charset="0"/>
              </a:rPr>
              <a:t> Parallel sunk </a:t>
            </a:r>
            <a:r>
              <a:rPr lang="en-US" dirty="0" smtClean="0">
                <a:latin typeface="Arial Black" pitchFamily="34" charset="0"/>
              </a:rPr>
              <a:t>key</a:t>
            </a:r>
          </a:p>
          <a:p>
            <a:r>
              <a:rPr lang="en-US" dirty="0" smtClean="0">
                <a:latin typeface="Arial Black" pitchFamily="34" charset="0"/>
              </a:rPr>
              <a:t>4.Gib-head key</a:t>
            </a:r>
          </a:p>
          <a:p>
            <a:r>
              <a:rPr lang="en-US" dirty="0">
                <a:latin typeface="Arial Black" pitchFamily="34" charset="0"/>
              </a:rPr>
              <a:t>5</a:t>
            </a:r>
            <a:r>
              <a:rPr lang="en-US" dirty="0" smtClean="0">
                <a:latin typeface="Arial Black" pitchFamily="34" charset="0"/>
              </a:rPr>
              <a:t>.</a:t>
            </a:r>
            <a:r>
              <a:rPr lang="en-US" dirty="0">
                <a:latin typeface="Arial Black" pitchFamily="34" charset="0"/>
              </a:rPr>
              <a:t> Feather </a:t>
            </a:r>
            <a:r>
              <a:rPr lang="en-US" dirty="0" smtClean="0">
                <a:latin typeface="Arial Black" pitchFamily="34" charset="0"/>
              </a:rPr>
              <a:t>key</a:t>
            </a:r>
          </a:p>
          <a:p>
            <a:r>
              <a:rPr lang="en-US" dirty="0">
                <a:latin typeface="Arial Black" pitchFamily="34" charset="0"/>
              </a:rPr>
              <a:t>6.</a:t>
            </a:r>
            <a:r>
              <a:rPr lang="en-US" dirty="0" smtClean="0">
                <a:latin typeface="Arial Black" pitchFamily="34" charset="0"/>
              </a:rPr>
              <a:t> Woodruff </a:t>
            </a:r>
            <a:r>
              <a:rPr lang="en-US" dirty="0">
                <a:latin typeface="Arial Black" pitchFamily="34" charset="0"/>
              </a:rPr>
              <a:t>key</a:t>
            </a:r>
            <a:r>
              <a:rPr lang="en-US" dirty="0" smtClean="0">
                <a:latin typeface="Arial Black" pitchFamily="34" charset="0"/>
              </a:rPr>
              <a:t> </a:t>
            </a:r>
          </a:p>
          <a:p>
            <a:pPr>
              <a:buNone/>
            </a:pPr>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u="sng" dirty="0" smtClean="0">
                <a:solidFill>
                  <a:srgbClr val="C00000"/>
                </a:solidFill>
              </a:rPr>
              <a:t>1.</a:t>
            </a:r>
            <a:r>
              <a:rPr lang="en-US" u="sng" dirty="0">
                <a:solidFill>
                  <a:srgbClr val="C00000"/>
                </a:solidFill>
              </a:rPr>
              <a:t> Rectangular sunk key</a:t>
            </a:r>
            <a:r>
              <a:rPr lang="en-US" u="sng" dirty="0" smtClean="0">
                <a:solidFill>
                  <a:srgbClr val="C00000"/>
                </a:solidFill>
              </a:rPr>
              <a:t/>
            </a:r>
            <a:br>
              <a:rPr lang="en-US" u="sng" dirty="0" smtClean="0">
                <a:solidFill>
                  <a:srgbClr val="C00000"/>
                </a:solidFill>
              </a:rPr>
            </a:br>
            <a:endParaRPr lang="en-US" u="sng" dirty="0">
              <a:solidFill>
                <a:srgbClr val="C00000"/>
              </a:solidFill>
            </a:endParaRPr>
          </a:p>
        </p:txBody>
      </p:sp>
      <p:sp>
        <p:nvSpPr>
          <p:cNvPr id="4" name="Content Placeholder 3"/>
          <p:cNvSpPr>
            <a:spLocks noGrp="1"/>
          </p:cNvSpPr>
          <p:nvPr>
            <p:ph idx="1"/>
          </p:nvPr>
        </p:nvSpPr>
        <p:spPr/>
        <p:txBody>
          <a:bodyPr/>
          <a:lstStyle/>
          <a:p>
            <a:endParaRPr lang="en-US" dirty="0"/>
          </a:p>
        </p:txBody>
      </p:sp>
      <p:pic>
        <p:nvPicPr>
          <p:cNvPr id="5" name="Picture 4" descr="http://htmlimg4.scribdassets.com/4xdtjszuo9gt6y/images/2-c766cb241c.jpg"/>
          <p:cNvPicPr/>
          <p:nvPr/>
        </p:nvPicPr>
        <p:blipFill>
          <a:blip r:embed="rId2" cstate="print"/>
          <a:srcRect l="3987" t="-1744" b="75194"/>
          <a:stretch>
            <a:fillRect/>
          </a:stretch>
        </p:blipFill>
        <p:spPr bwMode="auto">
          <a:xfrm>
            <a:off x="1066800" y="2286001"/>
            <a:ext cx="71628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u="sng" dirty="0" smtClean="0">
                <a:latin typeface="Arial Black" pitchFamily="34" charset="0"/>
              </a:rPr>
              <a:t>A rectangular sunk </a:t>
            </a:r>
            <a:r>
              <a:rPr lang="en-US" dirty="0" smtClean="0">
                <a:latin typeface="Arial Black" pitchFamily="34" charset="0"/>
              </a:rPr>
              <a:t>key is shown in above Fig. The usual </a:t>
            </a:r>
            <a:r>
              <a:rPr lang="en-US" u="sng" dirty="0" err="1" smtClean="0">
                <a:latin typeface="Arial Black" pitchFamily="34" charset="0"/>
              </a:rPr>
              <a:t>proportionsof</a:t>
            </a:r>
            <a:r>
              <a:rPr lang="en-US" u="sng" dirty="0" smtClean="0">
                <a:latin typeface="Arial Black" pitchFamily="34" charset="0"/>
              </a:rPr>
              <a:t> this key </a:t>
            </a:r>
            <a:r>
              <a:rPr lang="en-US" dirty="0" smtClean="0">
                <a:latin typeface="Arial Black" pitchFamily="34" charset="0"/>
              </a:rPr>
              <a:t>are :   </a:t>
            </a:r>
          </a:p>
          <a:p>
            <a:pPr>
              <a:buNone/>
            </a:pPr>
            <a:r>
              <a:rPr lang="en-US" dirty="0" smtClean="0">
                <a:latin typeface="Arial Black" pitchFamily="34" charset="0"/>
              </a:rPr>
              <a:t>     </a:t>
            </a:r>
          </a:p>
          <a:p>
            <a:r>
              <a:rPr lang="en-US" dirty="0" smtClean="0">
                <a:latin typeface="Arial Black" pitchFamily="34" charset="0"/>
              </a:rPr>
              <a:t>width of key,             w = d   / 4 ; </a:t>
            </a:r>
          </a:p>
          <a:p>
            <a:r>
              <a:rPr lang="en-US" dirty="0" smtClean="0">
                <a:latin typeface="Arial Black" pitchFamily="34" charset="0"/>
              </a:rPr>
              <a:t> thickness of key, t  = 2 w  / 3  =d  / 6</a:t>
            </a:r>
          </a:p>
          <a:p>
            <a:r>
              <a:rPr lang="en-US" dirty="0" smtClean="0">
                <a:latin typeface="Arial Black" pitchFamily="34" charset="0"/>
              </a:rPr>
              <a:t>Where  d =Diameter of the shaft       or            diameter of the hole in the hub.</a:t>
            </a:r>
          </a:p>
          <a:p>
            <a:r>
              <a:rPr lang="en-US" dirty="0" smtClean="0">
                <a:latin typeface="Arial Black" pitchFamily="34" charset="0"/>
              </a:rPr>
              <a:t>The key has taper 1 in 100 on the top side only</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654</TotalTime>
  <Words>571</Words>
  <Application>Microsoft Office PowerPoint</Application>
  <PresentationFormat>On-screen Show (4:3)</PresentationFormat>
  <Paragraphs>102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DESIGN  OF  Keys  </vt:lpstr>
      <vt:lpstr>Slide 2</vt:lpstr>
      <vt:lpstr>Slide 3</vt:lpstr>
      <vt:lpstr>Types of Keys</vt:lpstr>
      <vt:lpstr>Slide 5</vt:lpstr>
      <vt:lpstr>Slide 6</vt:lpstr>
      <vt:lpstr>Sunk Keys</vt:lpstr>
      <vt:lpstr> 1. Rectangular sunk key </vt:lpstr>
      <vt:lpstr>Slide 9</vt:lpstr>
      <vt:lpstr>  2. Square sunk key   </vt:lpstr>
      <vt:lpstr>   3. Parallel sunk key .  </vt:lpstr>
      <vt:lpstr> 4.Gib-head key </vt:lpstr>
      <vt:lpstr>Slide 13</vt:lpstr>
      <vt:lpstr> 5. Feather key </vt:lpstr>
      <vt:lpstr>Slide 15</vt:lpstr>
      <vt:lpstr>  6. Woodruff key  . </vt:lpstr>
      <vt:lpstr>Slide 17</vt:lpstr>
      <vt:lpstr>Saddle keys</vt:lpstr>
      <vt:lpstr>Slide 19</vt:lpstr>
      <vt:lpstr>Tangent Keys</vt:lpstr>
      <vt:lpstr>Round Keys</vt:lpstr>
      <vt:lpstr>Slide 22</vt:lpstr>
      <vt:lpstr>Splines</vt:lpstr>
      <vt:lpstr>Splines are ridges or teeth on a drive shaft that mesh with grooves in a mating piece and transfer torque to it, maintaining the angular correspondence between them.</vt:lpstr>
      <vt:lpstr>Slide 25</vt:lpstr>
      <vt:lpstr>Strength of a Sunk Key </vt:lpstr>
      <vt:lpstr>Slide 27</vt:lpstr>
      <vt:lpstr>Slide 28</vt:lpstr>
      <vt:lpstr>Slide 29</vt:lpstr>
      <vt:lpstr>Slide 30</vt:lpstr>
      <vt:lpstr>Slide 31</vt:lpstr>
      <vt:lpstr>Slide 32</vt:lpstr>
      <vt:lpstr>Slide 33</vt:lpstr>
      <vt:lpstr>Slide 34</vt:lpstr>
      <vt:lpstr>Torsion of shaft</vt:lpstr>
      <vt:lpstr>Slide 36</vt:lpstr>
      <vt:lpstr>Slide 37</vt:lpstr>
      <vt:lpstr>THANK  U……….</vt:lpstr>
      <vt:lpstr>Crushing stress</vt:lpstr>
      <vt:lpstr>Slide 40</vt:lpstr>
    </vt:vector>
  </TitlesOfParts>
  <Company>Your Organization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Malik</cp:lastModifiedBy>
  <cp:revision>172</cp:revision>
  <dcterms:created xsi:type="dcterms:W3CDTF">2012-09-01T08:57:36Z</dcterms:created>
  <dcterms:modified xsi:type="dcterms:W3CDTF">2020-05-02T15:25:18Z</dcterms:modified>
</cp:coreProperties>
</file>