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8"/>
  </p:notesMasterIdLst>
  <p:sldIdLst>
    <p:sldId id="258" r:id="rId2"/>
    <p:sldId id="262" r:id="rId3"/>
    <p:sldId id="261" r:id="rId4"/>
    <p:sldId id="264" r:id="rId5"/>
    <p:sldId id="265" r:id="rId6"/>
    <p:sldId id="266" r:id="rId7"/>
    <p:sldId id="259" r:id="rId8"/>
    <p:sldId id="260" r:id="rId9"/>
    <p:sldId id="263" r:id="rId10"/>
    <p:sldId id="267" r:id="rId11"/>
    <p:sldId id="268" r:id="rId12"/>
    <p:sldId id="269" r:id="rId13"/>
    <p:sldId id="271" r:id="rId14"/>
    <p:sldId id="270"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858ABA9-6FE5-4400-A317-9EDC5F3FC500}">
          <p14:sldIdLst>
            <p14:sldId id="258"/>
          </p14:sldIdLst>
        </p14:section>
        <p14:section name="Untitled Section" id="{E0A25619-9CF0-4339-A2AA-3FEC828008C4}">
          <p14:sldIdLst>
            <p14:sldId id="262"/>
            <p14:sldId id="261"/>
            <p14:sldId id="264"/>
            <p14:sldId id="265"/>
            <p14:sldId id="266"/>
            <p14:sldId id="259"/>
            <p14:sldId id="260"/>
            <p14:sldId id="263"/>
            <p14:sldId id="267"/>
            <p14:sldId id="268"/>
            <p14:sldId id="269"/>
            <p14:sldId id="271"/>
            <p14:sldId id="270"/>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2" autoAdjust="0"/>
    <p:restoredTop sz="86339" autoAdjust="0"/>
  </p:normalViewPr>
  <p:slideViewPr>
    <p:cSldViewPr>
      <p:cViewPr>
        <p:scale>
          <a:sx n="82" d="100"/>
          <a:sy n="82" d="100"/>
        </p:scale>
        <p:origin x="-79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9B3F6-E0AF-4548-AB90-C47FE4016BE5}" type="datetimeFigureOut">
              <a:rPr lang="en-US" smtClean="0"/>
              <a:t>1/21/2021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7876CE-ED89-48AB-B86F-E4DADE6825EB}" type="slidenum">
              <a:rPr lang="en-US" smtClean="0"/>
              <a:t>‹#›</a:t>
            </a:fld>
            <a:endParaRPr lang="en-US" dirty="0"/>
          </a:p>
        </p:txBody>
      </p:sp>
    </p:spTree>
    <p:extLst>
      <p:ext uri="{BB962C8B-B14F-4D97-AF65-F5344CB8AC3E}">
        <p14:creationId xmlns:p14="http://schemas.microsoft.com/office/powerpoint/2010/main" val="236529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7876CE-ED89-48AB-B86F-E4DADE6825EB}" type="slidenum">
              <a:rPr lang="en-US" smtClean="0"/>
              <a:t>1</a:t>
            </a:fld>
            <a:endParaRPr lang="en-US" dirty="0"/>
          </a:p>
        </p:txBody>
      </p:sp>
    </p:spTree>
    <p:extLst>
      <p:ext uri="{BB962C8B-B14F-4D97-AF65-F5344CB8AC3E}">
        <p14:creationId xmlns:p14="http://schemas.microsoft.com/office/powerpoint/2010/main" val="268584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87876CE-ED89-48AB-B86F-E4DADE6825EB}" type="slidenum">
              <a:rPr lang="en-US" smtClean="0"/>
              <a:t>7</a:t>
            </a:fld>
            <a:endParaRPr lang="en-US" dirty="0"/>
          </a:p>
        </p:txBody>
      </p:sp>
    </p:spTree>
    <p:extLst>
      <p:ext uri="{BB962C8B-B14F-4D97-AF65-F5344CB8AC3E}">
        <p14:creationId xmlns:p14="http://schemas.microsoft.com/office/powerpoint/2010/main" val="3083539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7876CE-ED89-48AB-B86F-E4DADE6825EB}" type="slidenum">
              <a:rPr lang="en-US" smtClean="0"/>
              <a:t>9</a:t>
            </a:fld>
            <a:endParaRPr lang="en-US" dirty="0"/>
          </a:p>
        </p:txBody>
      </p:sp>
    </p:spTree>
    <p:extLst>
      <p:ext uri="{BB962C8B-B14F-4D97-AF65-F5344CB8AC3E}">
        <p14:creationId xmlns:p14="http://schemas.microsoft.com/office/powerpoint/2010/main" val="3203737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7A3833-2824-4E0C-9A5D-A354041A368B}"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01C858-476B-40ED-94B3-AD6BE1815286}"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AE089A-0436-4AE9-9B80-E618F9DB0D04}"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F1B31E-A2DF-426F-A81B-FD734642A35A}"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B4AEF-3743-493D-A343-07E891CAD062}"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3E028B-0FB2-4A33-9B6D-92666F77A580}"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CF0C4B-AFC8-40F6-9485-151AE68B63F4}" type="datetime1">
              <a:rPr lang="en-US" smtClean="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38D277-A2D9-40C5-A40B-B3524BCD381F}" type="datetime1">
              <a:rPr lang="en-US" smtClean="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3E385-7831-4B5F-8D1F-150F7A1EBCEA}" type="datetime1">
              <a:rPr lang="en-US" smtClean="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07B0F-B60B-4ACF-850B-672FEA337A8E}"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772A6C-BC24-4D12-A66F-68A26AB1F58C}"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E4C2458-F570-4BB4-9B46-1B9D78351859}" type="datetime1">
              <a:rPr lang="en-US" smtClean="0"/>
              <a:t>1/21/2021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232" y="635067"/>
            <a:ext cx="8305890" cy="4770537"/>
          </a:xfrm>
          <a:prstGeom prst="rect">
            <a:avLst/>
          </a:prstGeom>
        </p:spPr>
        <p:txBody>
          <a:bodyPr wrap="square">
            <a:spAutoFit/>
          </a:bodyPr>
          <a:lstStyle/>
          <a:p>
            <a:r>
              <a:rPr lang="en-US" sz="4000" dirty="0" smtClean="0"/>
              <a:t> </a:t>
            </a:r>
            <a:r>
              <a:rPr lang="en-US" sz="4000" b="1" dirty="0" smtClean="0">
                <a:latin typeface="Times New Roman" pitchFamily="18" charset="0"/>
                <a:cs typeface="Times New Roman" pitchFamily="18" charset="0"/>
              </a:rPr>
              <a:t>National educational policy,1979</a:t>
            </a:r>
          </a:p>
          <a:p>
            <a:endParaRPr lang="en-US" sz="2400" b="1" i="1" dirty="0"/>
          </a:p>
          <a:p>
            <a:pPr algn="just"/>
            <a:r>
              <a:rPr lang="en-US" sz="2400" dirty="0" smtClean="0">
                <a:latin typeface="Times New Roman" pitchFamily="18" charset="0"/>
                <a:cs typeface="Times New Roman" pitchFamily="18" charset="0"/>
              </a:rPr>
              <a:t>On 29 march 1972 </a:t>
            </a:r>
            <a:r>
              <a:rPr lang="en-US" sz="2400" dirty="0" smtClean="0">
                <a:latin typeface="Times New Roman" pitchFamily="18" charset="0"/>
                <a:cs typeface="Times New Roman" pitchFamily="18" charset="0"/>
              </a:rPr>
              <a:t>Zulfiqar </a:t>
            </a:r>
            <a:r>
              <a:rPr lang="en-US" sz="2400" dirty="0" smtClean="0">
                <a:latin typeface="Times New Roman" pitchFamily="18" charset="0"/>
                <a:cs typeface="Times New Roman" pitchFamily="18" charset="0"/>
              </a:rPr>
              <a:t>Ali Bhutto announced the educational policy. As a result all private education institutes were taken into national grip and brought change in all other aspect of education</a:t>
            </a:r>
          </a:p>
          <a:p>
            <a:pPr algn="just"/>
            <a:r>
              <a:rPr lang="en-US" sz="2400" dirty="0">
                <a:latin typeface="Times New Roman" pitchFamily="18" charset="0"/>
                <a:cs typeface="Times New Roman" pitchFamily="18" charset="0"/>
              </a:rPr>
              <a:t>National EducationPolicy1979 A National Educational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Conference </a:t>
            </a:r>
            <a:r>
              <a:rPr lang="en-US" sz="2400" dirty="0">
                <a:latin typeface="Times New Roman" pitchFamily="18" charset="0"/>
                <a:cs typeface="Times New Roman" pitchFamily="18" charset="0"/>
              </a:rPr>
              <a:t>was convened by the President of Pakistan, </a:t>
            </a:r>
            <a:r>
              <a:rPr lang="en-US" sz="2400" dirty="0" smtClean="0">
                <a:latin typeface="Times New Roman" pitchFamily="18" charset="0"/>
                <a:cs typeface="Times New Roman" pitchFamily="18" charset="0"/>
              </a:rPr>
              <a:t>Mr. </a:t>
            </a:r>
            <a:r>
              <a:rPr lang="en-US" sz="2400" dirty="0">
                <a:latin typeface="Times New Roman" pitchFamily="18" charset="0"/>
                <a:cs typeface="Times New Roman" pitchFamily="18" charset="0"/>
              </a:rPr>
              <a:t>Fazal Ilahi Chaudhry,in October 1977 for evolving a set of fresh recommendations for a new education policy which was later announced in 1979</a:t>
            </a:r>
            <a:r>
              <a:rPr lang="en-US" sz="2400" i="1" dirty="0" smtClean="0"/>
              <a:t>.</a:t>
            </a:r>
          </a:p>
          <a:p>
            <a:endParaRPr lang="en-US" sz="2400" dirty="0" smtClean="0"/>
          </a:p>
        </p:txBody>
      </p:sp>
      <p:sp>
        <p:nvSpPr>
          <p:cNvPr id="6" name="5-Point Star 5"/>
          <p:cNvSpPr/>
          <p:nvPr/>
        </p:nvSpPr>
        <p:spPr>
          <a:xfrm>
            <a:off x="129315" y="1752600"/>
            <a:ext cx="167729" cy="15240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169503" y="3200400"/>
            <a:ext cx="167729" cy="15240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6138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717" y="990600"/>
            <a:ext cx="8382000" cy="3508653"/>
          </a:xfrm>
          <a:prstGeom prst="rect">
            <a:avLst/>
          </a:prstGeom>
        </p:spPr>
        <p:txBody>
          <a:bodyPr wrap="square">
            <a:spAutoFit/>
          </a:bodyPr>
          <a:lstStyle/>
          <a:p>
            <a:pPr lvl="1"/>
            <a:r>
              <a:rPr lang="en-US" sz="3600" b="1" i="1" dirty="0" smtClean="0"/>
              <a:t>   </a:t>
            </a:r>
            <a:r>
              <a:rPr lang="en-US" sz="2400" b="1" dirty="0" smtClean="0">
                <a:latin typeface="Times New Roman" pitchFamily="18" charset="0"/>
                <a:cs typeface="Times New Roman" pitchFamily="18" charset="0"/>
              </a:rPr>
              <a:t>Mohallah school </a:t>
            </a:r>
          </a:p>
          <a:p>
            <a:pPr lvl="1"/>
            <a:r>
              <a:rPr lang="en-US" sz="2400" dirty="0" smtClean="0">
                <a:latin typeface="Times New Roman" pitchFamily="18" charset="0"/>
                <a:cs typeface="Times New Roman" pitchFamily="18" charset="0"/>
              </a:rPr>
              <a:t>It was recommendation to open Mohallah schools for those girls that could not get admission in formal education institutes. For this purpose 5000 schools</a:t>
            </a:r>
          </a:p>
          <a:p>
            <a:pPr lvl="1"/>
            <a:endParaRPr lang="en-US" sz="2400" dirty="0" smtClean="0">
              <a:latin typeface="Times New Roman" pitchFamily="18" charset="0"/>
              <a:cs typeface="Times New Roman" pitchFamily="18" charset="0"/>
            </a:endParaRPr>
          </a:p>
          <a:p>
            <a:pPr lvl="1"/>
            <a:r>
              <a:rPr lang="en-US" sz="2400" b="1" dirty="0" smtClean="0">
                <a:latin typeface="Times New Roman" pitchFamily="18" charset="0"/>
                <a:cs typeface="Times New Roman" pitchFamily="18" charset="0"/>
              </a:rPr>
              <a:t>   Religious Education </a:t>
            </a:r>
          </a:p>
          <a:p>
            <a:pPr lvl="1"/>
            <a:r>
              <a:rPr lang="en-US" sz="2400" dirty="0" smtClean="0">
                <a:latin typeface="Times New Roman" pitchFamily="18" charset="0"/>
                <a:cs typeface="Times New Roman" pitchFamily="18" charset="0"/>
              </a:rPr>
              <a:t>Arabic will have compulsory up 8</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class. It will have taught as a compulsory subject</a:t>
            </a:r>
          </a:p>
          <a:p>
            <a:pPr lvl="1"/>
            <a:endParaRPr lang="en-US" i="1" dirty="0"/>
          </a:p>
        </p:txBody>
      </p:sp>
    </p:spTree>
    <p:extLst>
      <p:ext uri="{BB962C8B-B14F-4D97-AF65-F5344CB8AC3E}">
        <p14:creationId xmlns:p14="http://schemas.microsoft.com/office/powerpoint/2010/main" val="3517895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787" y="838200"/>
            <a:ext cx="8458200" cy="3693319"/>
          </a:xfrm>
          <a:prstGeom prst="rect">
            <a:avLst/>
          </a:prstGeom>
        </p:spPr>
        <p:txBody>
          <a:bodyPr wrap="square">
            <a:spAutoFit/>
          </a:bodyPr>
          <a:lstStyle/>
          <a:p>
            <a:pPr lvl="1" algn="just"/>
            <a:r>
              <a:rPr lang="en-US" sz="2400" b="1" dirty="0">
                <a:latin typeface="Times New Roman" pitchFamily="18" charset="0"/>
                <a:cs typeface="Times New Roman" pitchFamily="18" charset="0"/>
              </a:rPr>
              <a:t>Village workshop </a:t>
            </a:r>
            <a:r>
              <a:rPr lang="en-US" sz="2400" b="1" dirty="0" smtClean="0">
                <a:latin typeface="Times New Roman" pitchFamily="18" charset="0"/>
                <a:cs typeface="Times New Roman" pitchFamily="18" charset="0"/>
              </a:rPr>
              <a:t>schools</a:t>
            </a:r>
            <a:endParaRPr lang="en-US" sz="2400" b="1" dirty="0">
              <a:latin typeface="Times New Roman" pitchFamily="18" charset="0"/>
              <a:cs typeface="Times New Roman" pitchFamily="18" charset="0"/>
            </a:endParaRPr>
          </a:p>
          <a:p>
            <a:pPr lvl="1" algn="just"/>
            <a:r>
              <a:rPr lang="en-US" sz="2400" dirty="0">
                <a:latin typeface="Times New Roman" pitchFamily="18" charset="0"/>
                <a:cs typeface="Times New Roman" pitchFamily="18" charset="0"/>
              </a:rPr>
              <a:t>It was recommended in policy to open workshop schools for those children who leave study. main purpose was to enable them to earn their </a:t>
            </a:r>
            <a:r>
              <a:rPr lang="en-US" sz="2400" dirty="0" smtClean="0">
                <a:latin typeface="Times New Roman" pitchFamily="18" charset="0"/>
                <a:cs typeface="Times New Roman" pitchFamily="18" charset="0"/>
              </a:rPr>
              <a:t>livelihood</a:t>
            </a:r>
          </a:p>
          <a:p>
            <a:pPr lvl="1" algn="just"/>
            <a:endParaRPr lang="en-US" sz="2400" dirty="0" smtClean="0">
              <a:latin typeface="Times New Roman" pitchFamily="18" charset="0"/>
              <a:cs typeface="Times New Roman" pitchFamily="18" charset="0"/>
            </a:endParaRPr>
          </a:p>
          <a:p>
            <a:pPr lvl="1" algn="just"/>
            <a:r>
              <a:rPr lang="en-US" sz="2400" b="1" dirty="0" smtClean="0">
                <a:latin typeface="Times New Roman" pitchFamily="18" charset="0"/>
                <a:cs typeface="Times New Roman" pitchFamily="18" charset="0"/>
              </a:rPr>
              <a:t>Medium of instruction</a:t>
            </a:r>
          </a:p>
          <a:p>
            <a:pPr lvl="1" algn="just"/>
            <a:r>
              <a:rPr lang="en-US" sz="2400" dirty="0" smtClean="0">
                <a:latin typeface="Times New Roman" pitchFamily="18" charset="0"/>
                <a:cs typeface="Times New Roman" pitchFamily="18" charset="0"/>
              </a:rPr>
              <a:t>It was planned in policy that all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nglish medium schools that get government aids will consider Urdu language as a medium of instruction </a:t>
            </a:r>
            <a:endParaRPr lang="en-US" sz="2400" dirty="0">
              <a:latin typeface="Times New Roman" pitchFamily="18" charset="0"/>
              <a:cs typeface="Times New Roman" pitchFamily="18" charset="0"/>
            </a:endParaRPr>
          </a:p>
          <a:p>
            <a:pPr lvl="1"/>
            <a:endParaRPr lang="en-US" i="1" dirty="0"/>
          </a:p>
        </p:txBody>
      </p:sp>
    </p:spTree>
    <p:extLst>
      <p:ext uri="{BB962C8B-B14F-4D97-AF65-F5344CB8AC3E}">
        <p14:creationId xmlns:p14="http://schemas.microsoft.com/office/powerpoint/2010/main" val="2492299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840" y="609600"/>
            <a:ext cx="8305800" cy="3785652"/>
          </a:xfrm>
          <a:prstGeom prst="rect">
            <a:avLst/>
          </a:prstGeom>
        </p:spPr>
        <p:txBody>
          <a:bodyPr wrap="square">
            <a:spAutoFit/>
          </a:bodyPr>
          <a:lstStyle/>
          <a:p>
            <a:r>
              <a:rPr lang="en-US" sz="2400" u="sng" dirty="0" smtClean="0">
                <a:latin typeface="Times New Roman" pitchFamily="18" charset="0"/>
                <a:cs typeface="Times New Roman" pitchFamily="18" charset="0"/>
              </a:rPr>
              <a:t>IMPACT</a:t>
            </a:r>
          </a:p>
          <a:p>
            <a:r>
              <a:rPr lang="en-US" sz="2400" b="1" dirty="0" smtClean="0">
                <a:latin typeface="Times New Roman" pitchFamily="18" charset="0"/>
                <a:cs typeface="Times New Roman" pitchFamily="18" charset="0"/>
              </a:rPr>
              <a:t>1.Clean foundation of education</a:t>
            </a:r>
          </a:p>
          <a:p>
            <a:r>
              <a:rPr lang="en-US" sz="2400" dirty="0" smtClean="0">
                <a:latin typeface="Times New Roman" pitchFamily="18" charset="0"/>
                <a:cs typeface="Times New Roman" pitchFamily="18" charset="0"/>
              </a:rPr>
              <a:t>In national educational policy </a:t>
            </a:r>
            <a:r>
              <a:rPr lang="en-US" sz="2400" dirty="0" smtClean="0">
                <a:latin typeface="Times New Roman" pitchFamily="18" charset="0"/>
                <a:cs typeface="Times New Roman" pitchFamily="18" charset="0"/>
              </a:rPr>
              <a:t>Islam </a:t>
            </a:r>
            <a:r>
              <a:rPr lang="en-US" sz="2400" dirty="0" smtClean="0">
                <a:latin typeface="Times New Roman" pitchFamily="18" charset="0"/>
                <a:cs typeface="Times New Roman" pitchFamily="18" charset="0"/>
              </a:rPr>
              <a:t>ideology of life was considered as base of education.</a:t>
            </a:r>
          </a:p>
          <a:p>
            <a:endParaRPr lang="en-US" sz="2400"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2. University Grants commission</a:t>
            </a:r>
          </a:p>
          <a:p>
            <a:r>
              <a:rPr lang="en-US" sz="2400" dirty="0" smtClean="0">
                <a:latin typeface="Times New Roman" pitchFamily="18" charset="0"/>
                <a:cs typeface="Times New Roman" pitchFamily="18" charset="0"/>
              </a:rPr>
              <a:t>It was decided in policy to give university grant commission to university to save their problem moreover it was said that government would bear expenses of university and these amount were given a great commission</a:t>
            </a:r>
            <a:r>
              <a:rPr lang="en-US" sz="2400" i="1" dirty="0" smtClean="0"/>
              <a:t>.</a:t>
            </a:r>
          </a:p>
        </p:txBody>
      </p:sp>
    </p:spTree>
    <p:extLst>
      <p:ext uri="{BB962C8B-B14F-4D97-AF65-F5344CB8AC3E}">
        <p14:creationId xmlns:p14="http://schemas.microsoft.com/office/powerpoint/2010/main" val="195671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flipV="1">
            <a:off x="304800" y="2362200"/>
            <a:ext cx="8686799" cy="369332"/>
          </a:xfrm>
          <a:prstGeom prst="rect">
            <a:avLst/>
          </a:prstGeom>
        </p:spPr>
        <p:txBody>
          <a:bodyPr wrap="square">
            <a:spAutoFit/>
          </a:bodyPr>
          <a:lstStyle/>
          <a:p>
            <a:r>
              <a:rPr lang="en-US" dirty="0" smtClean="0"/>
              <a:t> </a:t>
            </a:r>
            <a:endParaRPr lang="en-US" dirty="0"/>
          </a:p>
        </p:txBody>
      </p:sp>
      <p:sp>
        <p:nvSpPr>
          <p:cNvPr id="6" name="Rectangle 5"/>
          <p:cNvSpPr/>
          <p:nvPr/>
        </p:nvSpPr>
        <p:spPr>
          <a:xfrm>
            <a:off x="457201" y="609600"/>
            <a:ext cx="8229598" cy="4431983"/>
          </a:xfrm>
          <a:prstGeom prst="rect">
            <a:avLst/>
          </a:prstGeom>
        </p:spPr>
        <p:txBody>
          <a:bodyPr wrap="square">
            <a:spAutoFit/>
          </a:bodyPr>
          <a:lstStyle/>
          <a:p>
            <a:pPr algn="just"/>
            <a:r>
              <a:rPr lang="en-US" sz="2400" b="1" dirty="0" smtClean="0">
                <a:latin typeface="Times New Roman" pitchFamily="18" charset="0"/>
                <a:cs typeface="Times New Roman" pitchFamily="18" charset="0"/>
              </a:rPr>
              <a:t>3. Urdu Language </a:t>
            </a:r>
          </a:p>
          <a:p>
            <a:pPr algn="just"/>
            <a:r>
              <a:rPr lang="en-US" sz="2400" dirty="0" smtClean="0">
                <a:latin typeface="Times New Roman" pitchFamily="18" charset="0"/>
                <a:cs typeface="Times New Roman" pitchFamily="18" charset="0"/>
              </a:rPr>
              <a:t>It also decided in education policy that all official work will have  performed in Urdu language. It was compulsory for English medium schools that get government aids to adopt language selected bay provincial government.</a:t>
            </a:r>
          </a:p>
          <a:p>
            <a:pPr algn="just"/>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4. Islamic </a:t>
            </a:r>
            <a:r>
              <a:rPr lang="en-US" sz="2400" b="1" dirty="0" smtClean="0">
                <a:latin typeface="Times New Roman" pitchFamily="18" charset="0"/>
                <a:cs typeface="Times New Roman" pitchFamily="18" charset="0"/>
              </a:rPr>
              <a:t>Madrasa's </a:t>
            </a:r>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According to the decision of national policy those people were held for public  service that have certificate from islamic madras’s in this way benefits of madras increased and preached </a:t>
            </a:r>
            <a:r>
              <a:rPr lang="en-US" sz="2400" dirty="0" smtClean="0">
                <a:latin typeface="Times New Roman" pitchFamily="18" charset="0"/>
                <a:cs typeface="Times New Roman" pitchFamily="18" charset="0"/>
              </a:rPr>
              <a:t>Islam</a:t>
            </a:r>
            <a:endParaRPr lang="en-US" sz="24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78840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524000"/>
            <a:ext cx="8456488" cy="1754326"/>
          </a:xfrm>
          <a:prstGeom prst="rect">
            <a:avLst/>
          </a:prstGeom>
        </p:spPr>
        <p:txBody>
          <a:bodyPr wrap="square">
            <a:spAutoFit/>
          </a:bodyPr>
          <a:lstStyle/>
          <a:p>
            <a:pPr algn="just"/>
            <a:r>
              <a:rPr lang="en-US" sz="3600" b="1" i="1" dirty="0" smtClean="0"/>
              <a:t>5</a:t>
            </a:r>
            <a:r>
              <a:rPr lang="en-US" sz="3200" b="1" dirty="0" smtClean="0">
                <a:latin typeface="Times New Roman" pitchFamily="18" charset="0"/>
                <a:cs typeface="Times New Roman" pitchFamily="18" charset="0"/>
              </a:rPr>
              <a:t>. Teacher welfare </a:t>
            </a:r>
          </a:p>
          <a:p>
            <a:pPr algn="just"/>
            <a:r>
              <a:rPr lang="en-US" sz="2400" dirty="0" smtClean="0">
                <a:latin typeface="Times New Roman" pitchFamily="18" charset="0"/>
                <a:cs typeface="Times New Roman" pitchFamily="18" charset="0"/>
              </a:rPr>
              <a:t>Residential colony was constructed for rural teachers. For getting external and in internal education scholarship was given to teachers.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78840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0529" y="381000"/>
            <a:ext cx="8381999" cy="5632311"/>
          </a:xfrm>
          <a:prstGeom prst="rect">
            <a:avLst/>
          </a:prstGeom>
        </p:spPr>
        <p:txBody>
          <a:bodyPr wrap="square">
            <a:spAutoFit/>
          </a:bodyPr>
          <a:lstStyle/>
          <a:p>
            <a:r>
              <a:rPr lang="en-US" sz="2400" b="1" dirty="0" smtClean="0">
                <a:latin typeface="Times New Roman" pitchFamily="18" charset="0"/>
                <a:cs typeface="Times New Roman" pitchFamily="18" charset="0"/>
              </a:rPr>
              <a:t>Milestone achieved by Education Policy 1979;</a:t>
            </a:r>
          </a:p>
          <a:p>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The medium of instruction was switched over to Urdu in government schools.  </a:t>
            </a:r>
          </a:p>
          <a:p>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Private schools were allowed to have English  as the medium of instruction. This led to the operation of two different systems of education within the country. One for those who could afford private education and one for the rest of nation. This two tier system contributed to a widening socio-economic inequity with the consequent feeling of injustice and resentment.</a:t>
            </a:r>
          </a:p>
          <a:p>
            <a:r>
              <a:rPr lang="en-US" sz="2400" b="1"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The policy of nationalization was reversed.</a:t>
            </a:r>
          </a:p>
          <a:p>
            <a:r>
              <a:rPr lang="en-US" sz="2400" b="1"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 The private sector was encouraged to open schools.</a:t>
            </a:r>
          </a:p>
          <a:p>
            <a:r>
              <a:rPr lang="en-US" sz="2400" b="1" dirty="0" smtClean="0">
                <a:latin typeface="Times New Roman" pitchFamily="18" charset="0"/>
                <a:cs typeface="Times New Roman" pitchFamily="18" charset="0"/>
              </a:rPr>
              <a:t>5. </a:t>
            </a:r>
            <a:r>
              <a:rPr lang="en-US" sz="2400" dirty="0" smtClean="0">
                <a:latin typeface="Times New Roman" pitchFamily="18" charset="0"/>
                <a:cs typeface="Times New Roman" pitchFamily="18" charset="0"/>
              </a:rPr>
              <a:t> The funding of universities was made through the federal </a:t>
            </a:r>
            <a:r>
              <a:rPr lang="en-US" sz="2400" i="1" dirty="0" smtClean="0">
                <a:latin typeface="Times New Roman" pitchFamily="18" charset="0"/>
                <a:cs typeface="Times New Roman" pitchFamily="18" charset="0"/>
              </a:rPr>
              <a:t>government.</a:t>
            </a:r>
          </a:p>
          <a:p>
            <a:endParaRPr lang="en-US" sz="2400" i="1" dirty="0" smtClean="0"/>
          </a:p>
          <a:p>
            <a:r>
              <a:rPr lang="en-US" sz="2400" i="1" dirty="0" smtClean="0"/>
              <a:t> </a:t>
            </a:r>
            <a:endParaRPr lang="en-US" sz="2400" i="1" dirty="0"/>
          </a:p>
        </p:txBody>
      </p:sp>
    </p:spTree>
    <p:extLst>
      <p:ext uri="{BB962C8B-B14F-4D97-AF65-F5344CB8AC3E}">
        <p14:creationId xmlns:p14="http://schemas.microsoft.com/office/powerpoint/2010/main" val="478740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856" y="457200"/>
            <a:ext cx="8229599" cy="3908762"/>
          </a:xfrm>
          <a:prstGeom prst="rect">
            <a:avLst/>
          </a:prstGeom>
        </p:spPr>
        <p:txBody>
          <a:bodyPr wrap="square">
            <a:spAutoFit/>
          </a:bodyPr>
          <a:lstStyle/>
          <a:p>
            <a:pPr algn="just"/>
            <a:r>
              <a:rPr lang="en-US" sz="2800" b="1" i="1" dirty="0" smtClean="0">
                <a:latin typeface="Times New Roman" pitchFamily="18" charset="0"/>
                <a:cs typeface="Times New Roman" pitchFamily="18" charset="0"/>
              </a:rPr>
              <a:t>Suggested strategies to achieve of goals of policy: </a:t>
            </a:r>
          </a:p>
          <a:p>
            <a:pPr marL="342900" indent="-342900" algn="just">
              <a:buFontTx/>
              <a:buAutoNum type="arabicPeriod"/>
            </a:pPr>
            <a:r>
              <a:rPr lang="en-US" sz="2400" dirty="0" smtClean="0">
                <a:latin typeface="Times New Roman" pitchFamily="18" charset="0"/>
                <a:cs typeface="Times New Roman" pitchFamily="18" charset="0"/>
              </a:rPr>
              <a:t>Urdu as </a:t>
            </a:r>
            <a:r>
              <a:rPr lang="en-US" sz="2400" dirty="0">
                <a:latin typeface="Times New Roman" pitchFamily="18" charset="0"/>
                <a:cs typeface="Times New Roman" pitchFamily="18" charset="0"/>
              </a:rPr>
              <a:t>Merging madras and traditional education.</a:t>
            </a:r>
          </a:p>
          <a:p>
            <a:pPr marL="342900" indent="-342900" algn="just">
              <a:buAutoNum type="arabicPeriod"/>
            </a:pPr>
            <a:r>
              <a:rPr lang="en-US" sz="2400" dirty="0" smtClean="0">
                <a:latin typeface="Times New Roman" pitchFamily="18" charset="0"/>
                <a:cs typeface="Times New Roman" pitchFamily="18" charset="0"/>
              </a:rPr>
              <a:t>a medium of education </a:t>
            </a:r>
          </a:p>
          <a:p>
            <a:pPr marL="342900" indent="-342900" algn="just">
              <a:buAutoNum type="arabicPeriod"/>
            </a:pPr>
            <a:r>
              <a:rPr lang="en-US" sz="2400" dirty="0" smtClean="0">
                <a:latin typeface="Times New Roman" pitchFamily="18" charset="0"/>
                <a:cs typeface="Times New Roman" pitchFamily="18" charset="0"/>
              </a:rPr>
              <a:t>Effective participation of community in literacy programs.</a:t>
            </a:r>
          </a:p>
          <a:p>
            <a:pPr marL="342900" indent="-342900" algn="just">
              <a:buAutoNum type="arabicPeriod"/>
            </a:pPr>
            <a:r>
              <a:rPr lang="en-US" sz="2400" dirty="0" smtClean="0">
                <a:latin typeface="Times New Roman" pitchFamily="18" charset="0"/>
                <a:cs typeface="Times New Roman" pitchFamily="18" charset="0"/>
              </a:rPr>
              <a:t>Linked scientific and technical education.</a:t>
            </a:r>
          </a:p>
          <a:p>
            <a:pPr marL="342900" indent="-342900" algn="just">
              <a:buAutoNum type="arabicPeriod"/>
            </a:pPr>
            <a:r>
              <a:rPr lang="en-US" sz="2400" dirty="0" smtClean="0">
                <a:latin typeface="Times New Roman" pitchFamily="18" charset="0"/>
                <a:cs typeface="Times New Roman" pitchFamily="18" charset="0"/>
              </a:rPr>
              <a:t>Separate instates for male and female.</a:t>
            </a:r>
          </a:p>
          <a:p>
            <a:pPr marL="342900" indent="-342900" algn="just">
              <a:buAutoNum type="arabicPeriod"/>
            </a:pPr>
            <a:r>
              <a:rPr lang="en-US" sz="2400" dirty="0" smtClean="0">
                <a:latin typeface="Times New Roman" pitchFamily="18" charset="0"/>
                <a:cs typeface="Times New Roman" pitchFamily="18" charset="0"/>
              </a:rPr>
              <a:t>Mosque schools</a:t>
            </a:r>
            <a:endParaRPr lang="en-US" sz="2400" dirty="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Implementation;</a:t>
            </a:r>
          </a:p>
          <a:p>
            <a:pPr algn="just"/>
            <a:r>
              <a:rPr lang="en-US" sz="2400" dirty="0" smtClean="0">
                <a:latin typeface="Times New Roman" pitchFamily="18" charset="0"/>
                <a:cs typeface="Times New Roman" pitchFamily="18" charset="0"/>
              </a:rPr>
              <a:t>This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policy was not implemented properly and failed due to lack of planning and financial resources.</a:t>
            </a:r>
          </a:p>
        </p:txBody>
      </p:sp>
    </p:spTree>
    <p:extLst>
      <p:ext uri="{BB962C8B-B14F-4D97-AF65-F5344CB8AC3E}">
        <p14:creationId xmlns:p14="http://schemas.microsoft.com/office/powerpoint/2010/main" val="256243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9167" y="457200"/>
            <a:ext cx="7914348" cy="3323987"/>
          </a:xfrm>
          <a:prstGeom prst="rect">
            <a:avLst/>
          </a:prstGeom>
        </p:spPr>
        <p:txBody>
          <a:bodyPr wrap="square">
            <a:spAutoFit/>
          </a:bodyPr>
          <a:lstStyle/>
          <a:p>
            <a:pPr algn="just"/>
            <a:r>
              <a:rPr lang="en-US" sz="2400" dirty="0">
                <a:latin typeface="Times New Roman" pitchFamily="18" charset="0"/>
                <a:cs typeface="Times New Roman" pitchFamily="18" charset="0"/>
              </a:rPr>
              <a:t>July  1977 General  Zia ul haq  announced that new </a:t>
            </a:r>
            <a:r>
              <a:rPr lang="en-US" sz="2400" dirty="0" smtClean="0">
                <a:latin typeface="Times New Roman" pitchFamily="18" charset="0"/>
                <a:cs typeface="Times New Roman" pitchFamily="18" charset="0"/>
              </a:rPr>
              <a:t>administration </a:t>
            </a:r>
            <a:r>
              <a:rPr lang="en-US" sz="2400" dirty="0">
                <a:latin typeface="Times New Roman" pitchFamily="18" charset="0"/>
                <a:cs typeface="Times New Roman" pitchFamily="18" charset="0"/>
              </a:rPr>
              <a:t>Wanted to impose islamic  system .they considered in their aim. They  believed that goals could not be achieved unless educational system based on islamic system</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this purpose General Zia u</a:t>
            </a:r>
            <a:r>
              <a:rPr lang="en-US" sz="2400" dirty="0" smtClean="0">
                <a:latin typeface="Times New Roman" pitchFamily="18" charset="0"/>
                <a:cs typeface="Times New Roman" pitchFamily="18" charset="0"/>
              </a:rPr>
              <a:t>l Haq  </a:t>
            </a:r>
            <a:r>
              <a:rPr lang="en-US" sz="2400" dirty="0">
                <a:latin typeface="Times New Roman" pitchFamily="18" charset="0"/>
                <a:cs typeface="Times New Roman" pitchFamily="18" charset="0"/>
              </a:rPr>
              <a:t>conducted the </a:t>
            </a:r>
            <a:r>
              <a:rPr lang="en-US" sz="2400" dirty="0" smtClean="0">
                <a:latin typeface="Times New Roman" pitchFamily="18" charset="0"/>
                <a:cs typeface="Times New Roman" pitchFamily="18" charset="0"/>
              </a:rPr>
              <a:t>conference </a:t>
            </a:r>
            <a:r>
              <a:rPr lang="en-US" sz="2400" dirty="0">
                <a:latin typeface="Times New Roman" pitchFamily="18" charset="0"/>
                <a:cs typeface="Times New Roman" pitchFamily="18" charset="0"/>
              </a:rPr>
              <a:t>of teachers , educationalist and of intelligent people .  This conference  gave recommendation for whole educational system. </a:t>
            </a:r>
          </a:p>
          <a:p>
            <a:endParaRPr lang="en-US" dirty="0"/>
          </a:p>
        </p:txBody>
      </p:sp>
      <p:sp>
        <p:nvSpPr>
          <p:cNvPr id="5" name="5-Point Star 4"/>
          <p:cNvSpPr/>
          <p:nvPr/>
        </p:nvSpPr>
        <p:spPr>
          <a:xfrm>
            <a:off x="377338" y="631861"/>
            <a:ext cx="167729" cy="15240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364635" y="2430875"/>
            <a:ext cx="167729" cy="15240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407345" y="3886200"/>
            <a:ext cx="167729" cy="15240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2394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1000" y="1219200"/>
            <a:ext cx="8250865" cy="2985433"/>
          </a:xfrm>
          <a:prstGeom prst="rect">
            <a:avLst/>
          </a:prstGeom>
        </p:spPr>
        <p:txBody>
          <a:bodyPr wrap="square">
            <a:spAutoFit/>
          </a:bodyPr>
          <a:lstStyle/>
          <a:p>
            <a:r>
              <a:rPr lang="en-US" sz="4000" b="1" dirty="0" smtClean="0">
                <a:latin typeface="Times New Roman" pitchFamily="18" charset="0"/>
                <a:cs typeface="Times New Roman" pitchFamily="18" charset="0"/>
              </a:rPr>
              <a:t>Main aim of the National Educational Conference 1979 was;</a:t>
            </a:r>
          </a:p>
          <a:p>
            <a:endParaRPr lang="en-US" sz="3600" i="1" dirty="0"/>
          </a:p>
          <a:p>
            <a:pPr marL="342900" indent="-342900" algn="just">
              <a:buFont typeface="Wingdings" pitchFamily="2" charset="2"/>
              <a:buChar char="v"/>
            </a:pPr>
            <a:r>
              <a:rPr lang="en-US" sz="2400" dirty="0" smtClean="0">
                <a:latin typeface="Times New Roman" pitchFamily="18" charset="0"/>
                <a:cs typeface="Times New Roman" pitchFamily="18" charset="0"/>
              </a:rPr>
              <a:t>Fostering loyalty to </a:t>
            </a:r>
            <a:r>
              <a:rPr lang="en-US" sz="2400" dirty="0" smtClean="0">
                <a:latin typeface="Times New Roman" pitchFamily="18" charset="0"/>
                <a:cs typeface="Times New Roman" pitchFamily="18" charset="0"/>
              </a:rPr>
              <a:t>Islam.</a:t>
            </a:r>
            <a:endParaRPr lang="en-US" sz="2400" dirty="0" smtClean="0">
              <a:latin typeface="Times New Roman" pitchFamily="18" charset="0"/>
              <a:cs typeface="Times New Roman" pitchFamily="18" charset="0"/>
            </a:endParaRPr>
          </a:p>
          <a:p>
            <a:pPr marL="342900" indent="-342900" algn="just">
              <a:buFont typeface="Wingdings" pitchFamily="2" charset="2"/>
              <a:buChar char="v"/>
            </a:pPr>
            <a:r>
              <a:rPr lang="en-US" sz="2400" dirty="0" smtClean="0">
                <a:latin typeface="Times New Roman" pitchFamily="18" charset="0"/>
                <a:cs typeface="Times New Roman" pitchFamily="18" charset="0"/>
              </a:rPr>
              <a:t>Creation of concept of </a:t>
            </a:r>
            <a:r>
              <a:rPr lang="en-US" sz="2400" dirty="0" smtClean="0">
                <a:latin typeface="Times New Roman" pitchFamily="18" charset="0"/>
                <a:cs typeface="Times New Roman" pitchFamily="18" charset="0"/>
              </a:rPr>
              <a:t>Muslim </a:t>
            </a:r>
            <a:r>
              <a:rPr lang="en-US" sz="2400" dirty="0" smtClean="0">
                <a:latin typeface="Times New Roman" pitchFamily="18" charset="0"/>
                <a:cs typeface="Times New Roman" pitchFamily="18" charset="0"/>
              </a:rPr>
              <a:t>ummah.</a:t>
            </a:r>
          </a:p>
          <a:p>
            <a:pPr marL="342900" indent="-342900" algn="just">
              <a:buFont typeface="Wingdings" pitchFamily="2" charset="2"/>
              <a:buChar char="v"/>
            </a:pPr>
            <a:r>
              <a:rPr lang="en-US" sz="2400" dirty="0" smtClean="0">
                <a:latin typeface="Times New Roman" pitchFamily="18" charset="0"/>
                <a:cs typeface="Times New Roman" pitchFamily="18" charset="0"/>
              </a:rPr>
              <a:t>Promotion of science and </a:t>
            </a:r>
            <a:r>
              <a:rPr lang="en-US" sz="2400" dirty="0" smtClean="0">
                <a:latin typeface="Times New Roman" pitchFamily="18" charset="0"/>
                <a:cs typeface="Times New Roman" pitchFamily="18" charset="0"/>
              </a:rPr>
              <a:t>technical </a:t>
            </a:r>
            <a:r>
              <a:rPr lang="en-US" sz="2400" dirty="0" smtClean="0">
                <a:latin typeface="Times New Roman" pitchFamily="18" charset="0"/>
                <a:cs typeface="Times New Roman" pitchFamily="18" charset="0"/>
              </a:rPr>
              <a:t>education.</a:t>
            </a:r>
          </a:p>
        </p:txBody>
      </p:sp>
    </p:spTree>
    <p:extLst>
      <p:ext uri="{BB962C8B-B14F-4D97-AF65-F5344CB8AC3E}">
        <p14:creationId xmlns:p14="http://schemas.microsoft.com/office/powerpoint/2010/main" val="428424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416" y="-152400"/>
            <a:ext cx="7772400" cy="5693866"/>
          </a:xfrm>
          <a:prstGeom prst="rect">
            <a:avLst/>
          </a:prstGeom>
        </p:spPr>
        <p:txBody>
          <a:bodyPr wrap="square">
            <a:spAutoFit/>
          </a:bodyPr>
          <a:lstStyle/>
          <a:p>
            <a:pPr lvl="1"/>
            <a:endParaRPr lang="en-US" sz="2800" b="1" dirty="0" smtClean="0"/>
          </a:p>
          <a:p>
            <a:pPr lvl="1"/>
            <a:r>
              <a:rPr lang="en-US" sz="2400" b="1" u="sng" dirty="0" smtClean="0">
                <a:latin typeface="Times New Roman" pitchFamily="18" charset="0"/>
                <a:cs typeface="Times New Roman" pitchFamily="18" charset="0"/>
              </a:rPr>
              <a:t>RECOMMENDATIONS</a:t>
            </a:r>
          </a:p>
          <a:p>
            <a:pPr lvl="1"/>
            <a:r>
              <a:rPr lang="en-US" sz="2400" dirty="0" smtClean="0">
                <a:latin typeface="Times New Roman" pitchFamily="18" charset="0"/>
                <a:cs typeface="Times New Roman" pitchFamily="18" charset="0"/>
              </a:rPr>
              <a:t>The main recommendation of the education policy of 1979 was following;</a:t>
            </a:r>
            <a:endParaRPr lang="en-US" sz="2400" dirty="0">
              <a:latin typeface="Times New Roman" pitchFamily="18" charset="0"/>
              <a:cs typeface="Times New Roman" pitchFamily="18" charset="0"/>
            </a:endParaRPr>
          </a:p>
          <a:p>
            <a:pPr algn="just"/>
            <a:r>
              <a:rPr lang="en-US" sz="2400" b="1" i="1" dirty="0" smtClean="0"/>
              <a:t> </a:t>
            </a:r>
            <a:r>
              <a:rPr lang="en-US" sz="2400" b="1" dirty="0" smtClean="0">
                <a:latin typeface="Times New Roman" pitchFamily="18" charset="0"/>
                <a:cs typeface="Times New Roman" pitchFamily="18" charset="0"/>
              </a:rPr>
              <a:t>Elementary </a:t>
            </a:r>
            <a:r>
              <a:rPr lang="en-US" sz="2400" b="1" dirty="0" smtClean="0">
                <a:latin typeface="Times New Roman" pitchFamily="18" charset="0"/>
                <a:cs typeface="Times New Roman" pitchFamily="18" charset="0"/>
              </a:rPr>
              <a:t>Education</a:t>
            </a:r>
          </a:p>
          <a:p>
            <a:pPr algn="just"/>
            <a:endParaRPr lang="en-US" sz="2400" b="1" dirty="0" smtClean="0">
              <a:latin typeface="Times New Roman" pitchFamily="18" charset="0"/>
              <a:cs typeface="Times New Roman" pitchFamily="18" charset="0"/>
            </a:endParaRPr>
          </a:p>
          <a:p>
            <a:pPr marL="342900" indent="-342900" algn="just">
              <a:buFont typeface="Wingdings" pitchFamily="2" charset="2"/>
              <a:buChar char="v"/>
            </a:pPr>
            <a:r>
              <a:rPr lang="en-US" sz="2400" dirty="0" smtClean="0">
                <a:latin typeface="Times New Roman" pitchFamily="18" charset="0"/>
                <a:cs typeface="Times New Roman" pitchFamily="18" charset="0"/>
              </a:rPr>
              <a:t>In coming five 13000 school will have opened</a:t>
            </a:r>
          </a:p>
          <a:p>
            <a:pPr marL="342900" indent="-342900" algn="just">
              <a:buFont typeface="Wingdings" pitchFamily="2" charset="2"/>
              <a:buChar char="v"/>
            </a:pPr>
            <a:r>
              <a:rPr lang="en-US" sz="2400" dirty="0" smtClean="0">
                <a:latin typeface="Times New Roman" pitchFamily="18" charset="0"/>
                <a:cs typeface="Times New Roman" pitchFamily="18" charset="0"/>
              </a:rPr>
              <a:t>School will have for those girls that were deprived from formal education </a:t>
            </a:r>
          </a:p>
          <a:p>
            <a:pPr marL="342900" indent="-342900" algn="just">
              <a:buFont typeface="Wingdings" pitchFamily="2" charset="2"/>
              <a:buChar char="v"/>
            </a:pPr>
            <a:r>
              <a:rPr lang="en-US" sz="2400" dirty="0" smtClean="0">
                <a:latin typeface="Times New Roman" pitchFamily="18" charset="0"/>
                <a:cs typeface="Times New Roman" pitchFamily="18" charset="0"/>
              </a:rPr>
              <a:t>Enable the students to stand on their courage</a:t>
            </a:r>
          </a:p>
          <a:p>
            <a:pPr marL="342900" indent="-342900" algn="just">
              <a:buFont typeface="Wingdings" pitchFamily="2" charset="2"/>
              <a:buChar char="v"/>
            </a:pPr>
            <a:r>
              <a:rPr lang="en-US" sz="2400" dirty="0" smtClean="0">
                <a:latin typeface="Times New Roman" pitchFamily="18" charset="0"/>
                <a:cs typeface="Times New Roman" pitchFamily="18" charset="0"/>
              </a:rPr>
              <a:t>Residential irony and training centers will have constructed for rural female teacher</a:t>
            </a:r>
          </a:p>
          <a:p>
            <a:pPr marL="342900" indent="-342900" algn="just">
              <a:buFont typeface="Wingdings" pitchFamily="2" charset="2"/>
              <a:buChar char="v"/>
            </a:pPr>
            <a:r>
              <a:rPr lang="en-US" sz="2400" dirty="0" smtClean="0">
                <a:latin typeface="Times New Roman" pitchFamily="18" charset="0"/>
                <a:cs typeface="Times New Roman" pitchFamily="18" charset="0"/>
              </a:rPr>
              <a:t>5000 masjid will have constructed and books will have provide free of cost</a:t>
            </a:r>
            <a:endParaRPr lang="en-US" sz="2400" dirty="0">
              <a:latin typeface="Times New Roman" pitchFamily="18" charset="0"/>
              <a:cs typeface="Times New Roman" pitchFamily="18" charset="0"/>
            </a:endParaRPr>
          </a:p>
          <a:p>
            <a:r>
              <a:rPr lang="en-US" sz="2400" b="1" i="1" dirty="0"/>
              <a:t>       </a:t>
            </a:r>
            <a:endParaRPr lang="en-US" sz="2400" i="1" dirty="0"/>
          </a:p>
        </p:txBody>
      </p:sp>
    </p:spTree>
    <p:extLst>
      <p:ext uri="{BB962C8B-B14F-4D97-AF65-F5344CB8AC3E}">
        <p14:creationId xmlns:p14="http://schemas.microsoft.com/office/powerpoint/2010/main" val="4266514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305800" cy="4247317"/>
          </a:xfrm>
          <a:prstGeom prst="rect">
            <a:avLst/>
          </a:prstGeom>
        </p:spPr>
        <p:txBody>
          <a:bodyPr wrap="square">
            <a:spAutoFit/>
          </a:bodyPr>
          <a:lstStyle/>
          <a:p>
            <a:endParaRPr lang="en-US" dirty="0"/>
          </a:p>
          <a:p>
            <a:pPr algn="just"/>
            <a:r>
              <a:rPr lang="en-US" sz="3600" b="1" dirty="0"/>
              <a:t> </a:t>
            </a:r>
            <a:r>
              <a:rPr lang="en-US" sz="3600" b="1" dirty="0" smtClean="0">
                <a:latin typeface="Times New Roman" pitchFamily="18" charset="0"/>
                <a:cs typeface="Times New Roman" pitchFamily="18" charset="0"/>
              </a:rPr>
              <a:t>Secondary </a:t>
            </a:r>
            <a:r>
              <a:rPr lang="en-US" sz="3600" b="1" dirty="0" smtClean="0">
                <a:latin typeface="Times New Roman" pitchFamily="18" charset="0"/>
                <a:cs typeface="Times New Roman" pitchFamily="18" charset="0"/>
              </a:rPr>
              <a:t>Education </a:t>
            </a:r>
          </a:p>
          <a:p>
            <a:pPr algn="just"/>
            <a:endParaRPr lang="en-US" sz="2400" b="1" dirty="0" smtClean="0">
              <a:latin typeface="Times New Roman" pitchFamily="18" charset="0"/>
              <a:cs typeface="Times New Roman" pitchFamily="18" charset="0"/>
            </a:endParaRPr>
          </a:p>
          <a:p>
            <a:pPr marL="342900" indent="-342900" algn="just">
              <a:buFont typeface="Wingdings" pitchFamily="2" charset="2"/>
              <a:buChar char="v"/>
            </a:pPr>
            <a:r>
              <a:rPr lang="en-US" sz="2400" dirty="0" smtClean="0">
                <a:latin typeface="Times New Roman" pitchFamily="18" charset="0"/>
                <a:cs typeface="Times New Roman" pitchFamily="18" charset="0"/>
              </a:rPr>
              <a:t>2000 new secondary institutes will have opened and converted 1000 middle schools into secondary institutes</a:t>
            </a:r>
          </a:p>
          <a:p>
            <a:pPr marL="342900" indent="-342900" algn="just">
              <a:buFont typeface="Wingdings" pitchFamily="2" charset="2"/>
              <a:buChar char="v"/>
            </a:pPr>
            <a:r>
              <a:rPr lang="en-US" sz="2400" dirty="0" smtClean="0">
                <a:latin typeface="Times New Roman" pitchFamily="18" charset="0"/>
                <a:cs typeface="Times New Roman" pitchFamily="18" charset="0"/>
              </a:rPr>
              <a:t>In the curriculum of secondary education new subjects will have added</a:t>
            </a:r>
          </a:p>
          <a:p>
            <a:pPr marL="342900" indent="-342900" algn="just">
              <a:buFont typeface="Wingdings" pitchFamily="2" charset="2"/>
              <a:buChar char="v"/>
            </a:pPr>
            <a:r>
              <a:rPr lang="en-US" sz="2400" dirty="0" smtClean="0">
                <a:latin typeface="Times New Roman" pitchFamily="18" charset="0"/>
                <a:cs typeface="Times New Roman" pitchFamily="18" charset="0"/>
              </a:rPr>
              <a:t>Scope of secondary education will have intended so that students found take part in productive activities</a:t>
            </a:r>
          </a:p>
          <a:p>
            <a:pPr marL="342900" indent="-342900" algn="just">
              <a:buFont typeface="Wingdings" pitchFamily="2" charset="2"/>
              <a:buChar char="v"/>
            </a:pPr>
            <a:r>
              <a:rPr lang="en-US" sz="2400" dirty="0" smtClean="0">
                <a:latin typeface="Times New Roman" pitchFamily="18" charset="0"/>
                <a:cs typeface="Times New Roman" pitchFamily="18" charset="0"/>
              </a:rPr>
              <a:t>Secondary education will have considered from nine class to second year</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7923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629" y="381000"/>
            <a:ext cx="8229600" cy="5078313"/>
          </a:xfrm>
          <a:prstGeom prst="rect">
            <a:avLst/>
          </a:prstGeom>
        </p:spPr>
        <p:txBody>
          <a:bodyPr wrap="square">
            <a:spAutoFit/>
          </a:bodyPr>
          <a:lstStyle/>
          <a:p>
            <a:pPr lvl="1" algn="just"/>
            <a:r>
              <a:rPr lang="en-US" sz="2000" b="1" dirty="0" smtClean="0"/>
              <a:t>  </a:t>
            </a:r>
            <a:r>
              <a:rPr lang="en-US" sz="3200" b="1" dirty="0" smtClean="0">
                <a:latin typeface="Times New Roman" pitchFamily="18" charset="0"/>
                <a:cs typeface="Times New Roman" pitchFamily="18" charset="0"/>
              </a:rPr>
              <a:t>Higher </a:t>
            </a:r>
            <a:r>
              <a:rPr lang="en-US" sz="3200" b="1" dirty="0" smtClean="0">
                <a:latin typeface="Times New Roman" pitchFamily="18" charset="0"/>
                <a:cs typeface="Times New Roman" pitchFamily="18" charset="0"/>
              </a:rPr>
              <a:t>Education</a:t>
            </a:r>
          </a:p>
          <a:p>
            <a:pPr marL="800100" lvl="1" indent="-342900" algn="just">
              <a:buFont typeface="Wingdings" pitchFamily="2" charset="2"/>
              <a:buChar char="v"/>
            </a:pPr>
            <a:r>
              <a:rPr lang="en-US" sz="2400" dirty="0" smtClean="0">
                <a:latin typeface="Times New Roman" pitchFamily="18" charset="0"/>
                <a:cs typeface="Times New Roman" pitchFamily="18" charset="0"/>
              </a:rPr>
              <a:t>In selected girls collages of all provinces post graduates classes will have started </a:t>
            </a:r>
          </a:p>
          <a:p>
            <a:pPr marL="800100" lvl="1" indent="-342900" algn="just">
              <a:buFont typeface="Wingdings" pitchFamily="2" charset="2"/>
              <a:buChar char="v"/>
            </a:pPr>
            <a:r>
              <a:rPr lang="en-US" sz="2400" dirty="0" smtClean="0">
                <a:latin typeface="Times New Roman" pitchFamily="18" charset="0"/>
                <a:cs typeface="Times New Roman" pitchFamily="18" charset="0"/>
              </a:rPr>
              <a:t>Valuation will have given to teachers of university to extend their education and professional training</a:t>
            </a:r>
          </a:p>
          <a:p>
            <a:pPr marL="800100" lvl="1" indent="-342900" algn="just">
              <a:buFont typeface="Wingdings" pitchFamily="2" charset="2"/>
              <a:buChar char="v"/>
            </a:pPr>
            <a:r>
              <a:rPr lang="en-US" sz="2400" dirty="0" smtClean="0">
                <a:latin typeface="Times New Roman" pitchFamily="18" charset="0"/>
                <a:cs typeface="Times New Roman" pitchFamily="18" charset="0"/>
              </a:rPr>
              <a:t>Scholarship will have given to intelligent students and teachers </a:t>
            </a:r>
          </a:p>
          <a:p>
            <a:pPr marL="800100" lvl="1" indent="-342900" algn="just">
              <a:buFont typeface="Wingdings" pitchFamily="2" charset="2"/>
              <a:buChar char="v"/>
            </a:pPr>
            <a:r>
              <a:rPr lang="en-US" sz="2400" dirty="0" smtClean="0">
                <a:latin typeface="Times New Roman" pitchFamily="18" charset="0"/>
                <a:cs typeface="Times New Roman" pitchFamily="18" charset="0"/>
              </a:rPr>
              <a:t>In coming five years no other new universities except women universities. New buildings of collage will have constructed for girls and boys </a:t>
            </a:r>
          </a:p>
          <a:p>
            <a:pPr marL="800100" lvl="1" indent="-342900" algn="just">
              <a:buFont typeface="Wingdings" pitchFamily="2" charset="2"/>
              <a:buChar char="v"/>
            </a:pPr>
            <a:r>
              <a:rPr lang="en-US" sz="2400" dirty="0" smtClean="0">
                <a:latin typeface="Times New Roman" pitchFamily="18" charset="0"/>
                <a:cs typeface="Times New Roman" pitchFamily="18" charset="0"/>
              </a:rPr>
              <a:t>Province government  will responsible to bear all expenses of universities </a:t>
            </a:r>
          </a:p>
          <a:p>
            <a:pPr lvl="1"/>
            <a:endParaRPr lang="en-US" sz="2400" i="1" dirty="0"/>
          </a:p>
        </p:txBody>
      </p:sp>
    </p:spTree>
    <p:extLst>
      <p:ext uri="{BB962C8B-B14F-4D97-AF65-F5344CB8AC3E}">
        <p14:creationId xmlns:p14="http://schemas.microsoft.com/office/powerpoint/2010/main" val="3971533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676400"/>
            <a:ext cx="8229600" cy="2923877"/>
          </a:xfrm>
          <a:prstGeom prst="rect">
            <a:avLst/>
          </a:prstGeom>
        </p:spPr>
        <p:txBody>
          <a:bodyPr wrap="square">
            <a:spAutoFit/>
          </a:bodyPr>
          <a:lstStyle/>
          <a:p>
            <a:pPr lvl="1"/>
            <a:r>
              <a:rPr lang="en-US" sz="4000" b="1" dirty="0" smtClean="0">
                <a:latin typeface="Times New Roman" pitchFamily="18" charset="0"/>
                <a:cs typeface="Times New Roman" pitchFamily="18" charset="0"/>
              </a:rPr>
              <a:t>          </a:t>
            </a:r>
            <a:r>
              <a:rPr lang="en-US" sz="4000" b="1" i="1" dirty="0" smtClean="0">
                <a:latin typeface="Times New Roman" pitchFamily="18" charset="0"/>
                <a:cs typeface="Times New Roman" pitchFamily="18" charset="0"/>
              </a:rPr>
              <a:t>Features</a:t>
            </a:r>
          </a:p>
          <a:p>
            <a:pPr lvl="1"/>
            <a:endParaRPr lang="en-US" sz="2400" b="1" i="1" dirty="0" smtClean="0"/>
          </a:p>
          <a:p>
            <a:pPr lvl="1" algn="just"/>
            <a:r>
              <a:rPr lang="en-US" sz="2400" dirty="0" smtClean="0"/>
              <a:t>It</a:t>
            </a:r>
            <a:r>
              <a:rPr lang="en-US" sz="2400" i="1" dirty="0" smtClean="0"/>
              <a:t> </a:t>
            </a:r>
            <a:r>
              <a:rPr lang="en-US" sz="2400" dirty="0">
                <a:latin typeface="Times New Roman" pitchFamily="18" charset="0"/>
                <a:cs typeface="Times New Roman" pitchFamily="18" charset="0"/>
              </a:rPr>
              <a:t>was said in national policy 1979 that education is a continuous </a:t>
            </a:r>
            <a:r>
              <a:rPr lang="en-US" sz="2400" dirty="0" smtClean="0">
                <a:latin typeface="Times New Roman" pitchFamily="18" charset="0"/>
                <a:cs typeface="Times New Roman" pitchFamily="18" charset="0"/>
              </a:rPr>
              <a:t>process . Any </a:t>
            </a:r>
            <a:r>
              <a:rPr lang="en-US" sz="2400" dirty="0">
                <a:latin typeface="Times New Roman" pitchFamily="18" charset="0"/>
                <a:cs typeface="Times New Roman" pitchFamily="18" charset="0"/>
              </a:rPr>
              <a:t>educational policy cannot complete without education. Main features of recommendation are given </a:t>
            </a:r>
            <a:r>
              <a:rPr lang="en-US" sz="2400" dirty="0" smtClean="0">
                <a:latin typeface="Times New Roman" pitchFamily="18" charset="0"/>
                <a:cs typeface="Times New Roman" pitchFamily="18" charset="0"/>
              </a:rPr>
              <a:t>below.</a:t>
            </a:r>
          </a:p>
          <a:p>
            <a:pPr lvl="1"/>
            <a:endParaRPr lang="en-US" sz="2400" i="1" dirty="0" smtClean="0"/>
          </a:p>
        </p:txBody>
      </p:sp>
    </p:spTree>
    <p:extLst>
      <p:ext uri="{BB962C8B-B14F-4D97-AF65-F5344CB8AC3E}">
        <p14:creationId xmlns:p14="http://schemas.microsoft.com/office/powerpoint/2010/main" val="1859161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770562"/>
            <a:ext cx="8363164" cy="4462760"/>
          </a:xfrm>
          <a:prstGeom prst="rect">
            <a:avLst/>
          </a:prstGeom>
        </p:spPr>
        <p:txBody>
          <a:bodyPr wrap="square">
            <a:spAutoFit/>
          </a:bodyPr>
          <a:lstStyle/>
          <a:p>
            <a:pPr lvl="1"/>
            <a:r>
              <a:rPr lang="en-US" sz="4000" b="1" dirty="0">
                <a:latin typeface="Times New Roman" pitchFamily="18" charset="0"/>
                <a:cs typeface="Times New Roman" pitchFamily="18" charset="0"/>
              </a:rPr>
              <a:t>Masjid </a:t>
            </a:r>
            <a:r>
              <a:rPr lang="en-US" sz="4000" b="1" dirty="0" smtClean="0">
                <a:latin typeface="Times New Roman" pitchFamily="18" charset="0"/>
                <a:cs typeface="Times New Roman" pitchFamily="18" charset="0"/>
              </a:rPr>
              <a:t>school</a:t>
            </a:r>
            <a:endParaRPr lang="en-US" sz="4000" b="1" dirty="0">
              <a:latin typeface="Times New Roman" pitchFamily="18" charset="0"/>
              <a:cs typeface="Times New Roman" pitchFamily="18" charset="0"/>
            </a:endParaRPr>
          </a:p>
          <a:p>
            <a:r>
              <a:rPr lang="en-US" sz="2400" dirty="0">
                <a:latin typeface="Times New Roman" pitchFamily="18" charset="0"/>
                <a:cs typeface="Times New Roman" pitchFamily="18" charset="0"/>
              </a:rPr>
              <a:t>It was planned in national educational policy that masjid school will have opened in these school other subjects will have together alongside primary education .Moreover it was decided 5000 masjid school</a:t>
            </a:r>
            <a:r>
              <a:rPr lang="en-US" sz="2400" dirty="0" smtClean="0">
                <a:latin typeface="Times New Roman" pitchFamily="18" charset="0"/>
                <a:cs typeface="Times New Roman" pitchFamily="18" charset="0"/>
              </a:rPr>
              <a:t>.</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Women Education</a:t>
            </a:r>
            <a:endParaRPr lang="en-US" sz="3200" b="1" dirty="0">
              <a:latin typeface="Times New Roman" pitchFamily="18" charset="0"/>
              <a:cs typeface="Times New Roman" pitchFamily="18" charset="0"/>
            </a:endParaRPr>
          </a:p>
          <a:p>
            <a:r>
              <a:rPr lang="en-US" sz="2400" dirty="0">
                <a:latin typeface="Times New Roman" pitchFamily="18" charset="0"/>
                <a:cs typeface="Times New Roman" pitchFamily="18" charset="0"/>
              </a:rPr>
              <a:t>It was recommended in policy to establish separate women university .Main point was to get attention of women towards education </a:t>
            </a:r>
          </a:p>
          <a:p>
            <a:endParaRPr lang="en-US" sz="2000" b="1" dirty="0" smtClean="0"/>
          </a:p>
        </p:txBody>
      </p:sp>
      <p:sp>
        <p:nvSpPr>
          <p:cNvPr id="4" name="Rectangle 3"/>
          <p:cNvSpPr/>
          <p:nvPr/>
        </p:nvSpPr>
        <p:spPr>
          <a:xfrm>
            <a:off x="533400" y="1219200"/>
            <a:ext cx="6705600" cy="369332"/>
          </a:xfrm>
          <a:prstGeom prst="rect">
            <a:avLst/>
          </a:prstGeom>
        </p:spPr>
        <p:txBody>
          <a:bodyPr wrap="square">
            <a:spAutoFit/>
          </a:bodyPr>
          <a:lstStyle/>
          <a:p>
            <a:pPr lvl="0"/>
            <a:r>
              <a:rPr lang="en-US" dirty="0" smtClean="0">
                <a:solidFill>
                  <a:srgbClr val="000000"/>
                </a:solidFill>
              </a:rPr>
              <a:t> </a:t>
            </a:r>
            <a:endParaRPr lang="en-US" b="1" dirty="0">
              <a:solidFill>
                <a:srgbClr val="000000"/>
              </a:solidFill>
            </a:endParaRPr>
          </a:p>
        </p:txBody>
      </p:sp>
    </p:spTree>
    <p:extLst>
      <p:ext uri="{BB962C8B-B14F-4D97-AF65-F5344CB8AC3E}">
        <p14:creationId xmlns:p14="http://schemas.microsoft.com/office/powerpoint/2010/main" val="167891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485" y="1143000"/>
            <a:ext cx="7772400" cy="3354765"/>
          </a:xfrm>
          <a:prstGeom prst="rect">
            <a:avLst/>
          </a:prstGeom>
        </p:spPr>
        <p:txBody>
          <a:bodyPr wrap="square">
            <a:spAutoFit/>
          </a:bodyPr>
          <a:lstStyle/>
          <a:p>
            <a:r>
              <a:rPr lang="en-US" sz="3600" b="1" dirty="0" smtClean="0">
                <a:solidFill>
                  <a:srgbClr val="000000"/>
                </a:solidFill>
              </a:rPr>
              <a:t> </a:t>
            </a:r>
            <a:r>
              <a:rPr lang="en-US" sz="2800" b="1" dirty="0">
                <a:latin typeface="Times New Roman" pitchFamily="18" charset="0"/>
                <a:cs typeface="Times New Roman" pitchFamily="18" charset="0"/>
              </a:rPr>
              <a:t>Special </a:t>
            </a:r>
            <a:r>
              <a:rPr lang="en-US" sz="2800" b="1" dirty="0" smtClean="0">
                <a:latin typeface="Times New Roman" pitchFamily="18" charset="0"/>
                <a:cs typeface="Times New Roman" pitchFamily="18" charset="0"/>
              </a:rPr>
              <a:t>Education</a:t>
            </a:r>
            <a:endParaRPr lang="en-US" sz="2800" b="1" dirty="0">
              <a:latin typeface="Times New Roman" pitchFamily="18" charset="0"/>
              <a:cs typeface="Times New Roman" pitchFamily="18" charset="0"/>
            </a:endParaRPr>
          </a:p>
          <a:p>
            <a:pPr lvl="0"/>
            <a:r>
              <a:rPr lang="en-US" sz="2400" dirty="0">
                <a:solidFill>
                  <a:srgbClr val="000000"/>
                </a:solidFill>
                <a:latin typeface="Times New Roman" pitchFamily="18" charset="0"/>
                <a:cs typeface="Times New Roman" pitchFamily="18" charset="0"/>
              </a:rPr>
              <a:t>it is also recommend in policy that central government will have prepared plans livelihood</a:t>
            </a:r>
            <a:r>
              <a:rPr lang="en-US" sz="2400" dirty="0" smtClean="0">
                <a:solidFill>
                  <a:srgbClr val="000000"/>
                </a:solidFill>
                <a:latin typeface="Times New Roman" pitchFamily="18" charset="0"/>
                <a:cs typeface="Times New Roman" pitchFamily="18" charset="0"/>
              </a:rPr>
              <a:t>.</a:t>
            </a:r>
            <a:endParaRPr lang="en-US" sz="2400" b="1" dirty="0" smtClean="0">
              <a:solidFill>
                <a:srgbClr val="000000"/>
              </a:solidFill>
              <a:latin typeface="Times New Roman" pitchFamily="18" charset="0"/>
              <a:cs typeface="Times New Roman" pitchFamily="18" charset="0"/>
            </a:endParaRPr>
          </a:p>
          <a:p>
            <a:pPr lvl="0"/>
            <a:endParaRPr lang="en-US" sz="2400" b="1" dirty="0" smtClean="0">
              <a:solidFill>
                <a:srgbClr val="000000"/>
              </a:solidFill>
              <a:latin typeface="Times New Roman" pitchFamily="18" charset="0"/>
              <a:cs typeface="Times New Roman" pitchFamily="18" charset="0"/>
            </a:endParaRPr>
          </a:p>
          <a:p>
            <a:pPr lvl="0"/>
            <a:r>
              <a:rPr lang="en-US" sz="2400" b="1" dirty="0" smtClean="0">
                <a:solidFill>
                  <a:srgbClr val="000000"/>
                </a:solidFill>
                <a:latin typeface="Times New Roman" pitchFamily="18" charset="0"/>
                <a:cs typeface="Times New Roman" pitchFamily="18" charset="0"/>
              </a:rPr>
              <a:t>Establishment of </a:t>
            </a:r>
            <a:r>
              <a:rPr lang="en-US" sz="2400" b="1" dirty="0">
                <a:solidFill>
                  <a:srgbClr val="000000"/>
                </a:solidFill>
                <a:latin typeface="Times New Roman" pitchFamily="18" charset="0"/>
                <a:cs typeface="Times New Roman" pitchFamily="18" charset="0"/>
              </a:rPr>
              <a:t>private </a:t>
            </a:r>
            <a:r>
              <a:rPr lang="en-US" sz="2400" b="1" dirty="0" smtClean="0">
                <a:solidFill>
                  <a:srgbClr val="000000"/>
                </a:solidFill>
                <a:latin typeface="Times New Roman" pitchFamily="18" charset="0"/>
                <a:cs typeface="Times New Roman" pitchFamily="18" charset="0"/>
              </a:rPr>
              <a:t>institution</a:t>
            </a:r>
            <a:endParaRPr lang="en-US" sz="2400" b="1" dirty="0">
              <a:solidFill>
                <a:srgbClr val="000000"/>
              </a:solidFill>
              <a:latin typeface="Times New Roman" pitchFamily="18" charset="0"/>
              <a:cs typeface="Times New Roman" pitchFamily="18" charset="0"/>
            </a:endParaRPr>
          </a:p>
          <a:p>
            <a:pPr lvl="0"/>
            <a:r>
              <a:rPr lang="en-US" sz="2400" dirty="0">
                <a:solidFill>
                  <a:srgbClr val="000000"/>
                </a:solidFill>
                <a:latin typeface="Times New Roman" pitchFamily="18" charset="0"/>
                <a:cs typeface="Times New Roman" pitchFamily="18" charset="0"/>
              </a:rPr>
              <a:t>In national policy establishment of private institute were allowed in this way education of inhabitants of country will have increased</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60865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592</TotalTime>
  <Words>955</Words>
  <Application>Microsoft Office PowerPoint</Application>
  <PresentationFormat>On-screen Show (4:3)</PresentationFormat>
  <Paragraphs>95</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Noor ul ain</dc:title>
  <dc:creator>Q c</dc:creator>
  <cp:lastModifiedBy>computer fix</cp:lastModifiedBy>
  <cp:revision>70</cp:revision>
  <dcterms:created xsi:type="dcterms:W3CDTF">2006-08-16T00:00:00Z</dcterms:created>
  <dcterms:modified xsi:type="dcterms:W3CDTF">2021-01-22T07:25:42Z</dcterms:modified>
</cp:coreProperties>
</file>