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3" r:id="rId3"/>
    <p:sldId id="295" r:id="rId4"/>
    <p:sldId id="296" r:id="rId5"/>
    <p:sldId id="297" r:id="rId6"/>
    <p:sldId id="299" r:id="rId7"/>
    <p:sldId id="308" r:id="rId8"/>
    <p:sldId id="28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r MAMALIK" initials="DM"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p:scale>
          <a:sx n="60" d="100"/>
          <a:sy n="60" d="100"/>
        </p:scale>
        <p:origin x="31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35BE369-EA1D-409F-8E61-700736E24F49}" type="datetimeFigureOut">
              <a:rPr lang="en-US" smtClean="0"/>
              <a:pPr/>
              <a:t>11/11/2020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7E19671-5109-4A54-B32C-92696021D0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35BE369-EA1D-409F-8E61-700736E24F4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5BE369-EA1D-409F-8E61-700736E24F49}"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35BE369-EA1D-409F-8E61-700736E24F49}" type="datetimeFigureOut">
              <a:rPr lang="en-US" smtClean="0"/>
              <a:pPr/>
              <a:t>11/11/2020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35BE369-EA1D-409F-8E61-700736E24F49}" type="datetimeFigureOut">
              <a:rPr lang="en-US" smtClean="0"/>
              <a:pPr/>
              <a:t>11/11/2020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5BE369-EA1D-409F-8E61-700736E24F49}" type="datetimeFigureOut">
              <a:rPr lang="en-US" smtClean="0"/>
              <a:pPr/>
              <a:t>11/11/2020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5BE369-EA1D-409F-8E61-700736E24F49}"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35BE369-EA1D-409F-8E61-700736E24F49}"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7E19671-5109-4A54-B32C-92696021D04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35BE369-EA1D-409F-8E61-700736E24F49}" type="datetimeFigureOut">
              <a:rPr lang="en-US" smtClean="0"/>
              <a:pPr/>
              <a:t>11/11/2020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7E19671-5109-4A54-B32C-92696021D04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2076450"/>
          </a:xfrm>
        </p:spPr>
        <p:txBody>
          <a:bodyPr>
            <a:normAutofit/>
          </a:bodyPr>
          <a:lstStyle/>
          <a:p>
            <a:pPr lvl="0" algn="ctr"/>
            <a:r>
              <a:rPr lang="en-GB" sz="3600" dirty="0">
                <a:solidFill>
                  <a:schemeClr val="bg1"/>
                </a:solidFill>
              </a:rPr>
              <a:t>Introduction to </a:t>
            </a:r>
            <a:r>
              <a:rPr lang="en-GB" sz="3600" dirty="0" smtClean="0">
                <a:solidFill>
                  <a:schemeClr val="bg1"/>
                </a:solidFill>
              </a:rPr>
              <a:t>Education</a:t>
            </a:r>
            <a:r>
              <a:rPr lang="en-GB" sz="3600" dirty="0" smtClean="0"/>
              <a:t/>
            </a:r>
            <a:br>
              <a:rPr lang="en-GB" sz="3600" dirty="0" smtClean="0"/>
            </a:br>
            <a:r>
              <a:rPr lang="en-GB" sz="3600" dirty="0"/>
              <a:t/>
            </a:r>
            <a:br>
              <a:rPr lang="en-GB" sz="3600" dirty="0"/>
            </a:br>
            <a:endParaRPr lang="en-US" sz="3600" dirty="0"/>
          </a:p>
        </p:txBody>
      </p:sp>
      <p:sp>
        <p:nvSpPr>
          <p:cNvPr id="3" name="Subtitle 2"/>
          <p:cNvSpPr>
            <a:spLocks noGrp="1"/>
          </p:cNvSpPr>
          <p:nvPr>
            <p:ph type="subTitle" idx="1"/>
          </p:nvPr>
        </p:nvSpPr>
        <p:spPr>
          <a:xfrm>
            <a:off x="533400" y="3505200"/>
            <a:ext cx="7854696" cy="1752600"/>
          </a:xfrm>
        </p:spPr>
        <p:txBody>
          <a:bodyPr>
            <a:normAutofit fontScale="92500" lnSpcReduction="10000"/>
          </a:bodyPr>
          <a:lstStyle/>
          <a:p>
            <a:pPr algn="ctr"/>
            <a:r>
              <a:rPr lang="en-US" b="1" dirty="0" smtClean="0">
                <a:solidFill>
                  <a:schemeClr val="bg1"/>
                </a:solidFill>
                <a:latin typeface="Times New Roman" pitchFamily="18" charset="0"/>
                <a:cs typeface="Times New Roman" pitchFamily="18" charset="0"/>
              </a:rPr>
              <a:t>BY </a:t>
            </a:r>
          </a:p>
          <a:p>
            <a:pPr algn="ctr"/>
            <a:r>
              <a:rPr lang="en-US" b="1" dirty="0" smtClean="0">
                <a:solidFill>
                  <a:schemeClr val="bg1"/>
                </a:solidFill>
                <a:latin typeface="Times New Roman" pitchFamily="18" charset="0"/>
                <a:cs typeface="Times New Roman" pitchFamily="18" charset="0"/>
              </a:rPr>
              <a:t>ABIDA PARVEEN</a:t>
            </a:r>
          </a:p>
          <a:p>
            <a:pPr algn="ctr"/>
            <a:r>
              <a:rPr lang="en-US" b="1" dirty="0" smtClean="0">
                <a:solidFill>
                  <a:schemeClr val="bg1"/>
                </a:solidFill>
                <a:latin typeface="Times New Roman" pitchFamily="18" charset="0"/>
                <a:cs typeface="Times New Roman" pitchFamily="18" charset="0"/>
              </a:rPr>
              <a:t>Department of Education </a:t>
            </a:r>
          </a:p>
          <a:p>
            <a:pPr algn="ctr"/>
            <a:r>
              <a:rPr lang="en-US" b="1" dirty="0" smtClean="0">
                <a:solidFill>
                  <a:schemeClr val="bg1"/>
                </a:solidFill>
                <a:latin typeface="Times New Roman" pitchFamily="18" charset="0"/>
                <a:cs typeface="Times New Roman" pitchFamily="18" charset="0"/>
              </a:rPr>
              <a:t>University of Sargodha</a:t>
            </a:r>
            <a:endParaRPr lang="en-US"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417729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a:xfrm>
            <a:off x="304800" y="2362200"/>
            <a:ext cx="8229600" cy="2514600"/>
          </a:xfrm>
        </p:spPr>
        <p:txBody>
          <a:bodyPr>
            <a:normAutofit lnSpcReduction="10000"/>
          </a:bodyPr>
          <a:lstStyle/>
          <a:p>
            <a:pPr marL="742950" marR="0" lvl="1" indent="-285750" algn="just">
              <a:spcBef>
                <a:spcPts val="0"/>
              </a:spcBef>
              <a:spcAft>
                <a:spcPts val="0"/>
              </a:spcAft>
              <a:buFont typeface="+mj-lt"/>
              <a:buAutoNum type="alphaLcPeriod"/>
              <a:tabLst>
                <a:tab pos="457200" algn="l"/>
              </a:tabLst>
            </a:pPr>
            <a:r>
              <a:rPr lang="en-US" b="1" dirty="0"/>
              <a:t>SCHOOL</a:t>
            </a:r>
          </a:p>
          <a:p>
            <a:pPr marL="742950" lvl="1" indent="-285750" algn="just">
              <a:spcBef>
                <a:spcPts val="0"/>
              </a:spcBef>
              <a:buFont typeface="+mj-lt"/>
              <a:buAutoNum type="alphaLcPeriod"/>
              <a:tabLst>
                <a:tab pos="457200" algn="l"/>
              </a:tabLst>
            </a:pPr>
            <a:r>
              <a:rPr lang="en-US" b="1" dirty="0"/>
              <a:t>TEACHER</a:t>
            </a:r>
            <a:endParaRPr lang="en-US" dirty="0"/>
          </a:p>
          <a:p>
            <a:pPr marL="742950" lvl="1" indent="-285750" algn="just">
              <a:spcBef>
                <a:spcPts val="0"/>
              </a:spcBef>
              <a:buFont typeface="+mj-lt"/>
              <a:buAutoNum type="alphaLcPeriod"/>
              <a:tabLst>
                <a:tab pos="457200" algn="l"/>
              </a:tabLst>
            </a:pPr>
            <a:r>
              <a:rPr lang="en-US" b="1" dirty="0"/>
              <a:t>STUDENT</a:t>
            </a:r>
            <a:endParaRPr lang="en-US" dirty="0"/>
          </a:p>
          <a:p>
            <a:pPr marL="742950" marR="0" lvl="1" indent="-285750" algn="just">
              <a:spcBef>
                <a:spcPts val="0"/>
              </a:spcBef>
              <a:spcAft>
                <a:spcPts val="0"/>
              </a:spcAft>
              <a:buFont typeface="+mj-lt"/>
              <a:buAutoNum type="alphaLcPeriod"/>
              <a:tabLst>
                <a:tab pos="457200" algn="l"/>
              </a:tabLst>
            </a:pPr>
            <a:r>
              <a:rPr lang="en-US" b="1" dirty="0"/>
              <a:t>Curriculum </a:t>
            </a:r>
          </a:p>
          <a:p>
            <a:pPr marL="742950" lvl="1" indent="-285750" algn="just">
              <a:spcBef>
                <a:spcPts val="0"/>
              </a:spcBef>
              <a:buFont typeface="+mj-lt"/>
              <a:buAutoNum type="alphaLcPeriod"/>
              <a:tabLst>
                <a:tab pos="457200" algn="l"/>
              </a:tabLst>
            </a:pPr>
            <a:r>
              <a:rPr lang="en-US" b="1" dirty="0"/>
              <a:t>MILIEU</a:t>
            </a:r>
            <a:endParaRPr lang="en-US" dirty="0">
              <a:latin typeface="Times New Roman"/>
            </a:endParaRPr>
          </a:p>
          <a:p>
            <a:pPr marL="742950" lvl="1" indent="-285750" algn="just">
              <a:spcBef>
                <a:spcPts val="0"/>
              </a:spcBef>
              <a:buFont typeface="+mj-lt"/>
              <a:buAutoNum type="alphaLcPeriod"/>
              <a:tabLst>
                <a:tab pos="457200" algn="l"/>
              </a:tabLst>
            </a:pPr>
            <a:r>
              <a:rPr lang="en-US" b="1" dirty="0"/>
              <a:t>ENVIRONMENT</a:t>
            </a:r>
          </a:p>
          <a:p>
            <a:pPr marL="742950" lvl="1" indent="-285750" algn="just">
              <a:spcBef>
                <a:spcPts val="0"/>
              </a:spcBef>
              <a:buFont typeface="+mj-lt"/>
              <a:buAutoNum type="alphaLcPeriod"/>
              <a:tabLst>
                <a:tab pos="457200" algn="l"/>
              </a:tabLst>
            </a:pPr>
            <a:r>
              <a:rPr lang="en-US" b="1" dirty="0"/>
              <a:t>CULTURE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742950" lvl="1" indent="-285750">
              <a:tabLst>
                <a:tab pos="457200" algn="l"/>
              </a:tabLst>
            </a:pPr>
            <a:r>
              <a:rPr lang="en-US" sz="2800" b="1" dirty="0" smtClean="0">
                <a:latin typeface="Times New Roman"/>
                <a:ea typeface="Times New Roman"/>
              </a:rPr>
              <a:t>CONTENT/ TEACHING LEARNING MATERIAL</a:t>
            </a:r>
            <a:r>
              <a:rPr lang="en-US" sz="2800" dirty="0" smtClean="0">
                <a:latin typeface="Times New Roman"/>
                <a:ea typeface="Times New Roman"/>
              </a:rPr>
              <a:t/>
            </a:r>
            <a:br>
              <a:rPr lang="en-US" sz="2800" dirty="0" smtClean="0">
                <a:latin typeface="Times New Roman"/>
                <a:ea typeface="Times New Roman"/>
              </a:rPr>
            </a:br>
            <a:endParaRPr lang="en-US" sz="2800" dirty="0"/>
          </a:p>
        </p:txBody>
      </p:sp>
      <p:sp>
        <p:nvSpPr>
          <p:cNvPr id="3" name="Content Placeholder 2"/>
          <p:cNvSpPr>
            <a:spLocks noGrp="1"/>
          </p:cNvSpPr>
          <p:nvPr>
            <p:ph idx="1"/>
          </p:nvPr>
        </p:nvSpPr>
        <p:spPr>
          <a:xfrm>
            <a:off x="304800" y="2362200"/>
            <a:ext cx="8229600" cy="3581400"/>
          </a:xfrm>
        </p:spPr>
        <p:txBody>
          <a:bodyPr>
            <a:noAutofit/>
          </a:bodyPr>
          <a:lstStyle/>
          <a:p>
            <a:pPr marL="0" marR="0" indent="0" algn="just">
              <a:spcBef>
                <a:spcPts val="0"/>
              </a:spcBef>
              <a:spcAft>
                <a:spcPts val="0"/>
              </a:spcAft>
              <a:buNone/>
            </a:pPr>
            <a:r>
              <a:rPr lang="en-US" sz="2800" dirty="0" smtClean="0">
                <a:latin typeface="Times New Roman"/>
                <a:ea typeface="Times New Roman"/>
              </a:rPr>
              <a:t>Content </a:t>
            </a:r>
            <a:r>
              <a:rPr lang="en-US" sz="2800" dirty="0">
                <a:latin typeface="Times New Roman"/>
                <a:ea typeface="Times New Roman"/>
              </a:rPr>
              <a:t>of a subject is an important component of education. The content specifies teaching learning material that constitutes a body of knowledge, skills and </a:t>
            </a:r>
            <a:r>
              <a:rPr lang="en-US" sz="2800" dirty="0" err="1">
                <a:latin typeface="Times New Roman"/>
                <a:ea typeface="Times New Roman"/>
              </a:rPr>
              <a:t>behaviour</a:t>
            </a:r>
            <a:r>
              <a:rPr lang="en-US" sz="2800" dirty="0">
                <a:latin typeface="Times New Roman"/>
                <a:ea typeface="Times New Roman"/>
              </a:rPr>
              <a:t> such as attitudes and values. It is usually presented in book form. Textbooks designed by following a syllabus or course outline in accordance with the set aims and objectives. </a:t>
            </a:r>
            <a:endParaRPr lang="en-US" sz="2800" dirty="0"/>
          </a:p>
        </p:txBody>
      </p:sp>
    </p:spTree>
    <p:extLst>
      <p:ext uri="{BB962C8B-B14F-4D97-AF65-F5344CB8AC3E}">
        <p14:creationId xmlns:p14="http://schemas.microsoft.com/office/powerpoint/2010/main" val="1554786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Continue </a:t>
            </a:r>
            <a:endParaRPr lang="en-US" dirty="0">
              <a:solidFill>
                <a:schemeClr val="tx1"/>
              </a:solidFill>
            </a:endParaRPr>
          </a:p>
        </p:txBody>
      </p:sp>
      <p:sp>
        <p:nvSpPr>
          <p:cNvPr id="3" name="Content Placeholder 2"/>
          <p:cNvSpPr>
            <a:spLocks noGrp="1"/>
          </p:cNvSpPr>
          <p:nvPr>
            <p:ph idx="1"/>
          </p:nvPr>
        </p:nvSpPr>
        <p:spPr>
          <a:xfrm>
            <a:off x="304800" y="2362200"/>
            <a:ext cx="8229600" cy="3581400"/>
          </a:xfrm>
        </p:spPr>
        <p:txBody>
          <a:bodyPr>
            <a:normAutofit/>
          </a:bodyPr>
          <a:lstStyle/>
          <a:p>
            <a:pPr marL="0" marR="0" indent="0" algn="just">
              <a:spcBef>
                <a:spcPts val="0"/>
              </a:spcBef>
              <a:spcAft>
                <a:spcPts val="0"/>
              </a:spcAft>
              <a:buNone/>
            </a:pPr>
            <a:r>
              <a:rPr lang="en-US" sz="2800" dirty="0">
                <a:latin typeface="Times New Roman"/>
                <a:ea typeface="Times New Roman"/>
              </a:rPr>
              <a:t> </a:t>
            </a:r>
            <a:r>
              <a:rPr lang="en-US" sz="2800" dirty="0">
                <a:latin typeface="Times New Roman"/>
                <a:ea typeface="Times New Roman"/>
              </a:rPr>
              <a:t>The content of a book is organized by age level, class and by discipline. The content is an object of a specific process called learning and offers learning experience to the students. Pupil workbook and teachers’ guide are also part of teaching learning material. Textbook is designed by sampling some topics of related subject. It contains educational experiences that are likely to attain set objectives of the subject. </a:t>
            </a:r>
            <a:endParaRPr lang="en-US" sz="2800" dirty="0">
              <a:latin typeface="Times New Roman"/>
              <a:ea typeface="Times New Roman"/>
            </a:endParaRPr>
          </a:p>
        </p:txBody>
      </p:sp>
    </p:spTree>
    <p:extLst>
      <p:ext uri="{BB962C8B-B14F-4D97-AF65-F5344CB8AC3E}">
        <p14:creationId xmlns:p14="http://schemas.microsoft.com/office/powerpoint/2010/main" val="1554786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pPr lvl="1" rtl="0"/>
            <a:r>
              <a:rPr lang="en-US" b="1" dirty="0"/>
              <a:t>MILIEU</a:t>
            </a:r>
            <a:endParaRPr lang="en-US" dirty="0"/>
          </a:p>
        </p:txBody>
      </p:sp>
      <p:sp>
        <p:nvSpPr>
          <p:cNvPr id="3" name="Content Placeholder 2"/>
          <p:cNvSpPr>
            <a:spLocks noGrp="1"/>
          </p:cNvSpPr>
          <p:nvPr>
            <p:ph idx="1"/>
          </p:nvPr>
        </p:nvSpPr>
        <p:spPr>
          <a:xfrm>
            <a:off x="304800" y="1447800"/>
            <a:ext cx="8229600" cy="5410200"/>
          </a:xfrm>
        </p:spPr>
        <p:txBody>
          <a:bodyPr>
            <a:normAutofit fontScale="85000" lnSpcReduction="20000"/>
          </a:bodyPr>
          <a:lstStyle/>
          <a:p>
            <a:pPr marL="0" marR="0" algn="just">
              <a:spcBef>
                <a:spcPts val="0"/>
              </a:spcBef>
              <a:spcAft>
                <a:spcPts val="0"/>
              </a:spcAft>
              <a:tabLst>
                <a:tab pos="228600" algn="l"/>
              </a:tabLst>
            </a:pPr>
            <a:r>
              <a:rPr lang="en-US" sz="2800" dirty="0">
                <a:latin typeface="Times New Roman"/>
                <a:ea typeface="Times New Roman"/>
              </a:rPr>
              <a:t>Milieu is defined as physical and social setting in which something occurs. In education it relates to hardware such as textbooks and the system in which it operates</a:t>
            </a:r>
            <a:r>
              <a:rPr lang="en-US" sz="2800" dirty="0" smtClean="0">
                <a:latin typeface="Times New Roman"/>
                <a:ea typeface="Times New Roman"/>
              </a:rPr>
              <a:t>.</a:t>
            </a:r>
          </a:p>
          <a:p>
            <a:r>
              <a:rPr lang="en-US" sz="2800" dirty="0"/>
              <a:t>Within schools one can identify three types of settings- Fun culture, Academic culture and Delinquent culture. In fun culture the main aim of students is to play games in school. The students spend more time in playing activities than academic work. There is always a problem of discipline in such culture. In academic culture students’ whole aim is academic work. Intellectual pursuits have high standing to these students. Students concentrate on their studies to learn and to have noble aspirations. In delinquent culture the number of students is usually small and they follow negative social activities. The school faces serious trouble by these students. We need to create balanced culture in the schools to achieve educational aims</a:t>
            </a:r>
            <a:r>
              <a:rPr lang="en-US" sz="2800" dirty="0" smtClean="0"/>
              <a:t>.</a:t>
            </a:r>
            <a:endParaRPr lang="en-US" sz="2800" dirty="0"/>
          </a:p>
          <a:p>
            <a:pPr marL="0" marR="0" indent="0" algn="just">
              <a:spcBef>
                <a:spcPts val="0"/>
              </a:spcBef>
              <a:spcAft>
                <a:spcPts val="0"/>
              </a:spcAft>
              <a:buNone/>
              <a:tabLst>
                <a:tab pos="228600" algn="l"/>
              </a:tabLst>
            </a:pPr>
            <a:endParaRPr lang="en-US" sz="2800" dirty="0">
              <a:latin typeface="Times New Roman"/>
              <a:ea typeface="Times New Roman"/>
            </a:endParaRPr>
          </a:p>
        </p:txBody>
      </p:sp>
    </p:spTree>
    <p:extLst>
      <p:ext uri="{BB962C8B-B14F-4D97-AF65-F5344CB8AC3E}">
        <p14:creationId xmlns:p14="http://schemas.microsoft.com/office/powerpoint/2010/main" val="1554786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marR="0" algn="just">
              <a:spcBef>
                <a:spcPts val="0"/>
              </a:spcBef>
              <a:spcAft>
                <a:spcPts val="0"/>
              </a:spcAft>
            </a:pPr>
            <a:r>
              <a:rPr lang="en-US" sz="5400" b="1" dirty="0">
                <a:solidFill>
                  <a:schemeClr val="tx1"/>
                </a:solidFill>
                <a:latin typeface="Times New Roman"/>
                <a:ea typeface="Times New Roman"/>
              </a:rPr>
              <a:t>ENVIRONMENT</a:t>
            </a:r>
            <a:endParaRPr lang="en-US" sz="5400" dirty="0">
              <a:solidFill>
                <a:schemeClr val="tx1"/>
              </a:solidFill>
              <a:latin typeface="Times New Roman"/>
              <a:ea typeface="Times New Roman"/>
            </a:endParaRPr>
          </a:p>
        </p:txBody>
      </p:sp>
      <p:sp>
        <p:nvSpPr>
          <p:cNvPr id="3" name="Content Placeholder 2"/>
          <p:cNvSpPr>
            <a:spLocks noGrp="1"/>
          </p:cNvSpPr>
          <p:nvPr>
            <p:ph idx="1"/>
          </p:nvPr>
        </p:nvSpPr>
        <p:spPr>
          <a:xfrm>
            <a:off x="304800" y="2362200"/>
            <a:ext cx="8229600" cy="3200400"/>
          </a:xfrm>
        </p:spPr>
        <p:txBody>
          <a:bodyPr>
            <a:normAutofit/>
          </a:bodyPr>
          <a:lstStyle/>
          <a:p>
            <a:pPr marL="0" marR="0" indent="228600" algn="just">
              <a:spcBef>
                <a:spcPts val="0"/>
              </a:spcBef>
              <a:spcAft>
                <a:spcPts val="0"/>
              </a:spcAft>
            </a:pPr>
            <a:r>
              <a:rPr lang="en-US" sz="2800" dirty="0">
                <a:latin typeface="Times New Roman"/>
                <a:ea typeface="Times New Roman"/>
              </a:rPr>
              <a:t>A healthy school environment has clearly defined goals. They give direction and purpose to entire school activities. Head teacher, students and teachers recognize their responsibilities in achieving those goals. Teachers help students to maximize their achievement. Parents are encouraged to play active role. Parents are involved in various school activities to have better environment. </a:t>
            </a:r>
          </a:p>
          <a:p>
            <a:pPr marL="228600" marR="0" indent="0" algn="just">
              <a:spcBef>
                <a:spcPts val="0"/>
              </a:spcBef>
              <a:spcAft>
                <a:spcPts val="0"/>
              </a:spcAft>
              <a:buNone/>
            </a:pPr>
            <a:endParaRPr lang="en-US" sz="2800" dirty="0">
              <a:latin typeface="Times New Roman"/>
              <a:ea typeface="Times New Roman"/>
            </a:endParaRPr>
          </a:p>
          <a:p>
            <a:endParaRPr lang="en-US" sz="2800" dirty="0"/>
          </a:p>
        </p:txBody>
      </p:sp>
    </p:spTree>
    <p:extLst>
      <p:ext uri="{BB962C8B-B14F-4D97-AF65-F5344CB8AC3E}">
        <p14:creationId xmlns:p14="http://schemas.microsoft.com/office/powerpoint/2010/main" val="1554786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solidFill>
                  <a:schemeClr val="tx1"/>
                </a:solidFill>
              </a:rPr>
              <a:t>CULTURE</a:t>
            </a:r>
            <a:endParaRPr lang="en-US" sz="5400" dirty="0">
              <a:solidFill>
                <a:schemeClr val="tx1"/>
              </a:solidFill>
            </a:endParaRPr>
          </a:p>
        </p:txBody>
      </p:sp>
      <p:sp>
        <p:nvSpPr>
          <p:cNvPr id="3" name="Content Placeholder 2"/>
          <p:cNvSpPr>
            <a:spLocks noGrp="1"/>
          </p:cNvSpPr>
          <p:nvPr>
            <p:ph idx="1"/>
          </p:nvPr>
        </p:nvSpPr>
        <p:spPr>
          <a:xfrm>
            <a:off x="304800" y="1905000"/>
            <a:ext cx="8229600" cy="3962400"/>
          </a:xfrm>
        </p:spPr>
        <p:txBody>
          <a:bodyPr>
            <a:normAutofit/>
          </a:bodyPr>
          <a:lstStyle/>
          <a:p>
            <a:r>
              <a:rPr lang="en-US" dirty="0">
                <a:latin typeface="Times New Roman"/>
                <a:ea typeface="Times New Roman"/>
              </a:rPr>
              <a:t> </a:t>
            </a:r>
            <a:r>
              <a:rPr lang="en-US" sz="2800" dirty="0">
                <a:latin typeface="Times New Roman"/>
                <a:ea typeface="Times New Roman"/>
              </a:rPr>
              <a:t>Culture is described as way of life, customs, beliefs acquired knowledge and values. These are man-made characteristics of the environment. </a:t>
            </a:r>
            <a:endParaRPr lang="en-US" sz="2800" dirty="0" smtClean="0">
              <a:latin typeface="Times New Roman"/>
              <a:ea typeface="Times New Roman"/>
            </a:endParaRPr>
          </a:p>
          <a:p>
            <a:r>
              <a:rPr lang="en-US" sz="2800" dirty="0" smtClean="0">
                <a:latin typeface="Times New Roman"/>
                <a:ea typeface="Times New Roman"/>
              </a:rPr>
              <a:t>Culture </a:t>
            </a:r>
            <a:r>
              <a:rPr lang="en-US" sz="2800" dirty="0">
                <a:latin typeface="Times New Roman"/>
                <a:ea typeface="Times New Roman"/>
              </a:rPr>
              <a:t>is said to have origin in the pattern of human </a:t>
            </a:r>
            <a:r>
              <a:rPr lang="en-US" sz="2800" dirty="0" err="1">
                <a:latin typeface="Times New Roman"/>
                <a:ea typeface="Times New Roman"/>
              </a:rPr>
              <a:t>behaviour</a:t>
            </a:r>
            <a:r>
              <a:rPr lang="en-US" sz="2800" dirty="0">
                <a:latin typeface="Times New Roman"/>
                <a:ea typeface="Times New Roman"/>
              </a:rPr>
              <a:t> and activities. </a:t>
            </a:r>
            <a:endParaRPr lang="en-US" sz="2800" dirty="0" smtClean="0">
              <a:latin typeface="Times New Roman"/>
              <a:ea typeface="Times New Roman"/>
            </a:endParaRPr>
          </a:p>
          <a:p>
            <a:r>
              <a:rPr lang="en-US" sz="2800" dirty="0" smtClean="0">
                <a:latin typeface="Times New Roman"/>
                <a:ea typeface="Times New Roman"/>
              </a:rPr>
              <a:t>It </a:t>
            </a:r>
            <a:r>
              <a:rPr lang="en-US" sz="2800" dirty="0">
                <a:latin typeface="Times New Roman"/>
                <a:ea typeface="Times New Roman"/>
              </a:rPr>
              <a:t>grows through accumulation of social experience. It is communicated through imitation and teaching. </a:t>
            </a:r>
            <a:endParaRPr lang="en-US" sz="2800" dirty="0"/>
          </a:p>
        </p:txBody>
      </p:sp>
    </p:spTree>
    <p:extLst>
      <p:ext uri="{BB962C8B-B14F-4D97-AF65-F5344CB8AC3E}">
        <p14:creationId xmlns:p14="http://schemas.microsoft.com/office/powerpoint/2010/main" val="1545199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971800" y="3352800"/>
            <a:ext cx="3352800" cy="609600"/>
          </a:xfrm>
          <a:blipFill>
            <a:blip r:embed="rId2"/>
            <a:tile tx="0" ty="0" sx="100000" sy="100000" flip="none" algn="tl"/>
          </a:blipFill>
        </p:spPr>
        <p:txBody>
          <a:bodyPr>
            <a:normAutofit fontScale="77500" lnSpcReduction="20000"/>
          </a:bodyPr>
          <a:lstStyle/>
          <a:p>
            <a:r>
              <a:rPr lang="en-US" sz="4400" b="1" dirty="0" smtClean="0">
                <a:solidFill>
                  <a:schemeClr val="bg1"/>
                </a:solidFill>
              </a:rPr>
              <a:t>ANY QUESTION</a:t>
            </a:r>
            <a:endParaRPr lang="en-US" sz="4400" b="1" dirty="0">
              <a:solidFill>
                <a:schemeClr val="bg1"/>
              </a:solidFill>
            </a:endParaRPr>
          </a:p>
        </p:txBody>
      </p:sp>
      <p:sp>
        <p:nvSpPr>
          <p:cNvPr id="3" name="Title 2"/>
          <p:cNvSpPr>
            <a:spLocks noGrp="1"/>
          </p:cNvSpPr>
          <p:nvPr>
            <p:ph type="ctrTitle"/>
          </p:nvPr>
        </p:nvSpPr>
        <p:spPr/>
        <p:style>
          <a:lnRef idx="0">
            <a:scrgbClr r="0" g="0" b="0"/>
          </a:lnRef>
          <a:fillRef idx="1003">
            <a:schemeClr val="dk1"/>
          </a:fillRef>
          <a:effectRef idx="0">
            <a:scrgbClr r="0" g="0" b="0"/>
          </a:effectRef>
          <a:fontRef idx="major"/>
        </p:style>
        <p:txBody>
          <a:bodyPr>
            <a:scene3d>
              <a:camera prst="orthographicFront"/>
              <a:lightRig rig="balanced" dir="t">
                <a:rot lat="0" lon="0" rev="2100000"/>
              </a:lightRig>
            </a:scene3d>
            <a:sp3d extrusionH="57150" prstMaterial="metal">
              <a:bevelT w="38100" h="25400"/>
              <a:contourClr>
                <a:schemeClr val="bg2"/>
              </a:contourClr>
            </a:sp3d>
          </a:bodyPr>
          <a:lstStyle/>
          <a:p>
            <a:pPr algn="ctr"/>
            <a:r>
              <a:rPr lang="en-US" sz="8000" dirty="0" smtClean="0">
                <a:ln w="50800"/>
                <a:solidFill>
                  <a:schemeClr val="bg1">
                    <a:shade val="50000"/>
                  </a:schemeClr>
                </a:solidFill>
                <a:effectLst/>
              </a:rPr>
              <a:t>THANKS</a:t>
            </a:r>
            <a:r>
              <a:rPr lang="en-US" dirty="0" smtClean="0">
                <a:ln w="50800"/>
                <a:solidFill>
                  <a:schemeClr val="bg1">
                    <a:shade val="50000"/>
                  </a:schemeClr>
                </a:solidFill>
                <a:effectLst/>
              </a:rPr>
              <a:t> </a:t>
            </a:r>
            <a:endParaRPr lang="en-US" dirty="0">
              <a:ln w="50800"/>
              <a:solidFill>
                <a:schemeClr val="bg1">
                  <a:shade val="50000"/>
                </a:schemeClr>
              </a:solidFill>
              <a:effectLst/>
            </a:endParaRPr>
          </a:p>
        </p:txBody>
      </p:sp>
      <p:sp>
        <p:nvSpPr>
          <p:cNvPr id="4" name="Slide Number Placeholder 3"/>
          <p:cNvSpPr>
            <a:spLocks noGrp="1"/>
          </p:cNvSpPr>
          <p:nvPr>
            <p:ph type="sldNum" sz="quarter" idx="12"/>
          </p:nvPr>
        </p:nvSpPr>
        <p:spPr/>
        <p:txBody>
          <a:bodyPr/>
          <a:lstStyle/>
          <a:p>
            <a:fld id="{725A8964-DFEE-4060-AF70-26D265378689}" type="slidenum">
              <a:rPr lang="en-US" smtClean="0"/>
              <a:pPr/>
              <a:t>8</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1147</TotalTime>
  <Words>444</Words>
  <Application>Microsoft Office PowerPoint</Application>
  <PresentationFormat>On-screen Show (4:3)</PresentationFormat>
  <Paragraphs>29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Introduction to Education  </vt:lpstr>
      <vt:lpstr>Contents</vt:lpstr>
      <vt:lpstr>CONTENT/ TEACHING LEARNING MATERIAL </vt:lpstr>
      <vt:lpstr>Continue </vt:lpstr>
      <vt:lpstr>MILIEU</vt:lpstr>
      <vt:lpstr>ENVIRONMENT</vt:lpstr>
      <vt:lpstr>CULTURE</vt:lpstr>
      <vt:lpstr>THANKS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SOFTAGE</dc:creator>
  <cp:lastModifiedBy>Windows User</cp:lastModifiedBy>
  <cp:revision>127</cp:revision>
  <dcterms:created xsi:type="dcterms:W3CDTF">2019-02-18T15:01:28Z</dcterms:created>
  <dcterms:modified xsi:type="dcterms:W3CDTF">2020-11-11T21:41:35Z</dcterms:modified>
</cp:coreProperties>
</file>