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99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61F196-45CC-4688-B471-94ADFB99D9D4}"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BC012-9F1B-49EA-B9E1-1D2E60DE789D}" type="slidenum">
              <a:rPr lang="en-US" smtClean="0"/>
              <a:t>‹#›</a:t>
            </a:fld>
            <a:endParaRPr lang="en-US"/>
          </a:p>
        </p:txBody>
      </p:sp>
    </p:spTree>
    <p:extLst>
      <p:ext uri="{BB962C8B-B14F-4D97-AF65-F5344CB8AC3E}">
        <p14:creationId xmlns:p14="http://schemas.microsoft.com/office/powerpoint/2010/main" val="799723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1F196-45CC-4688-B471-94ADFB99D9D4}"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BC012-9F1B-49EA-B9E1-1D2E60DE789D}" type="slidenum">
              <a:rPr lang="en-US" smtClean="0"/>
              <a:t>‹#›</a:t>
            </a:fld>
            <a:endParaRPr lang="en-US"/>
          </a:p>
        </p:txBody>
      </p:sp>
    </p:spTree>
    <p:extLst>
      <p:ext uri="{BB962C8B-B14F-4D97-AF65-F5344CB8AC3E}">
        <p14:creationId xmlns:p14="http://schemas.microsoft.com/office/powerpoint/2010/main" val="155001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1F196-45CC-4688-B471-94ADFB99D9D4}"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BC012-9F1B-49EA-B9E1-1D2E60DE789D}" type="slidenum">
              <a:rPr lang="en-US" smtClean="0"/>
              <a:t>‹#›</a:t>
            </a:fld>
            <a:endParaRPr lang="en-US"/>
          </a:p>
        </p:txBody>
      </p:sp>
    </p:spTree>
    <p:extLst>
      <p:ext uri="{BB962C8B-B14F-4D97-AF65-F5344CB8AC3E}">
        <p14:creationId xmlns:p14="http://schemas.microsoft.com/office/powerpoint/2010/main" val="259320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1F196-45CC-4688-B471-94ADFB99D9D4}"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BC012-9F1B-49EA-B9E1-1D2E60DE789D}" type="slidenum">
              <a:rPr lang="en-US" smtClean="0"/>
              <a:t>‹#›</a:t>
            </a:fld>
            <a:endParaRPr lang="en-US"/>
          </a:p>
        </p:txBody>
      </p:sp>
    </p:spTree>
    <p:extLst>
      <p:ext uri="{BB962C8B-B14F-4D97-AF65-F5344CB8AC3E}">
        <p14:creationId xmlns:p14="http://schemas.microsoft.com/office/powerpoint/2010/main" val="837421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1F196-45CC-4688-B471-94ADFB99D9D4}"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BC012-9F1B-49EA-B9E1-1D2E60DE789D}" type="slidenum">
              <a:rPr lang="en-US" smtClean="0"/>
              <a:t>‹#›</a:t>
            </a:fld>
            <a:endParaRPr lang="en-US"/>
          </a:p>
        </p:txBody>
      </p:sp>
    </p:spTree>
    <p:extLst>
      <p:ext uri="{BB962C8B-B14F-4D97-AF65-F5344CB8AC3E}">
        <p14:creationId xmlns:p14="http://schemas.microsoft.com/office/powerpoint/2010/main" val="1470628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61F196-45CC-4688-B471-94ADFB99D9D4}" type="datetimeFigureOut">
              <a:rPr lang="en-US" smtClean="0"/>
              <a:t>18-Nov-20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BC012-9F1B-49EA-B9E1-1D2E60DE789D}" type="slidenum">
              <a:rPr lang="en-US" smtClean="0"/>
              <a:t>‹#›</a:t>
            </a:fld>
            <a:endParaRPr lang="en-US"/>
          </a:p>
        </p:txBody>
      </p:sp>
    </p:spTree>
    <p:extLst>
      <p:ext uri="{BB962C8B-B14F-4D97-AF65-F5344CB8AC3E}">
        <p14:creationId xmlns:p14="http://schemas.microsoft.com/office/powerpoint/2010/main" val="2079978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61F196-45CC-4688-B471-94ADFB99D9D4}" type="datetimeFigureOut">
              <a:rPr lang="en-US" smtClean="0"/>
              <a:t>18-Nov-20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8BC012-9F1B-49EA-B9E1-1D2E60DE789D}" type="slidenum">
              <a:rPr lang="en-US" smtClean="0"/>
              <a:t>‹#›</a:t>
            </a:fld>
            <a:endParaRPr lang="en-US"/>
          </a:p>
        </p:txBody>
      </p:sp>
    </p:spTree>
    <p:extLst>
      <p:ext uri="{BB962C8B-B14F-4D97-AF65-F5344CB8AC3E}">
        <p14:creationId xmlns:p14="http://schemas.microsoft.com/office/powerpoint/2010/main" val="2121897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61F196-45CC-4688-B471-94ADFB99D9D4}" type="datetimeFigureOut">
              <a:rPr lang="en-US" smtClean="0"/>
              <a:t>18-Nov-20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8BC012-9F1B-49EA-B9E1-1D2E60DE789D}" type="slidenum">
              <a:rPr lang="en-US" smtClean="0"/>
              <a:t>‹#›</a:t>
            </a:fld>
            <a:endParaRPr lang="en-US"/>
          </a:p>
        </p:txBody>
      </p:sp>
    </p:spTree>
    <p:extLst>
      <p:ext uri="{BB962C8B-B14F-4D97-AF65-F5344CB8AC3E}">
        <p14:creationId xmlns:p14="http://schemas.microsoft.com/office/powerpoint/2010/main" val="1158530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1F196-45CC-4688-B471-94ADFB99D9D4}" type="datetimeFigureOut">
              <a:rPr lang="en-US" smtClean="0"/>
              <a:t>18-Nov-20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8BC012-9F1B-49EA-B9E1-1D2E60DE789D}" type="slidenum">
              <a:rPr lang="en-US" smtClean="0"/>
              <a:t>‹#›</a:t>
            </a:fld>
            <a:endParaRPr lang="en-US"/>
          </a:p>
        </p:txBody>
      </p:sp>
    </p:spTree>
    <p:extLst>
      <p:ext uri="{BB962C8B-B14F-4D97-AF65-F5344CB8AC3E}">
        <p14:creationId xmlns:p14="http://schemas.microsoft.com/office/powerpoint/2010/main" val="3496266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1F196-45CC-4688-B471-94ADFB99D9D4}" type="datetimeFigureOut">
              <a:rPr lang="en-US" smtClean="0"/>
              <a:t>18-Nov-20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BC012-9F1B-49EA-B9E1-1D2E60DE789D}" type="slidenum">
              <a:rPr lang="en-US" smtClean="0"/>
              <a:t>‹#›</a:t>
            </a:fld>
            <a:endParaRPr lang="en-US"/>
          </a:p>
        </p:txBody>
      </p:sp>
    </p:spTree>
    <p:extLst>
      <p:ext uri="{BB962C8B-B14F-4D97-AF65-F5344CB8AC3E}">
        <p14:creationId xmlns:p14="http://schemas.microsoft.com/office/powerpoint/2010/main" val="3761696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1F196-45CC-4688-B471-94ADFB99D9D4}" type="datetimeFigureOut">
              <a:rPr lang="en-US" smtClean="0"/>
              <a:t>18-Nov-20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BC012-9F1B-49EA-B9E1-1D2E60DE789D}" type="slidenum">
              <a:rPr lang="en-US" smtClean="0"/>
              <a:t>‹#›</a:t>
            </a:fld>
            <a:endParaRPr lang="en-US"/>
          </a:p>
        </p:txBody>
      </p:sp>
    </p:spTree>
    <p:extLst>
      <p:ext uri="{BB962C8B-B14F-4D97-AF65-F5344CB8AC3E}">
        <p14:creationId xmlns:p14="http://schemas.microsoft.com/office/powerpoint/2010/main" val="1874103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1F196-45CC-4688-B471-94ADFB99D9D4}" type="datetimeFigureOut">
              <a:rPr lang="en-US" smtClean="0"/>
              <a:t>18-Nov-20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8BC012-9F1B-49EA-B9E1-1D2E60DE789D}" type="slidenum">
              <a:rPr lang="en-US" smtClean="0"/>
              <a:t>‹#›</a:t>
            </a:fld>
            <a:endParaRPr lang="en-US"/>
          </a:p>
        </p:txBody>
      </p:sp>
    </p:spTree>
    <p:extLst>
      <p:ext uri="{BB962C8B-B14F-4D97-AF65-F5344CB8AC3E}">
        <p14:creationId xmlns:p14="http://schemas.microsoft.com/office/powerpoint/2010/main" val="1892129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tourismnotes.com/sustainable-tourism/" TargetMode="External"/><Relationship Id="rId2" Type="http://schemas.openxmlformats.org/officeDocument/2006/relationships/hyperlink" Target="http://tourismnotes.com/eco-touris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Tourism </a:t>
            </a:r>
            <a:endParaRPr lang="en-US" dirty="0"/>
          </a:p>
        </p:txBody>
      </p:sp>
      <p:sp>
        <p:nvSpPr>
          <p:cNvPr id="3" name="Content Placeholder 2"/>
          <p:cNvSpPr>
            <a:spLocks noGrp="1"/>
          </p:cNvSpPr>
          <p:nvPr>
            <p:ph idx="1"/>
          </p:nvPr>
        </p:nvSpPr>
        <p:spPr/>
        <p:txBody>
          <a:bodyPr>
            <a:normAutofit/>
          </a:bodyPr>
          <a:lstStyle/>
          <a:p>
            <a:r>
              <a:rPr lang="en-US" sz="2400" b="1" dirty="0"/>
              <a:t>Rural tourism may be defined as the movement of people from their normal place of residence to rural areas for a minimum period of twenty-four hours to the maximum of six months for the sole purpose of leisure and pleasure. Rural tourism refers to all tourism </a:t>
            </a:r>
            <a:r>
              <a:rPr lang="en-US" sz="2400" b="1" dirty="0" smtClean="0"/>
              <a:t>activities </a:t>
            </a:r>
            <a:r>
              <a:rPr lang="en-US" sz="2400" b="1" dirty="0"/>
              <a:t>in a rural area</a:t>
            </a:r>
            <a:r>
              <a:rPr lang="en-US" sz="2400" b="1" dirty="0" smtClean="0"/>
              <a:t>.</a:t>
            </a:r>
          </a:p>
          <a:p>
            <a:r>
              <a:rPr lang="en-US" sz="2400" dirty="0"/>
              <a:t>Fleischer and </a:t>
            </a:r>
            <a:r>
              <a:rPr lang="en-US" sz="2400" dirty="0" err="1"/>
              <a:t>Pizam</a:t>
            </a:r>
            <a:r>
              <a:rPr lang="en-US" sz="2400" dirty="0"/>
              <a:t> associate rural tourism with the ‘country vacation’ where the tourist spends the vast proportion of his/her vacation period engaging in recreational activities in a rural environment on a farm, ranch, country home, or the surrounding areas.</a:t>
            </a:r>
          </a:p>
        </p:txBody>
      </p:sp>
    </p:spTree>
    <p:extLst>
      <p:ext uri="{BB962C8B-B14F-4D97-AF65-F5344CB8AC3E}">
        <p14:creationId xmlns:p14="http://schemas.microsoft.com/office/powerpoint/2010/main" val="69521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Rural Tourism Issues and </a:t>
            </a:r>
            <a:r>
              <a:rPr lang="en-US" b="1" dirty="0" smtClean="0"/>
              <a:t>Challenges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Economic Leakages.</a:t>
            </a:r>
          </a:p>
          <a:p>
            <a:r>
              <a:rPr lang="en-US" dirty="0"/>
              <a:t>Local price inflation.</a:t>
            </a:r>
          </a:p>
          <a:p>
            <a:r>
              <a:rPr lang="en-US" dirty="0"/>
              <a:t>Distort local employment structure.</a:t>
            </a:r>
          </a:p>
          <a:p>
            <a:r>
              <a:rPr lang="en-US" dirty="0"/>
              <a:t>Seasonal patterns of demands.</a:t>
            </a:r>
          </a:p>
          <a:p>
            <a:r>
              <a:rPr lang="en-US" dirty="0"/>
              <a:t>Manufacture or distort local ‘culture’ for commodification and staged authenticity.</a:t>
            </a:r>
          </a:p>
          <a:p>
            <a:r>
              <a:rPr lang="en-US" dirty="0"/>
              <a:t>Destroy indigenous culture.</a:t>
            </a:r>
          </a:p>
          <a:p>
            <a:r>
              <a:rPr lang="en-US" dirty="0"/>
              <a:t>Natural habitat destruction of rural wildlife.</a:t>
            </a:r>
          </a:p>
          <a:p>
            <a:r>
              <a:rPr lang="en-US" dirty="0"/>
              <a:t>Littering, emission and other forms of pollution.</a:t>
            </a:r>
          </a:p>
          <a:p>
            <a:r>
              <a:rPr lang="en-US" dirty="0"/>
              <a:t>Congestion.</a:t>
            </a:r>
          </a:p>
          <a:p>
            <a:endParaRPr lang="en-US" dirty="0"/>
          </a:p>
        </p:txBody>
      </p:sp>
    </p:spTree>
    <p:extLst>
      <p:ext uri="{BB962C8B-B14F-4D97-AF65-F5344CB8AC3E}">
        <p14:creationId xmlns:p14="http://schemas.microsoft.com/office/powerpoint/2010/main" val="1777212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rural Tourism </a:t>
            </a:r>
            <a:endParaRPr lang="en-US" dirty="0"/>
          </a:p>
        </p:txBody>
      </p:sp>
      <p:sp>
        <p:nvSpPr>
          <p:cNvPr id="3" name="Content Placeholder 2"/>
          <p:cNvSpPr>
            <a:spLocks noGrp="1"/>
          </p:cNvSpPr>
          <p:nvPr>
            <p:ph idx="1"/>
          </p:nvPr>
        </p:nvSpPr>
        <p:spPr/>
        <p:txBody>
          <a:bodyPr/>
          <a:lstStyle/>
          <a:p>
            <a:r>
              <a:rPr lang="en-US" sz="2400" dirty="0" smtClean="0"/>
              <a:t>Seasonality</a:t>
            </a:r>
            <a:endParaRPr lang="en-US" sz="2400" dirty="0"/>
          </a:p>
          <a:p>
            <a:r>
              <a:rPr lang="en-US" sz="2400" dirty="0" smtClean="0"/>
              <a:t>Principle of External </a:t>
            </a:r>
            <a:r>
              <a:rPr lang="en-US" sz="2400" dirty="0"/>
              <a:t>market needed</a:t>
            </a:r>
          </a:p>
          <a:p>
            <a:r>
              <a:rPr lang="en-US" sz="2400" dirty="0" smtClean="0"/>
              <a:t>Principle of Co-operation </a:t>
            </a:r>
            <a:r>
              <a:rPr lang="en-US" sz="2400" dirty="0"/>
              <a:t>needed between internal and external market</a:t>
            </a:r>
          </a:p>
          <a:p>
            <a:r>
              <a:rPr lang="en-US" sz="2400" dirty="0"/>
              <a:t>Role of women</a:t>
            </a:r>
          </a:p>
          <a:p>
            <a:r>
              <a:rPr lang="en-US" sz="2400" dirty="0" smtClean="0"/>
              <a:t>Principle of side </a:t>
            </a:r>
            <a:r>
              <a:rPr lang="en-US" sz="2400" dirty="0"/>
              <a:t>income for farmers and other entrepreneurs in the rural area.</a:t>
            </a:r>
          </a:p>
          <a:p>
            <a:endParaRPr lang="en-US" dirty="0"/>
          </a:p>
        </p:txBody>
      </p:sp>
    </p:spTree>
    <p:extLst>
      <p:ext uri="{BB962C8B-B14F-4D97-AF65-F5344CB8AC3E}">
        <p14:creationId xmlns:p14="http://schemas.microsoft.com/office/powerpoint/2010/main" val="973067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Essential elements for development of rural tourism</a:t>
            </a:r>
          </a:p>
        </p:txBody>
      </p:sp>
      <p:sp>
        <p:nvSpPr>
          <p:cNvPr id="3" name="Content Placeholder 2"/>
          <p:cNvSpPr>
            <a:spLocks noGrp="1"/>
          </p:cNvSpPr>
          <p:nvPr>
            <p:ph idx="1"/>
          </p:nvPr>
        </p:nvSpPr>
        <p:spPr>
          <a:xfrm>
            <a:off x="677334" y="2160589"/>
            <a:ext cx="8596668" cy="4392611"/>
          </a:xfrm>
        </p:spPr>
        <p:txBody>
          <a:bodyPr>
            <a:normAutofit fontScale="92500" lnSpcReduction="20000"/>
          </a:bodyPr>
          <a:lstStyle/>
          <a:p>
            <a:r>
              <a:rPr lang="en-US" dirty="0"/>
              <a:t>Essential elements for development of rural tourism are: </a:t>
            </a:r>
          </a:p>
          <a:p>
            <a:r>
              <a:rPr lang="en-US" dirty="0" smtClean="0"/>
              <a:t>Creation </a:t>
            </a:r>
            <a:r>
              <a:rPr lang="en-US" dirty="0"/>
              <a:t>of infrastructure </a:t>
            </a:r>
          </a:p>
          <a:p>
            <a:r>
              <a:rPr lang="en-US" dirty="0" smtClean="0"/>
              <a:t>Restructuring </a:t>
            </a:r>
            <a:r>
              <a:rPr lang="en-US" dirty="0"/>
              <a:t>and liberalization of policies </a:t>
            </a:r>
          </a:p>
          <a:p>
            <a:r>
              <a:rPr lang="en-US" dirty="0" smtClean="0"/>
              <a:t>Encouragement </a:t>
            </a:r>
            <a:r>
              <a:rPr lang="en-US" dirty="0"/>
              <a:t>for investment </a:t>
            </a:r>
            <a:endParaRPr lang="en-US" dirty="0" smtClean="0"/>
          </a:p>
          <a:p>
            <a:r>
              <a:rPr lang="en-US" dirty="0" smtClean="0"/>
              <a:t>Law </a:t>
            </a:r>
            <a:r>
              <a:rPr lang="en-US" dirty="0"/>
              <a:t>and Order </a:t>
            </a:r>
          </a:p>
          <a:p>
            <a:r>
              <a:rPr lang="en-US" dirty="0" smtClean="0"/>
              <a:t>Tourist </a:t>
            </a:r>
            <a:r>
              <a:rPr lang="en-US" dirty="0"/>
              <a:t>Police </a:t>
            </a:r>
          </a:p>
          <a:p>
            <a:r>
              <a:rPr lang="en-US" dirty="0" smtClean="0"/>
              <a:t>Complaints </a:t>
            </a:r>
            <a:r>
              <a:rPr lang="en-US" dirty="0"/>
              <a:t>Handling </a:t>
            </a:r>
          </a:p>
          <a:p>
            <a:r>
              <a:rPr lang="en-US" dirty="0" smtClean="0"/>
              <a:t>Standardization </a:t>
            </a:r>
            <a:r>
              <a:rPr lang="en-US" dirty="0"/>
              <a:t>of goods and services </a:t>
            </a:r>
          </a:p>
          <a:p>
            <a:r>
              <a:rPr lang="en-US" dirty="0" smtClean="0"/>
              <a:t>Government </a:t>
            </a:r>
            <a:r>
              <a:rPr lang="en-US" dirty="0"/>
              <a:t>support </a:t>
            </a:r>
            <a:endParaRPr lang="en-US" dirty="0" smtClean="0"/>
          </a:p>
          <a:p>
            <a:pPr marL="0" indent="0">
              <a:buNone/>
            </a:pPr>
            <a:r>
              <a:rPr lang="en-US" dirty="0" smtClean="0"/>
              <a:t>Rural </a:t>
            </a:r>
            <a:r>
              <a:rPr lang="en-US" dirty="0"/>
              <a:t>tourism can help in creating sustainable development in some of our villages in rural areas.</a:t>
            </a:r>
          </a:p>
        </p:txBody>
      </p:sp>
    </p:spTree>
    <p:extLst>
      <p:ext uri="{BB962C8B-B14F-4D97-AF65-F5344CB8AC3E}">
        <p14:creationId xmlns:p14="http://schemas.microsoft.com/office/powerpoint/2010/main" val="2060820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Rural Tourisms  </a:t>
            </a:r>
            <a:endParaRPr lang="en-US" dirty="0"/>
          </a:p>
        </p:txBody>
      </p:sp>
      <p:sp>
        <p:nvSpPr>
          <p:cNvPr id="3" name="Content Placeholder 2"/>
          <p:cNvSpPr>
            <a:spLocks noGrp="1"/>
          </p:cNvSpPr>
          <p:nvPr>
            <p:ph idx="1"/>
          </p:nvPr>
        </p:nvSpPr>
        <p:spPr>
          <a:xfrm>
            <a:off x="677334" y="1569721"/>
            <a:ext cx="8596668" cy="4471642"/>
          </a:xfrm>
        </p:spPr>
        <p:txBody>
          <a:bodyPr>
            <a:noAutofit/>
          </a:bodyPr>
          <a:lstStyle/>
          <a:p>
            <a:r>
              <a:rPr lang="en-US" sz="2400" dirty="0"/>
              <a:t>Types and forms of rural tourism are following as</a:t>
            </a:r>
            <a:r>
              <a:rPr lang="en-US" sz="2400" dirty="0" smtClean="0"/>
              <a:t>:</a:t>
            </a:r>
          </a:p>
          <a:p>
            <a:r>
              <a:rPr lang="en-US" sz="2400" b="1" dirty="0" err="1"/>
              <a:t>Agritourism</a:t>
            </a:r>
            <a:r>
              <a:rPr lang="en-US" sz="2400" b="1" dirty="0"/>
              <a:t>:</a:t>
            </a:r>
            <a:r>
              <a:rPr lang="en-US" sz="2400" dirty="0"/>
              <a:t> although often used to describe all tourism activities in rural areas, more frequently either term relates to tourism products which are ‘directly connected with the agrarian environment, agrarian products or agrarian stays’: staying at farm, whether in rooms or camping, educational visits, meals, recreational activities, and the sale of farm product or handicrafts.</a:t>
            </a:r>
          </a:p>
          <a:p>
            <a:r>
              <a:rPr lang="en-US" sz="2400" b="1" dirty="0"/>
              <a:t>Farm Tourism:</a:t>
            </a:r>
            <a:r>
              <a:rPr lang="en-US" sz="2400" dirty="0"/>
              <a:t> explicitly farm-related and most usually associated with tourism involving staying in farm accommodation and seeking experiences from farm operations and attractions.</a:t>
            </a:r>
          </a:p>
          <a:p>
            <a:endParaRPr lang="en-US" sz="2400" dirty="0"/>
          </a:p>
        </p:txBody>
      </p:sp>
    </p:spTree>
    <p:extLst>
      <p:ext uri="{BB962C8B-B14F-4D97-AF65-F5344CB8AC3E}">
        <p14:creationId xmlns:p14="http://schemas.microsoft.com/office/powerpoint/2010/main" val="2444304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661161"/>
            <a:ext cx="8596668" cy="4380202"/>
          </a:xfrm>
        </p:spPr>
        <p:txBody>
          <a:bodyPr>
            <a:noAutofit/>
          </a:bodyPr>
          <a:lstStyle/>
          <a:p>
            <a:r>
              <a:rPr lang="en-US" sz="2400" b="1" dirty="0"/>
              <a:t>Wilderness and Forest Tourism:</a:t>
            </a:r>
            <a:r>
              <a:rPr lang="en-US" sz="2400" dirty="0"/>
              <a:t> tourist explores the wilderness and natural beauty of the rural area. It may be implicitly included within notions of rural tourism, or they may be regarded as separate. In wilderness and forest tourism, tourists travel to the natural habitat of plants and animals</a:t>
            </a:r>
            <a:r>
              <a:rPr lang="en-US" sz="2400" dirty="0" smtClean="0"/>
              <a:t>.</a:t>
            </a:r>
          </a:p>
          <a:p>
            <a:r>
              <a:rPr lang="en-US" sz="2400" b="1" dirty="0"/>
              <a:t>Green Tourism:</a:t>
            </a:r>
            <a:r>
              <a:rPr lang="en-US" sz="2400" dirty="0"/>
              <a:t> green tourism refers to tourism in the countryside or green areas. It is more commonly used to describe forms of tourism that are considered to be more environmentally friendly than traditional, mass tourism. In rural areas, green tourism is an important form of rural tourism</a:t>
            </a:r>
            <a:r>
              <a:rPr lang="en-US" sz="2400" dirty="0" smtClean="0"/>
              <a:t>.</a:t>
            </a:r>
          </a:p>
          <a:p>
            <a:endParaRPr lang="en-US" sz="2400" dirty="0"/>
          </a:p>
        </p:txBody>
      </p:sp>
    </p:spTree>
    <p:extLst>
      <p:ext uri="{BB962C8B-B14F-4D97-AF65-F5344CB8AC3E}">
        <p14:creationId xmlns:p14="http://schemas.microsoft.com/office/powerpoint/2010/main" val="2301236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676401"/>
            <a:ext cx="8596668" cy="4364962"/>
          </a:xfrm>
        </p:spPr>
        <p:txBody>
          <a:bodyPr>
            <a:normAutofit/>
          </a:bodyPr>
          <a:lstStyle/>
          <a:p>
            <a:r>
              <a:rPr lang="en-US" sz="2800" b="1" dirty="0"/>
              <a:t>Ecotourism:</a:t>
            </a:r>
            <a:r>
              <a:rPr lang="en-US" sz="2800" dirty="0"/>
              <a:t> it is a form of nature tourism (tourism to natural, unspoiled areas) which assumes active promotion of environmental conservation and direct benefits for local societies and cultures, together with the provision for tourists of a positive, educative experience. </a:t>
            </a:r>
            <a:endParaRPr lang="en-US" sz="2800" dirty="0" smtClean="0"/>
          </a:p>
          <a:p>
            <a:r>
              <a:rPr lang="en-US" sz="2800" dirty="0" smtClean="0">
                <a:hlinkClick r:id="rId2"/>
              </a:rPr>
              <a:t>Ecotourism</a:t>
            </a:r>
            <a:r>
              <a:rPr lang="en-US" sz="2800" dirty="0"/>
              <a:t> is a group of </a:t>
            </a:r>
            <a:r>
              <a:rPr lang="en-US" sz="2800" dirty="0">
                <a:hlinkClick r:id="rId3"/>
              </a:rPr>
              <a:t>sustainable tourism</a:t>
            </a:r>
            <a:r>
              <a:rPr lang="en-US" sz="2800" dirty="0"/>
              <a:t> activities occurred in the natural environment.</a:t>
            </a:r>
          </a:p>
        </p:txBody>
      </p:sp>
    </p:spTree>
    <p:extLst>
      <p:ext uri="{BB962C8B-B14F-4D97-AF65-F5344CB8AC3E}">
        <p14:creationId xmlns:p14="http://schemas.microsoft.com/office/powerpoint/2010/main" val="571942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Rural Tourism Activities</a:t>
            </a:r>
            <a:br>
              <a:rPr lang="en-US" b="1" dirty="0"/>
            </a:br>
            <a:endParaRPr lang="en-US" dirty="0"/>
          </a:p>
        </p:txBody>
      </p:sp>
      <p:sp>
        <p:nvSpPr>
          <p:cNvPr id="3" name="Content Placeholder 2"/>
          <p:cNvSpPr>
            <a:spLocks noGrp="1"/>
          </p:cNvSpPr>
          <p:nvPr>
            <p:ph idx="1"/>
          </p:nvPr>
        </p:nvSpPr>
        <p:spPr>
          <a:xfrm>
            <a:off x="677334" y="1493521"/>
            <a:ext cx="8596668" cy="4547842"/>
          </a:xfrm>
        </p:spPr>
        <p:txBody>
          <a:bodyPr>
            <a:normAutofit/>
          </a:bodyPr>
          <a:lstStyle/>
          <a:p>
            <a:pPr>
              <a:buFont typeface="Wingdings" panose="05000000000000000000" pitchFamily="2" charset="2"/>
              <a:buChar char="q"/>
            </a:pPr>
            <a:r>
              <a:rPr lang="en-US" sz="2400" dirty="0" smtClean="0"/>
              <a:t>Touring</a:t>
            </a:r>
            <a:endParaRPr lang="en-US" sz="2400" dirty="0"/>
          </a:p>
          <a:p>
            <a:pPr>
              <a:buFont typeface="Wingdings" panose="05000000000000000000" pitchFamily="2" charset="2"/>
              <a:buChar char="q"/>
            </a:pPr>
            <a:r>
              <a:rPr lang="en-US" sz="2400" dirty="0"/>
              <a:t>Cultural activities</a:t>
            </a:r>
          </a:p>
          <a:p>
            <a:pPr>
              <a:buFont typeface="Wingdings" panose="05000000000000000000" pitchFamily="2" charset="2"/>
              <a:buChar char="q"/>
            </a:pPr>
            <a:r>
              <a:rPr lang="en-US" sz="2400" dirty="0"/>
              <a:t>Water-related activities</a:t>
            </a:r>
          </a:p>
          <a:p>
            <a:pPr>
              <a:buFont typeface="Wingdings" panose="05000000000000000000" pitchFamily="2" charset="2"/>
              <a:buChar char="q"/>
            </a:pPr>
            <a:r>
              <a:rPr lang="en-US" sz="2400" dirty="0"/>
              <a:t>Health-related activities</a:t>
            </a:r>
          </a:p>
          <a:p>
            <a:pPr>
              <a:buFont typeface="Wingdings" panose="05000000000000000000" pitchFamily="2" charset="2"/>
              <a:buChar char="q"/>
            </a:pPr>
            <a:r>
              <a:rPr lang="en-US" sz="2400" dirty="0"/>
              <a:t>Aerial </a:t>
            </a:r>
            <a:r>
              <a:rPr lang="en-US" sz="2400" dirty="0" smtClean="0"/>
              <a:t>activities</a:t>
            </a:r>
          </a:p>
          <a:p>
            <a:pPr>
              <a:buFont typeface="Wingdings" panose="05000000000000000000" pitchFamily="2" charset="2"/>
              <a:buChar char="q"/>
            </a:pPr>
            <a:r>
              <a:rPr lang="en-US" sz="2400" dirty="0" smtClean="0"/>
              <a:t>Passive activities</a:t>
            </a:r>
            <a:endParaRPr lang="en-US" sz="2400" dirty="0"/>
          </a:p>
          <a:p>
            <a:pPr>
              <a:buFont typeface="Wingdings" panose="05000000000000000000" pitchFamily="2" charset="2"/>
              <a:buChar char="q"/>
            </a:pPr>
            <a:r>
              <a:rPr lang="en-US" sz="2400" dirty="0" smtClean="0"/>
              <a:t>Sporting </a:t>
            </a:r>
            <a:r>
              <a:rPr lang="en-US" sz="2400" dirty="0"/>
              <a:t>activities</a:t>
            </a:r>
          </a:p>
          <a:p>
            <a:pPr>
              <a:buFont typeface="Wingdings" panose="05000000000000000000" pitchFamily="2" charset="2"/>
              <a:buChar char="q"/>
            </a:pPr>
            <a:r>
              <a:rPr lang="en-US" sz="2400" dirty="0"/>
              <a:t>Hallmark events</a:t>
            </a:r>
          </a:p>
          <a:p>
            <a:pPr>
              <a:buFont typeface="Wingdings" panose="05000000000000000000" pitchFamily="2" charset="2"/>
              <a:buChar char="q"/>
            </a:pPr>
            <a:r>
              <a:rPr lang="en-US" sz="2400" dirty="0"/>
              <a:t>Business-related activities</a:t>
            </a:r>
          </a:p>
          <a:p>
            <a:endParaRPr lang="en-US" dirty="0"/>
          </a:p>
        </p:txBody>
      </p:sp>
    </p:spTree>
    <p:extLst>
      <p:ext uri="{BB962C8B-B14F-4D97-AF65-F5344CB8AC3E}">
        <p14:creationId xmlns:p14="http://schemas.microsoft.com/office/powerpoint/2010/main" val="161913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706881"/>
            <a:ext cx="8596668" cy="4334482"/>
          </a:xfrm>
        </p:spPr>
        <p:txBody>
          <a:bodyPr/>
          <a:lstStyle/>
          <a:p>
            <a:pPr marL="0" indent="0">
              <a:buNone/>
            </a:pPr>
            <a:r>
              <a:rPr lang="en-US" sz="2000" b="1" dirty="0" smtClean="0"/>
              <a:t>1. Touring</a:t>
            </a:r>
            <a:r>
              <a:rPr lang="en-US" sz="2000" dirty="0"/>
              <a:t> include various tourism activities such as hiking, horse riding, touring in gypsy caravans, motorized touring, small village/town touring, cycling, adventure holiday or wilderness holidays</a:t>
            </a:r>
            <a:r>
              <a:rPr lang="en-US" sz="2000" dirty="0" smtClean="0"/>
              <a:t>.</a:t>
            </a:r>
          </a:p>
          <a:p>
            <a:pPr marL="0" indent="0">
              <a:buNone/>
            </a:pPr>
            <a:r>
              <a:rPr lang="en-US" sz="2000" dirty="0" smtClean="0"/>
              <a:t>2. Various</a:t>
            </a:r>
            <a:r>
              <a:rPr lang="en-US" sz="2000" dirty="0"/>
              <a:t> </a:t>
            </a:r>
            <a:r>
              <a:rPr lang="en-US" sz="2000" b="1" dirty="0"/>
              <a:t>cultural related tourism activities</a:t>
            </a:r>
            <a:r>
              <a:rPr lang="en-US" sz="2000" dirty="0"/>
              <a:t> are found in rural areas. Archaeology, restoration sites rural heritage studies, museums, courses in crafts, artistic expression workshops are some examples of the cultural activities of rural tourism.</a:t>
            </a:r>
          </a:p>
          <a:p>
            <a:pPr marL="0" indent="0">
              <a:buNone/>
            </a:pPr>
            <a:r>
              <a:rPr lang="en-US" sz="2000" dirty="0" smtClean="0"/>
              <a:t>3. Fishing</a:t>
            </a:r>
            <a:r>
              <a:rPr lang="en-US" sz="2000" dirty="0"/>
              <a:t>, swimming, river tourism, canoeing, kayaking, windsurfing, speedboat racing, sailing are some examples of </a:t>
            </a:r>
            <a:r>
              <a:rPr lang="en-US" sz="2000" b="1" dirty="0"/>
              <a:t>water-related activities of rural tourism</a:t>
            </a:r>
            <a:r>
              <a:rPr lang="en-US" sz="2000" dirty="0"/>
              <a:t>.</a:t>
            </a:r>
          </a:p>
          <a:p>
            <a:endParaRPr lang="en-US" dirty="0"/>
          </a:p>
        </p:txBody>
      </p:sp>
    </p:spTree>
    <p:extLst>
      <p:ext uri="{BB962C8B-B14F-4D97-AF65-F5344CB8AC3E}">
        <p14:creationId xmlns:p14="http://schemas.microsoft.com/office/powerpoint/2010/main" val="909985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341121"/>
            <a:ext cx="8596668" cy="4700242"/>
          </a:xfrm>
        </p:spPr>
        <p:txBody>
          <a:bodyPr>
            <a:noAutofit/>
          </a:bodyPr>
          <a:lstStyle/>
          <a:p>
            <a:pPr marL="0" indent="0" algn="just">
              <a:buNone/>
            </a:pPr>
            <a:r>
              <a:rPr lang="en-US" sz="2400" dirty="0" smtClean="0"/>
              <a:t>4. A </a:t>
            </a:r>
            <a:r>
              <a:rPr lang="en-US" sz="2400" dirty="0"/>
              <a:t>variety of </a:t>
            </a:r>
            <a:r>
              <a:rPr lang="en-US" sz="2400" b="1" dirty="0"/>
              <a:t>sporting activities of rural tourism</a:t>
            </a:r>
            <a:r>
              <a:rPr lang="en-US" sz="2400" dirty="0"/>
              <a:t> are found in rural areas. Some examples are potholing, rock climbing, orienteering, Tennis, Golf, low-intensity downhill skiing, and hunting.</a:t>
            </a:r>
          </a:p>
          <a:p>
            <a:pPr marL="0" indent="0" algn="just">
              <a:buNone/>
            </a:pPr>
            <a:r>
              <a:rPr lang="en-US" sz="2400" b="1" dirty="0" smtClean="0"/>
              <a:t>5. Health-related </a:t>
            </a:r>
            <a:r>
              <a:rPr lang="en-US" sz="2400" b="1" dirty="0"/>
              <a:t>activities</a:t>
            </a:r>
            <a:r>
              <a:rPr lang="en-US" sz="2400" dirty="0"/>
              <a:t> such as fitness training, assault course, spa and health resorts are the popular activities of rural tourism. A large group of tourists travels to rural areas for the sole purpose of health improvement through health-related tourism activities.</a:t>
            </a:r>
          </a:p>
          <a:p>
            <a:pPr marL="0" indent="0" algn="just">
              <a:buNone/>
            </a:pPr>
            <a:r>
              <a:rPr lang="en-US" sz="2400" b="1" dirty="0" smtClean="0"/>
              <a:t>6. Passive </a:t>
            </a:r>
            <a:r>
              <a:rPr lang="en-US" sz="2400" b="1" dirty="0"/>
              <a:t>activities</a:t>
            </a:r>
            <a:r>
              <a:rPr lang="en-US" sz="2400" dirty="0"/>
              <a:t> such as relaxation holidays in the rural milieu, nature study in outdoor settings including </a:t>
            </a:r>
            <a:r>
              <a:rPr lang="en-US" sz="2400" dirty="0" smtClean="0"/>
              <a:t>bird watching </a:t>
            </a:r>
            <a:r>
              <a:rPr lang="en-US" sz="2400" dirty="0"/>
              <a:t>and photography, landscape appreciation are also some famous activities of rural tourism.</a:t>
            </a:r>
          </a:p>
          <a:p>
            <a:pPr marL="0" indent="0" algn="just">
              <a:buNone/>
            </a:pPr>
            <a:endParaRPr lang="en-US" sz="2400" dirty="0"/>
          </a:p>
        </p:txBody>
      </p:sp>
    </p:spTree>
    <p:extLst>
      <p:ext uri="{BB962C8B-B14F-4D97-AF65-F5344CB8AC3E}">
        <p14:creationId xmlns:p14="http://schemas.microsoft.com/office/powerpoint/2010/main" val="4174377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Importance and Benefits of Rural </a:t>
            </a:r>
            <a:r>
              <a:rPr lang="en-US" b="1" dirty="0" smtClean="0"/>
              <a:t>Tourism</a:t>
            </a:r>
            <a:endParaRPr lang="en-US" dirty="0"/>
          </a:p>
        </p:txBody>
      </p:sp>
      <p:sp>
        <p:nvSpPr>
          <p:cNvPr id="3" name="Content Placeholder 2"/>
          <p:cNvSpPr>
            <a:spLocks noGrp="1"/>
          </p:cNvSpPr>
          <p:nvPr>
            <p:ph idx="1"/>
          </p:nvPr>
        </p:nvSpPr>
        <p:spPr/>
        <p:txBody>
          <a:bodyPr>
            <a:normAutofit/>
          </a:bodyPr>
          <a:lstStyle/>
          <a:p>
            <a:r>
              <a:rPr lang="en-US" sz="2400" dirty="0"/>
              <a:t>Provides a source of new, alternative or supplementary income and employment in rural areas.</a:t>
            </a:r>
          </a:p>
          <a:p>
            <a:r>
              <a:rPr lang="en-US" sz="2400" dirty="0"/>
              <a:t>Rural tourism spurs infrastructure development in rural areas.</a:t>
            </a:r>
          </a:p>
          <a:p>
            <a:r>
              <a:rPr lang="en-US" sz="2400" dirty="0"/>
              <a:t>Help to reduce gender and other social power</a:t>
            </a:r>
          </a:p>
          <a:p>
            <a:r>
              <a:rPr lang="en-US" sz="2400" dirty="0"/>
              <a:t>Encourage collective community</a:t>
            </a:r>
          </a:p>
          <a:p>
            <a:r>
              <a:rPr lang="en-US" sz="2400" dirty="0" smtClean="0"/>
              <a:t>Strengthen </a:t>
            </a:r>
            <a:r>
              <a:rPr lang="en-US" sz="2400" dirty="0"/>
              <a:t>local culture.</a:t>
            </a:r>
          </a:p>
          <a:p>
            <a:r>
              <a:rPr lang="en-US" sz="2400" dirty="0"/>
              <a:t>Instill the sense of local pride, self-esteem, and identity</a:t>
            </a:r>
          </a:p>
          <a:p>
            <a:endParaRPr lang="en-US" dirty="0"/>
          </a:p>
        </p:txBody>
      </p:sp>
    </p:spTree>
    <p:extLst>
      <p:ext uri="{BB962C8B-B14F-4D97-AF65-F5344CB8AC3E}">
        <p14:creationId xmlns:p14="http://schemas.microsoft.com/office/powerpoint/2010/main" val="416067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lstStyle/>
          <a:p>
            <a:r>
              <a:rPr lang="en-US" sz="2400" dirty="0"/>
              <a:t>Contribution to conservation and protection.</a:t>
            </a:r>
          </a:p>
          <a:p>
            <a:r>
              <a:rPr lang="en-US" sz="2400" dirty="0"/>
              <a:t>Increase the living standards of the local community.</a:t>
            </a:r>
          </a:p>
          <a:p>
            <a:r>
              <a:rPr lang="en-US" sz="2400" dirty="0"/>
              <a:t>Assists </a:t>
            </a:r>
            <a:r>
              <a:rPr lang="en-US" sz="2400" dirty="0" smtClean="0"/>
              <a:t>restoration </a:t>
            </a:r>
            <a:r>
              <a:rPr lang="en-US" sz="2400" dirty="0"/>
              <a:t>and re-use of abandoned properties.</a:t>
            </a:r>
          </a:p>
          <a:p>
            <a:r>
              <a:rPr lang="en-US" sz="2400" dirty="0"/>
              <a:t>Provide opportunities for retaining population in areas that might otherwise experience depopulation.</a:t>
            </a:r>
          </a:p>
          <a:p>
            <a:r>
              <a:rPr lang="en-US" sz="2400" dirty="0"/>
              <a:t>Enable areas to be repopulated.</a:t>
            </a:r>
          </a:p>
          <a:p>
            <a:endParaRPr lang="en-US" dirty="0"/>
          </a:p>
        </p:txBody>
      </p:sp>
    </p:spTree>
    <p:extLst>
      <p:ext uri="{BB962C8B-B14F-4D97-AF65-F5344CB8AC3E}">
        <p14:creationId xmlns:p14="http://schemas.microsoft.com/office/powerpoint/2010/main" val="33034425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411</Words>
  <Application>Microsoft Office PowerPoint</Application>
  <PresentationFormat>Widescreen</PresentationFormat>
  <Paragraphs>71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Rural Tourism </vt:lpstr>
      <vt:lpstr>Types of Rural Tourisms  </vt:lpstr>
      <vt:lpstr>Continued.. </vt:lpstr>
      <vt:lpstr>Continued.. </vt:lpstr>
      <vt:lpstr>Rural Tourism Activities </vt:lpstr>
      <vt:lpstr>Continued.. </vt:lpstr>
      <vt:lpstr>Continued.. </vt:lpstr>
      <vt:lpstr>Importance and Benefits of Rural Tourism</vt:lpstr>
      <vt:lpstr>Continued.. </vt:lpstr>
      <vt:lpstr>Rural Tourism Issues and Challenges</vt:lpstr>
      <vt:lpstr>Principles of rural Tourism </vt:lpstr>
      <vt:lpstr>Essential elements for development of rural tourism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Tourism </dc:title>
  <dc:creator>Hyperlink</dc:creator>
  <cp:lastModifiedBy>Hyperlink</cp:lastModifiedBy>
  <cp:revision>3</cp:revision>
  <dcterms:created xsi:type="dcterms:W3CDTF">2020-11-18T03:56:27Z</dcterms:created>
  <dcterms:modified xsi:type="dcterms:W3CDTF">2020-11-18T07:49:25Z</dcterms:modified>
</cp:coreProperties>
</file>