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7" r:id="rId2"/>
    <p:sldId id="315" r:id="rId3"/>
    <p:sldId id="308" r:id="rId4"/>
    <p:sldId id="317" r:id="rId5"/>
    <p:sldId id="309" r:id="rId6"/>
    <p:sldId id="313" r:id="rId7"/>
    <p:sldId id="316" r:id="rId8"/>
    <p:sldId id="310" r:id="rId9"/>
    <p:sldId id="311" r:id="rId10"/>
    <p:sldId id="289" r:id="rId11"/>
    <p:sldId id="290" r:id="rId12"/>
    <p:sldId id="291" r:id="rId13"/>
    <p:sldId id="318" r:id="rId14"/>
    <p:sldId id="319" r:id="rId15"/>
    <p:sldId id="293" r:id="rId16"/>
    <p:sldId id="294" r:id="rId17"/>
    <p:sldId id="295" r:id="rId18"/>
    <p:sldId id="296" r:id="rId19"/>
    <p:sldId id="297" r:id="rId20"/>
    <p:sldId id="298" r:id="rId21"/>
    <p:sldId id="299" r:id="rId22"/>
    <p:sldId id="300" r:id="rId23"/>
    <p:sldId id="301" r:id="rId24"/>
    <p:sldId id="320" r:id="rId25"/>
    <p:sldId id="260" r:id="rId26"/>
    <p:sldId id="262" r:id="rId27"/>
    <p:sldId id="263" r:id="rId28"/>
    <p:sldId id="264" r:id="rId29"/>
    <p:sldId id="268" r:id="rId30"/>
    <p:sldId id="286" r:id="rId31"/>
    <p:sldId id="277" r:id="rId32"/>
    <p:sldId id="279" r:id="rId33"/>
    <p:sldId id="280" r:id="rId34"/>
    <p:sldId id="281" r:id="rId35"/>
    <p:sldId id="282" r:id="rId36"/>
    <p:sldId id="306"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5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CEA20-B69A-4A7D-AF09-2351EC92DDD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230D5F9-52CD-472C-B453-73EC82D13981}">
      <dgm:prSet phldrT="[Text]"/>
      <dgm:spPr/>
      <dgm:t>
        <a:bodyPr/>
        <a:lstStyle/>
        <a:p>
          <a:r>
            <a:rPr lang="en-US" dirty="0" smtClean="0"/>
            <a:t>Formal</a:t>
          </a:r>
          <a:endParaRPr lang="en-US" dirty="0"/>
        </a:p>
      </dgm:t>
    </dgm:pt>
    <dgm:pt modelId="{C9FB095E-AF90-4EE1-8ED8-680BF90BE683}" type="parTrans" cxnId="{5A3EF22B-1D0E-40BE-96CF-F082CEA53B18}">
      <dgm:prSet/>
      <dgm:spPr/>
      <dgm:t>
        <a:bodyPr/>
        <a:lstStyle/>
        <a:p>
          <a:endParaRPr lang="en-US"/>
        </a:p>
      </dgm:t>
    </dgm:pt>
    <dgm:pt modelId="{2A702438-D33F-497C-9B0D-CA4DEC1D5F89}" type="sibTrans" cxnId="{5A3EF22B-1D0E-40BE-96CF-F082CEA53B18}">
      <dgm:prSet/>
      <dgm:spPr/>
      <dgm:t>
        <a:bodyPr/>
        <a:lstStyle/>
        <a:p>
          <a:endParaRPr lang="en-US"/>
        </a:p>
      </dgm:t>
    </dgm:pt>
    <dgm:pt modelId="{07D511CC-8D1B-4795-AAC4-38BFA0A4D86C}">
      <dgm:prSet phldrT="[Text]"/>
      <dgm:spPr/>
      <dgm:t>
        <a:bodyPr/>
        <a:lstStyle/>
        <a:p>
          <a:r>
            <a:rPr lang="en-US" dirty="0" smtClean="0"/>
            <a:t>Law</a:t>
          </a:r>
          <a:endParaRPr lang="en-US" dirty="0"/>
        </a:p>
      </dgm:t>
    </dgm:pt>
    <dgm:pt modelId="{FF9A984C-3BBB-4ABF-A45B-00F8BA43D620}" type="parTrans" cxnId="{81DD2711-53BA-470E-B72C-CE08DE9B0CA4}">
      <dgm:prSet/>
      <dgm:spPr/>
      <dgm:t>
        <a:bodyPr/>
        <a:lstStyle/>
        <a:p>
          <a:endParaRPr lang="en-US"/>
        </a:p>
      </dgm:t>
    </dgm:pt>
    <dgm:pt modelId="{B3B8D803-4006-4A99-BCE2-39240ED366E6}" type="sibTrans" cxnId="{81DD2711-53BA-470E-B72C-CE08DE9B0CA4}">
      <dgm:prSet/>
      <dgm:spPr/>
      <dgm:t>
        <a:bodyPr/>
        <a:lstStyle/>
        <a:p>
          <a:endParaRPr lang="en-US"/>
        </a:p>
      </dgm:t>
    </dgm:pt>
    <dgm:pt modelId="{D3BF16BE-DE49-4771-9627-37F7E4728332}">
      <dgm:prSet phldrT="[Text]"/>
      <dgm:spPr/>
      <dgm:t>
        <a:bodyPr/>
        <a:lstStyle/>
        <a:p>
          <a:r>
            <a:rPr lang="en-US" dirty="0" smtClean="0"/>
            <a:t>Informal</a:t>
          </a:r>
          <a:endParaRPr lang="en-US" dirty="0"/>
        </a:p>
      </dgm:t>
    </dgm:pt>
    <dgm:pt modelId="{882D4003-FD34-4E90-A584-DA0829889B9A}" type="parTrans" cxnId="{480D34C8-B42F-4326-B584-698C4C0052F0}">
      <dgm:prSet/>
      <dgm:spPr/>
      <dgm:t>
        <a:bodyPr/>
        <a:lstStyle/>
        <a:p>
          <a:endParaRPr lang="en-US"/>
        </a:p>
      </dgm:t>
    </dgm:pt>
    <dgm:pt modelId="{1465E3A9-8286-4B4F-8D0A-277F473C0A4A}" type="sibTrans" cxnId="{480D34C8-B42F-4326-B584-698C4C0052F0}">
      <dgm:prSet/>
      <dgm:spPr/>
      <dgm:t>
        <a:bodyPr/>
        <a:lstStyle/>
        <a:p>
          <a:endParaRPr lang="en-US"/>
        </a:p>
      </dgm:t>
    </dgm:pt>
    <dgm:pt modelId="{9EC0A26D-6267-4A3E-9D77-9B2A0C0DE2A6}">
      <dgm:prSet phldrT="[Text]"/>
      <dgm:spPr/>
      <dgm:t>
        <a:bodyPr/>
        <a:lstStyle/>
        <a:p>
          <a:r>
            <a:rPr lang="en-US" dirty="0" smtClean="0"/>
            <a:t>Folkways</a:t>
          </a:r>
          <a:endParaRPr lang="en-US" dirty="0"/>
        </a:p>
      </dgm:t>
    </dgm:pt>
    <dgm:pt modelId="{51439FF5-428B-42D2-98B5-66EF238E8145}" type="parTrans" cxnId="{B416D9D7-6A8C-4CD6-94F3-AB9AA5A2269C}">
      <dgm:prSet/>
      <dgm:spPr/>
      <dgm:t>
        <a:bodyPr/>
        <a:lstStyle/>
        <a:p>
          <a:endParaRPr lang="en-US"/>
        </a:p>
      </dgm:t>
    </dgm:pt>
    <dgm:pt modelId="{198166B1-A571-4F49-96F3-EE3FEC345E26}" type="sibTrans" cxnId="{B416D9D7-6A8C-4CD6-94F3-AB9AA5A2269C}">
      <dgm:prSet/>
      <dgm:spPr/>
      <dgm:t>
        <a:bodyPr/>
        <a:lstStyle/>
        <a:p>
          <a:endParaRPr lang="en-US"/>
        </a:p>
      </dgm:t>
    </dgm:pt>
    <dgm:pt modelId="{4EB799EA-BAD1-4B12-8494-8BD0E498F28C}">
      <dgm:prSet phldrT="[Text]"/>
      <dgm:spPr/>
      <dgm:t>
        <a:bodyPr/>
        <a:lstStyle/>
        <a:p>
          <a:r>
            <a:rPr lang="en-US" dirty="0" smtClean="0"/>
            <a:t>Mores</a:t>
          </a:r>
          <a:endParaRPr lang="en-US" dirty="0"/>
        </a:p>
      </dgm:t>
    </dgm:pt>
    <dgm:pt modelId="{8EB98907-F380-44AA-832F-E160D1844152}" type="parTrans" cxnId="{EC72059E-52BA-49EE-BD5D-C403DB12BAFB}">
      <dgm:prSet/>
      <dgm:spPr/>
      <dgm:t>
        <a:bodyPr/>
        <a:lstStyle/>
        <a:p>
          <a:endParaRPr lang="en-US"/>
        </a:p>
      </dgm:t>
    </dgm:pt>
    <dgm:pt modelId="{312AC8A1-68C7-4A47-85CA-F682FF21182D}" type="sibTrans" cxnId="{EC72059E-52BA-49EE-BD5D-C403DB12BAFB}">
      <dgm:prSet/>
      <dgm:spPr/>
      <dgm:t>
        <a:bodyPr/>
        <a:lstStyle/>
        <a:p>
          <a:endParaRPr lang="en-US"/>
        </a:p>
      </dgm:t>
    </dgm:pt>
    <dgm:pt modelId="{58923562-442B-42DF-AF0F-FE86D142BADD}" type="pres">
      <dgm:prSet presAssocID="{6D0CEA20-B69A-4A7D-AF09-2351EC92DDDE}" presName="diagram" presStyleCnt="0">
        <dgm:presLayoutVars>
          <dgm:chPref val="1"/>
          <dgm:dir/>
          <dgm:animOne val="branch"/>
          <dgm:animLvl val="lvl"/>
          <dgm:resizeHandles/>
        </dgm:presLayoutVars>
      </dgm:prSet>
      <dgm:spPr/>
      <dgm:t>
        <a:bodyPr/>
        <a:lstStyle/>
        <a:p>
          <a:endParaRPr lang="en-US"/>
        </a:p>
      </dgm:t>
    </dgm:pt>
    <dgm:pt modelId="{060F5F63-023F-4643-9E90-D6BF35A9D5FE}" type="pres">
      <dgm:prSet presAssocID="{F230D5F9-52CD-472C-B453-73EC82D13981}" presName="root" presStyleCnt="0"/>
      <dgm:spPr/>
    </dgm:pt>
    <dgm:pt modelId="{B20E5DA6-7F01-4E7B-B048-D1C474C06483}" type="pres">
      <dgm:prSet presAssocID="{F230D5F9-52CD-472C-B453-73EC82D13981}" presName="rootComposite" presStyleCnt="0"/>
      <dgm:spPr/>
    </dgm:pt>
    <dgm:pt modelId="{37130D6D-51B5-4496-9A53-A9D7A5EC9C82}" type="pres">
      <dgm:prSet presAssocID="{F230D5F9-52CD-472C-B453-73EC82D13981}" presName="rootText" presStyleLbl="node1" presStyleIdx="0" presStyleCnt="2"/>
      <dgm:spPr/>
      <dgm:t>
        <a:bodyPr/>
        <a:lstStyle/>
        <a:p>
          <a:endParaRPr lang="en-US"/>
        </a:p>
      </dgm:t>
    </dgm:pt>
    <dgm:pt modelId="{686306B7-9433-400C-954C-A36F4821338B}" type="pres">
      <dgm:prSet presAssocID="{F230D5F9-52CD-472C-B453-73EC82D13981}" presName="rootConnector" presStyleLbl="node1" presStyleIdx="0" presStyleCnt="2"/>
      <dgm:spPr/>
      <dgm:t>
        <a:bodyPr/>
        <a:lstStyle/>
        <a:p>
          <a:endParaRPr lang="en-US"/>
        </a:p>
      </dgm:t>
    </dgm:pt>
    <dgm:pt modelId="{2900F547-5C81-4E49-A4FA-FAAE5E42720E}" type="pres">
      <dgm:prSet presAssocID="{F230D5F9-52CD-472C-B453-73EC82D13981}" presName="childShape" presStyleCnt="0"/>
      <dgm:spPr/>
    </dgm:pt>
    <dgm:pt modelId="{E65E4353-B5E7-4647-B793-C1E7FFD49FDA}" type="pres">
      <dgm:prSet presAssocID="{FF9A984C-3BBB-4ABF-A45B-00F8BA43D620}" presName="Name13" presStyleLbl="parChTrans1D2" presStyleIdx="0" presStyleCnt="3"/>
      <dgm:spPr/>
      <dgm:t>
        <a:bodyPr/>
        <a:lstStyle/>
        <a:p>
          <a:endParaRPr lang="en-US"/>
        </a:p>
      </dgm:t>
    </dgm:pt>
    <dgm:pt modelId="{AF1E60B4-1083-4986-904E-4F8C9CBA8DF4}" type="pres">
      <dgm:prSet presAssocID="{07D511CC-8D1B-4795-AAC4-38BFA0A4D86C}" presName="childText" presStyleLbl="bgAcc1" presStyleIdx="0" presStyleCnt="3">
        <dgm:presLayoutVars>
          <dgm:bulletEnabled val="1"/>
        </dgm:presLayoutVars>
      </dgm:prSet>
      <dgm:spPr/>
      <dgm:t>
        <a:bodyPr/>
        <a:lstStyle/>
        <a:p>
          <a:endParaRPr lang="en-US"/>
        </a:p>
      </dgm:t>
    </dgm:pt>
    <dgm:pt modelId="{2ED31A9B-9551-46F7-A172-20D70DD9A168}" type="pres">
      <dgm:prSet presAssocID="{D3BF16BE-DE49-4771-9627-37F7E4728332}" presName="root" presStyleCnt="0"/>
      <dgm:spPr/>
    </dgm:pt>
    <dgm:pt modelId="{7D1F42F9-A3AB-4B76-914F-B740D1D005D4}" type="pres">
      <dgm:prSet presAssocID="{D3BF16BE-DE49-4771-9627-37F7E4728332}" presName="rootComposite" presStyleCnt="0"/>
      <dgm:spPr/>
    </dgm:pt>
    <dgm:pt modelId="{C9FAB6C5-EBF2-4BB9-99D9-9C4B7FE803BE}" type="pres">
      <dgm:prSet presAssocID="{D3BF16BE-DE49-4771-9627-37F7E4728332}" presName="rootText" presStyleLbl="node1" presStyleIdx="1" presStyleCnt="2"/>
      <dgm:spPr/>
      <dgm:t>
        <a:bodyPr/>
        <a:lstStyle/>
        <a:p>
          <a:endParaRPr lang="en-US"/>
        </a:p>
      </dgm:t>
    </dgm:pt>
    <dgm:pt modelId="{5C23BB5D-8A78-4583-809B-89AED9177803}" type="pres">
      <dgm:prSet presAssocID="{D3BF16BE-DE49-4771-9627-37F7E4728332}" presName="rootConnector" presStyleLbl="node1" presStyleIdx="1" presStyleCnt="2"/>
      <dgm:spPr/>
      <dgm:t>
        <a:bodyPr/>
        <a:lstStyle/>
        <a:p>
          <a:endParaRPr lang="en-US"/>
        </a:p>
      </dgm:t>
    </dgm:pt>
    <dgm:pt modelId="{6554FDFF-5891-4073-8CE5-AAE72A10F001}" type="pres">
      <dgm:prSet presAssocID="{D3BF16BE-DE49-4771-9627-37F7E4728332}" presName="childShape" presStyleCnt="0"/>
      <dgm:spPr/>
    </dgm:pt>
    <dgm:pt modelId="{245803BA-19C0-44DD-823E-ECDA83ED16BA}" type="pres">
      <dgm:prSet presAssocID="{51439FF5-428B-42D2-98B5-66EF238E8145}" presName="Name13" presStyleLbl="parChTrans1D2" presStyleIdx="1" presStyleCnt="3"/>
      <dgm:spPr/>
      <dgm:t>
        <a:bodyPr/>
        <a:lstStyle/>
        <a:p>
          <a:endParaRPr lang="en-US"/>
        </a:p>
      </dgm:t>
    </dgm:pt>
    <dgm:pt modelId="{0089B61D-BB64-451B-8F31-8AF08940A9A4}" type="pres">
      <dgm:prSet presAssocID="{9EC0A26D-6267-4A3E-9D77-9B2A0C0DE2A6}" presName="childText" presStyleLbl="bgAcc1" presStyleIdx="1" presStyleCnt="3">
        <dgm:presLayoutVars>
          <dgm:bulletEnabled val="1"/>
        </dgm:presLayoutVars>
      </dgm:prSet>
      <dgm:spPr/>
      <dgm:t>
        <a:bodyPr/>
        <a:lstStyle/>
        <a:p>
          <a:endParaRPr lang="en-US"/>
        </a:p>
      </dgm:t>
    </dgm:pt>
    <dgm:pt modelId="{C0764201-DF74-45A0-B964-C50F687F77C6}" type="pres">
      <dgm:prSet presAssocID="{8EB98907-F380-44AA-832F-E160D1844152}" presName="Name13" presStyleLbl="parChTrans1D2" presStyleIdx="2" presStyleCnt="3"/>
      <dgm:spPr/>
      <dgm:t>
        <a:bodyPr/>
        <a:lstStyle/>
        <a:p>
          <a:endParaRPr lang="en-US"/>
        </a:p>
      </dgm:t>
    </dgm:pt>
    <dgm:pt modelId="{E590CD61-760E-449A-81EA-55BA753DBEC8}" type="pres">
      <dgm:prSet presAssocID="{4EB799EA-BAD1-4B12-8494-8BD0E498F28C}" presName="childText" presStyleLbl="bgAcc1" presStyleIdx="2" presStyleCnt="3">
        <dgm:presLayoutVars>
          <dgm:bulletEnabled val="1"/>
        </dgm:presLayoutVars>
      </dgm:prSet>
      <dgm:spPr/>
      <dgm:t>
        <a:bodyPr/>
        <a:lstStyle/>
        <a:p>
          <a:endParaRPr lang="en-US"/>
        </a:p>
      </dgm:t>
    </dgm:pt>
  </dgm:ptLst>
  <dgm:cxnLst>
    <dgm:cxn modelId="{334011BA-2150-4CBB-9385-8E8F52036851}" type="presOf" srcId="{9EC0A26D-6267-4A3E-9D77-9B2A0C0DE2A6}" destId="{0089B61D-BB64-451B-8F31-8AF08940A9A4}" srcOrd="0" destOrd="0" presId="urn:microsoft.com/office/officeart/2005/8/layout/hierarchy3"/>
    <dgm:cxn modelId="{0484E5DE-4F61-4824-835A-1F089631A44C}" type="presOf" srcId="{F230D5F9-52CD-472C-B453-73EC82D13981}" destId="{37130D6D-51B5-4496-9A53-A9D7A5EC9C82}" srcOrd="0" destOrd="0" presId="urn:microsoft.com/office/officeart/2005/8/layout/hierarchy3"/>
    <dgm:cxn modelId="{480D34C8-B42F-4326-B584-698C4C0052F0}" srcId="{6D0CEA20-B69A-4A7D-AF09-2351EC92DDDE}" destId="{D3BF16BE-DE49-4771-9627-37F7E4728332}" srcOrd="1" destOrd="0" parTransId="{882D4003-FD34-4E90-A584-DA0829889B9A}" sibTransId="{1465E3A9-8286-4B4F-8D0A-277F473C0A4A}"/>
    <dgm:cxn modelId="{81DD2711-53BA-470E-B72C-CE08DE9B0CA4}" srcId="{F230D5F9-52CD-472C-B453-73EC82D13981}" destId="{07D511CC-8D1B-4795-AAC4-38BFA0A4D86C}" srcOrd="0" destOrd="0" parTransId="{FF9A984C-3BBB-4ABF-A45B-00F8BA43D620}" sibTransId="{B3B8D803-4006-4A99-BCE2-39240ED366E6}"/>
    <dgm:cxn modelId="{EC72059E-52BA-49EE-BD5D-C403DB12BAFB}" srcId="{D3BF16BE-DE49-4771-9627-37F7E4728332}" destId="{4EB799EA-BAD1-4B12-8494-8BD0E498F28C}" srcOrd="1" destOrd="0" parTransId="{8EB98907-F380-44AA-832F-E160D1844152}" sibTransId="{312AC8A1-68C7-4A47-85CA-F682FF21182D}"/>
    <dgm:cxn modelId="{92545B77-C456-4F4D-8856-CB385A0A5D3A}" type="presOf" srcId="{F230D5F9-52CD-472C-B453-73EC82D13981}" destId="{686306B7-9433-400C-954C-A36F4821338B}" srcOrd="1" destOrd="0" presId="urn:microsoft.com/office/officeart/2005/8/layout/hierarchy3"/>
    <dgm:cxn modelId="{8201202A-B47B-4FFF-93DF-70651B7A31E4}" type="presOf" srcId="{D3BF16BE-DE49-4771-9627-37F7E4728332}" destId="{C9FAB6C5-EBF2-4BB9-99D9-9C4B7FE803BE}" srcOrd="0" destOrd="0" presId="urn:microsoft.com/office/officeart/2005/8/layout/hierarchy3"/>
    <dgm:cxn modelId="{B416D9D7-6A8C-4CD6-94F3-AB9AA5A2269C}" srcId="{D3BF16BE-DE49-4771-9627-37F7E4728332}" destId="{9EC0A26D-6267-4A3E-9D77-9B2A0C0DE2A6}" srcOrd="0" destOrd="0" parTransId="{51439FF5-428B-42D2-98B5-66EF238E8145}" sibTransId="{198166B1-A571-4F49-96F3-EE3FEC345E26}"/>
    <dgm:cxn modelId="{B4F41639-DDD8-4DC4-9185-9CC058F8C4B9}" type="presOf" srcId="{D3BF16BE-DE49-4771-9627-37F7E4728332}" destId="{5C23BB5D-8A78-4583-809B-89AED9177803}" srcOrd="1" destOrd="0" presId="urn:microsoft.com/office/officeart/2005/8/layout/hierarchy3"/>
    <dgm:cxn modelId="{8DF8AFD1-2EF7-418D-A6E0-CF241365CAB4}" type="presOf" srcId="{51439FF5-428B-42D2-98B5-66EF238E8145}" destId="{245803BA-19C0-44DD-823E-ECDA83ED16BA}" srcOrd="0" destOrd="0" presId="urn:microsoft.com/office/officeart/2005/8/layout/hierarchy3"/>
    <dgm:cxn modelId="{7BA7B3BC-3D28-4C58-AC93-09CF8765BDD8}" type="presOf" srcId="{07D511CC-8D1B-4795-AAC4-38BFA0A4D86C}" destId="{AF1E60B4-1083-4986-904E-4F8C9CBA8DF4}" srcOrd="0" destOrd="0" presId="urn:microsoft.com/office/officeart/2005/8/layout/hierarchy3"/>
    <dgm:cxn modelId="{A17D46B9-468B-41E6-875D-04182E50594A}" type="presOf" srcId="{FF9A984C-3BBB-4ABF-A45B-00F8BA43D620}" destId="{E65E4353-B5E7-4647-B793-C1E7FFD49FDA}" srcOrd="0" destOrd="0" presId="urn:microsoft.com/office/officeart/2005/8/layout/hierarchy3"/>
    <dgm:cxn modelId="{03F34149-7C07-48C1-8545-31C96C63393B}" type="presOf" srcId="{6D0CEA20-B69A-4A7D-AF09-2351EC92DDDE}" destId="{58923562-442B-42DF-AF0F-FE86D142BADD}" srcOrd="0" destOrd="0" presId="urn:microsoft.com/office/officeart/2005/8/layout/hierarchy3"/>
    <dgm:cxn modelId="{5A3EF22B-1D0E-40BE-96CF-F082CEA53B18}" srcId="{6D0CEA20-B69A-4A7D-AF09-2351EC92DDDE}" destId="{F230D5F9-52CD-472C-B453-73EC82D13981}" srcOrd="0" destOrd="0" parTransId="{C9FB095E-AF90-4EE1-8ED8-680BF90BE683}" sibTransId="{2A702438-D33F-497C-9B0D-CA4DEC1D5F89}"/>
    <dgm:cxn modelId="{CBD9AC93-8C22-4E1A-A3FA-340786EC34F2}" type="presOf" srcId="{8EB98907-F380-44AA-832F-E160D1844152}" destId="{C0764201-DF74-45A0-B964-C50F687F77C6}" srcOrd="0" destOrd="0" presId="urn:microsoft.com/office/officeart/2005/8/layout/hierarchy3"/>
    <dgm:cxn modelId="{093FA840-01F9-48E7-8EDD-A62D96277DF3}" type="presOf" srcId="{4EB799EA-BAD1-4B12-8494-8BD0E498F28C}" destId="{E590CD61-760E-449A-81EA-55BA753DBEC8}" srcOrd="0" destOrd="0" presId="urn:microsoft.com/office/officeart/2005/8/layout/hierarchy3"/>
    <dgm:cxn modelId="{E6FCFBD4-319C-4FA3-B50E-7F11D034F4EB}" type="presParOf" srcId="{58923562-442B-42DF-AF0F-FE86D142BADD}" destId="{060F5F63-023F-4643-9E90-D6BF35A9D5FE}" srcOrd="0" destOrd="0" presId="urn:microsoft.com/office/officeart/2005/8/layout/hierarchy3"/>
    <dgm:cxn modelId="{41EF194F-0FDC-4B9F-96CF-BFD73030D164}" type="presParOf" srcId="{060F5F63-023F-4643-9E90-D6BF35A9D5FE}" destId="{B20E5DA6-7F01-4E7B-B048-D1C474C06483}" srcOrd="0" destOrd="0" presId="urn:microsoft.com/office/officeart/2005/8/layout/hierarchy3"/>
    <dgm:cxn modelId="{16775D63-EF3C-454B-918B-4791DD686E2D}" type="presParOf" srcId="{B20E5DA6-7F01-4E7B-B048-D1C474C06483}" destId="{37130D6D-51B5-4496-9A53-A9D7A5EC9C82}" srcOrd="0" destOrd="0" presId="urn:microsoft.com/office/officeart/2005/8/layout/hierarchy3"/>
    <dgm:cxn modelId="{35989A97-9CBB-4CE4-99A0-DD827E72F985}" type="presParOf" srcId="{B20E5DA6-7F01-4E7B-B048-D1C474C06483}" destId="{686306B7-9433-400C-954C-A36F4821338B}" srcOrd="1" destOrd="0" presId="urn:microsoft.com/office/officeart/2005/8/layout/hierarchy3"/>
    <dgm:cxn modelId="{9207639E-39D4-4FB5-85C7-38268A64347E}" type="presParOf" srcId="{060F5F63-023F-4643-9E90-D6BF35A9D5FE}" destId="{2900F547-5C81-4E49-A4FA-FAAE5E42720E}" srcOrd="1" destOrd="0" presId="urn:microsoft.com/office/officeart/2005/8/layout/hierarchy3"/>
    <dgm:cxn modelId="{DBBE770B-3F9E-4B39-9DCE-A1B15D31BEAB}" type="presParOf" srcId="{2900F547-5C81-4E49-A4FA-FAAE5E42720E}" destId="{E65E4353-B5E7-4647-B793-C1E7FFD49FDA}" srcOrd="0" destOrd="0" presId="urn:microsoft.com/office/officeart/2005/8/layout/hierarchy3"/>
    <dgm:cxn modelId="{38BB7425-58D2-4EC6-9B31-DD5E3D34EC65}" type="presParOf" srcId="{2900F547-5C81-4E49-A4FA-FAAE5E42720E}" destId="{AF1E60B4-1083-4986-904E-4F8C9CBA8DF4}" srcOrd="1" destOrd="0" presId="urn:microsoft.com/office/officeart/2005/8/layout/hierarchy3"/>
    <dgm:cxn modelId="{60ADC310-DB40-4EDA-8F2D-21F5795551F3}" type="presParOf" srcId="{58923562-442B-42DF-AF0F-FE86D142BADD}" destId="{2ED31A9B-9551-46F7-A172-20D70DD9A168}" srcOrd="1" destOrd="0" presId="urn:microsoft.com/office/officeart/2005/8/layout/hierarchy3"/>
    <dgm:cxn modelId="{1D934D47-8BB1-4960-B93C-C499BC10E0A5}" type="presParOf" srcId="{2ED31A9B-9551-46F7-A172-20D70DD9A168}" destId="{7D1F42F9-A3AB-4B76-914F-B740D1D005D4}" srcOrd="0" destOrd="0" presId="urn:microsoft.com/office/officeart/2005/8/layout/hierarchy3"/>
    <dgm:cxn modelId="{7FF869A0-C692-4737-BE9F-3A47422D4378}" type="presParOf" srcId="{7D1F42F9-A3AB-4B76-914F-B740D1D005D4}" destId="{C9FAB6C5-EBF2-4BB9-99D9-9C4B7FE803BE}" srcOrd="0" destOrd="0" presId="urn:microsoft.com/office/officeart/2005/8/layout/hierarchy3"/>
    <dgm:cxn modelId="{CD93F86E-6C3D-4147-8ECB-D06784F583D0}" type="presParOf" srcId="{7D1F42F9-A3AB-4B76-914F-B740D1D005D4}" destId="{5C23BB5D-8A78-4583-809B-89AED9177803}" srcOrd="1" destOrd="0" presId="urn:microsoft.com/office/officeart/2005/8/layout/hierarchy3"/>
    <dgm:cxn modelId="{16B589CF-B0C3-47F0-AF36-94BEA80211EA}" type="presParOf" srcId="{2ED31A9B-9551-46F7-A172-20D70DD9A168}" destId="{6554FDFF-5891-4073-8CE5-AAE72A10F001}" srcOrd="1" destOrd="0" presId="urn:microsoft.com/office/officeart/2005/8/layout/hierarchy3"/>
    <dgm:cxn modelId="{87E72432-5754-4B4C-ABB8-13638A0A4F5F}" type="presParOf" srcId="{6554FDFF-5891-4073-8CE5-AAE72A10F001}" destId="{245803BA-19C0-44DD-823E-ECDA83ED16BA}" srcOrd="0" destOrd="0" presId="urn:microsoft.com/office/officeart/2005/8/layout/hierarchy3"/>
    <dgm:cxn modelId="{5ADE486F-D02E-4D33-AB9C-76E8F2792E6C}" type="presParOf" srcId="{6554FDFF-5891-4073-8CE5-AAE72A10F001}" destId="{0089B61D-BB64-451B-8F31-8AF08940A9A4}" srcOrd="1" destOrd="0" presId="urn:microsoft.com/office/officeart/2005/8/layout/hierarchy3"/>
    <dgm:cxn modelId="{4589ECA7-6382-44DD-A9E8-D2AF0ADB4F58}" type="presParOf" srcId="{6554FDFF-5891-4073-8CE5-AAE72A10F001}" destId="{C0764201-DF74-45A0-B964-C50F687F77C6}" srcOrd="2" destOrd="0" presId="urn:microsoft.com/office/officeart/2005/8/layout/hierarchy3"/>
    <dgm:cxn modelId="{7BD19118-E11D-4D1D-AC14-CE40B5033C0C}" type="presParOf" srcId="{6554FDFF-5891-4073-8CE5-AAE72A10F001}" destId="{E590CD61-760E-449A-81EA-55BA753DB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6B1D1-F178-4A3D-8A1E-AC2848EE933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EF281B-74E7-42E1-8DA1-571AA6C65CCB}">
      <dgm:prSet phldrT="[Text]"/>
      <dgm:spPr/>
      <dgm:t>
        <a:bodyPr/>
        <a:lstStyle/>
        <a:p>
          <a:r>
            <a:rPr lang="en-US" dirty="0" smtClean="0"/>
            <a:t>Social Sanctions</a:t>
          </a:r>
          <a:endParaRPr lang="en-US" dirty="0"/>
        </a:p>
      </dgm:t>
    </dgm:pt>
    <dgm:pt modelId="{44FB7CFD-AC61-4FF9-B2FD-5442474188E4}" type="parTrans" cxnId="{A541B6D0-4641-41E8-8C2B-17D050D49922}">
      <dgm:prSet/>
      <dgm:spPr/>
      <dgm:t>
        <a:bodyPr/>
        <a:lstStyle/>
        <a:p>
          <a:endParaRPr lang="en-US"/>
        </a:p>
      </dgm:t>
    </dgm:pt>
    <dgm:pt modelId="{9F6449A0-6409-4570-9F38-4DC6C5BC8594}" type="sibTrans" cxnId="{A541B6D0-4641-41E8-8C2B-17D050D49922}">
      <dgm:prSet/>
      <dgm:spPr/>
      <dgm:t>
        <a:bodyPr/>
        <a:lstStyle/>
        <a:p>
          <a:endParaRPr lang="en-US"/>
        </a:p>
      </dgm:t>
    </dgm:pt>
    <dgm:pt modelId="{48858792-5D20-403C-9592-8A332131EE9A}">
      <dgm:prSet phldrT="[Text]"/>
      <dgm:spPr/>
      <dgm:t>
        <a:bodyPr/>
        <a:lstStyle/>
        <a:p>
          <a:r>
            <a:rPr lang="en-US" dirty="0" smtClean="0"/>
            <a:t>Formal</a:t>
          </a:r>
          <a:endParaRPr lang="en-US" dirty="0"/>
        </a:p>
      </dgm:t>
    </dgm:pt>
    <dgm:pt modelId="{0216772F-D0B5-4A32-B913-99A9AEC999A5}" type="parTrans" cxnId="{83417BAC-A626-4719-8752-86541E9FE71E}">
      <dgm:prSet/>
      <dgm:spPr/>
      <dgm:t>
        <a:bodyPr/>
        <a:lstStyle/>
        <a:p>
          <a:endParaRPr lang="en-US"/>
        </a:p>
      </dgm:t>
    </dgm:pt>
    <dgm:pt modelId="{3DBBECF7-63B3-4728-A87A-4E753B225C22}" type="sibTrans" cxnId="{83417BAC-A626-4719-8752-86541E9FE71E}">
      <dgm:prSet/>
      <dgm:spPr/>
      <dgm:t>
        <a:bodyPr/>
        <a:lstStyle/>
        <a:p>
          <a:endParaRPr lang="en-US"/>
        </a:p>
      </dgm:t>
    </dgm:pt>
    <dgm:pt modelId="{739F86AD-89D3-4E80-8DAC-95114E294656}">
      <dgm:prSet phldrT="[Text]"/>
      <dgm:spPr/>
      <dgm:t>
        <a:bodyPr/>
        <a:lstStyle/>
        <a:p>
          <a:r>
            <a:rPr lang="en-US" dirty="0" smtClean="0"/>
            <a:t>Informal</a:t>
          </a:r>
          <a:endParaRPr lang="en-US" dirty="0"/>
        </a:p>
      </dgm:t>
    </dgm:pt>
    <dgm:pt modelId="{137ED610-20CB-49B0-89FF-16873B2DE484}" type="parTrans" cxnId="{7987032D-0D8D-4C0C-B214-9F19D5DF1E96}">
      <dgm:prSet/>
      <dgm:spPr/>
      <dgm:t>
        <a:bodyPr/>
        <a:lstStyle/>
        <a:p>
          <a:endParaRPr lang="en-US"/>
        </a:p>
      </dgm:t>
    </dgm:pt>
    <dgm:pt modelId="{D732ED9F-A36D-4A4F-8A88-C44EBC87C7F0}" type="sibTrans" cxnId="{7987032D-0D8D-4C0C-B214-9F19D5DF1E96}">
      <dgm:prSet/>
      <dgm:spPr/>
      <dgm:t>
        <a:bodyPr/>
        <a:lstStyle/>
        <a:p>
          <a:endParaRPr lang="en-US"/>
        </a:p>
      </dgm:t>
    </dgm:pt>
    <dgm:pt modelId="{F3EFD513-9C75-498B-9CD8-521BC91E8EB1}">
      <dgm:prSet phldrT="[Text]"/>
      <dgm:spPr/>
      <dgm:t>
        <a:bodyPr/>
        <a:lstStyle/>
        <a:p>
          <a:r>
            <a:rPr lang="en-US" dirty="0" smtClean="0"/>
            <a:t>Negative</a:t>
          </a:r>
          <a:endParaRPr lang="en-US" dirty="0"/>
        </a:p>
      </dgm:t>
    </dgm:pt>
    <dgm:pt modelId="{B1D411C1-7F2D-4331-B47B-FBABAB6EFD68}" type="parTrans" cxnId="{F77B9814-B807-4449-A92D-B20B665F5A70}">
      <dgm:prSet/>
      <dgm:spPr/>
      <dgm:t>
        <a:bodyPr/>
        <a:lstStyle/>
        <a:p>
          <a:endParaRPr lang="en-US"/>
        </a:p>
      </dgm:t>
    </dgm:pt>
    <dgm:pt modelId="{B27D8C3C-ED72-4F59-ABFE-956CE80D1443}" type="sibTrans" cxnId="{F77B9814-B807-4449-A92D-B20B665F5A70}">
      <dgm:prSet/>
      <dgm:spPr/>
      <dgm:t>
        <a:bodyPr/>
        <a:lstStyle/>
        <a:p>
          <a:endParaRPr lang="en-US"/>
        </a:p>
      </dgm:t>
    </dgm:pt>
    <dgm:pt modelId="{92CF6352-07D0-4463-A44D-16EF5E877702}">
      <dgm:prSet phldrT="[Text]"/>
      <dgm:spPr/>
      <dgm:t>
        <a:bodyPr/>
        <a:lstStyle/>
        <a:p>
          <a:r>
            <a:rPr lang="en-US" dirty="0" smtClean="0"/>
            <a:t>Positive</a:t>
          </a:r>
          <a:endParaRPr lang="en-US" dirty="0"/>
        </a:p>
      </dgm:t>
    </dgm:pt>
    <dgm:pt modelId="{03EBE051-C29B-4464-B808-E7D3EA049319}" type="parTrans" cxnId="{00E3D53E-0CAA-48C3-A1CF-518FC1EEE4AD}">
      <dgm:prSet/>
      <dgm:spPr/>
      <dgm:t>
        <a:bodyPr/>
        <a:lstStyle/>
        <a:p>
          <a:endParaRPr lang="en-US"/>
        </a:p>
      </dgm:t>
    </dgm:pt>
    <dgm:pt modelId="{43A5D27B-40C5-4F75-95EE-35966BD184E0}" type="sibTrans" cxnId="{00E3D53E-0CAA-48C3-A1CF-518FC1EEE4AD}">
      <dgm:prSet/>
      <dgm:spPr/>
      <dgm:t>
        <a:bodyPr/>
        <a:lstStyle/>
        <a:p>
          <a:endParaRPr lang="en-US"/>
        </a:p>
      </dgm:t>
    </dgm:pt>
    <dgm:pt modelId="{EFAC4AE1-07BB-4C48-B9C3-51EC756FFB81}" type="pres">
      <dgm:prSet presAssocID="{1786B1D1-F178-4A3D-8A1E-AC2848EE9339}" presName="diagram" presStyleCnt="0">
        <dgm:presLayoutVars>
          <dgm:chMax val="1"/>
          <dgm:dir/>
          <dgm:animLvl val="ctr"/>
          <dgm:resizeHandles val="exact"/>
        </dgm:presLayoutVars>
      </dgm:prSet>
      <dgm:spPr/>
      <dgm:t>
        <a:bodyPr/>
        <a:lstStyle/>
        <a:p>
          <a:endParaRPr lang="en-US"/>
        </a:p>
      </dgm:t>
    </dgm:pt>
    <dgm:pt modelId="{8BB2960F-0026-4C18-8199-8033B6FAC24C}" type="pres">
      <dgm:prSet presAssocID="{1786B1D1-F178-4A3D-8A1E-AC2848EE9339}" presName="matrix" presStyleCnt="0"/>
      <dgm:spPr/>
    </dgm:pt>
    <dgm:pt modelId="{7A7FADFC-DCF3-4E32-B25F-E7DCCA145788}" type="pres">
      <dgm:prSet presAssocID="{1786B1D1-F178-4A3D-8A1E-AC2848EE9339}" presName="tile1" presStyleLbl="node1" presStyleIdx="0" presStyleCnt="4"/>
      <dgm:spPr/>
      <dgm:t>
        <a:bodyPr/>
        <a:lstStyle/>
        <a:p>
          <a:endParaRPr lang="en-US"/>
        </a:p>
      </dgm:t>
    </dgm:pt>
    <dgm:pt modelId="{4CD6F596-BE72-4D5C-8D28-FDF354E0A3E6}" type="pres">
      <dgm:prSet presAssocID="{1786B1D1-F178-4A3D-8A1E-AC2848EE9339}" presName="tile1text" presStyleLbl="node1" presStyleIdx="0" presStyleCnt="4">
        <dgm:presLayoutVars>
          <dgm:chMax val="0"/>
          <dgm:chPref val="0"/>
          <dgm:bulletEnabled val="1"/>
        </dgm:presLayoutVars>
      </dgm:prSet>
      <dgm:spPr/>
      <dgm:t>
        <a:bodyPr/>
        <a:lstStyle/>
        <a:p>
          <a:endParaRPr lang="en-US"/>
        </a:p>
      </dgm:t>
    </dgm:pt>
    <dgm:pt modelId="{C20F93CD-533F-49B2-977A-D01AAA8D48B6}" type="pres">
      <dgm:prSet presAssocID="{1786B1D1-F178-4A3D-8A1E-AC2848EE9339}" presName="tile2" presStyleLbl="node1" presStyleIdx="1" presStyleCnt="4" custLinFactNeighborY="-2500"/>
      <dgm:spPr/>
      <dgm:t>
        <a:bodyPr/>
        <a:lstStyle/>
        <a:p>
          <a:endParaRPr lang="en-US"/>
        </a:p>
      </dgm:t>
    </dgm:pt>
    <dgm:pt modelId="{F3462B93-67E8-490B-80BC-7B9D7F39A565}" type="pres">
      <dgm:prSet presAssocID="{1786B1D1-F178-4A3D-8A1E-AC2848EE9339}" presName="tile2text" presStyleLbl="node1" presStyleIdx="1" presStyleCnt="4">
        <dgm:presLayoutVars>
          <dgm:chMax val="0"/>
          <dgm:chPref val="0"/>
          <dgm:bulletEnabled val="1"/>
        </dgm:presLayoutVars>
      </dgm:prSet>
      <dgm:spPr/>
      <dgm:t>
        <a:bodyPr/>
        <a:lstStyle/>
        <a:p>
          <a:endParaRPr lang="en-US"/>
        </a:p>
      </dgm:t>
    </dgm:pt>
    <dgm:pt modelId="{ED9DEEF4-386C-4CE2-9CAA-9A70737FB99B}" type="pres">
      <dgm:prSet presAssocID="{1786B1D1-F178-4A3D-8A1E-AC2848EE9339}" presName="tile3" presStyleLbl="node1" presStyleIdx="2" presStyleCnt="4"/>
      <dgm:spPr/>
      <dgm:t>
        <a:bodyPr/>
        <a:lstStyle/>
        <a:p>
          <a:endParaRPr lang="en-US"/>
        </a:p>
      </dgm:t>
    </dgm:pt>
    <dgm:pt modelId="{5ACF9D8B-6917-40C9-B17C-09038BB147D6}" type="pres">
      <dgm:prSet presAssocID="{1786B1D1-F178-4A3D-8A1E-AC2848EE9339}" presName="tile3text" presStyleLbl="node1" presStyleIdx="2" presStyleCnt="4">
        <dgm:presLayoutVars>
          <dgm:chMax val="0"/>
          <dgm:chPref val="0"/>
          <dgm:bulletEnabled val="1"/>
        </dgm:presLayoutVars>
      </dgm:prSet>
      <dgm:spPr/>
      <dgm:t>
        <a:bodyPr/>
        <a:lstStyle/>
        <a:p>
          <a:endParaRPr lang="en-US"/>
        </a:p>
      </dgm:t>
    </dgm:pt>
    <dgm:pt modelId="{79B8EA36-0144-4BFA-ADCD-D9CA9C0581C0}" type="pres">
      <dgm:prSet presAssocID="{1786B1D1-F178-4A3D-8A1E-AC2848EE9339}" presName="tile4" presStyleLbl="node1" presStyleIdx="3" presStyleCnt="4"/>
      <dgm:spPr/>
      <dgm:t>
        <a:bodyPr/>
        <a:lstStyle/>
        <a:p>
          <a:endParaRPr lang="en-US"/>
        </a:p>
      </dgm:t>
    </dgm:pt>
    <dgm:pt modelId="{7EA17A0D-BD31-47EC-B943-2AB57CDD0E24}" type="pres">
      <dgm:prSet presAssocID="{1786B1D1-F178-4A3D-8A1E-AC2848EE9339}" presName="tile4text" presStyleLbl="node1" presStyleIdx="3" presStyleCnt="4">
        <dgm:presLayoutVars>
          <dgm:chMax val="0"/>
          <dgm:chPref val="0"/>
          <dgm:bulletEnabled val="1"/>
        </dgm:presLayoutVars>
      </dgm:prSet>
      <dgm:spPr/>
      <dgm:t>
        <a:bodyPr/>
        <a:lstStyle/>
        <a:p>
          <a:endParaRPr lang="en-US"/>
        </a:p>
      </dgm:t>
    </dgm:pt>
    <dgm:pt modelId="{6154983E-5E6A-4703-BE42-998983CA3B9A}" type="pres">
      <dgm:prSet presAssocID="{1786B1D1-F178-4A3D-8A1E-AC2848EE9339}" presName="centerTile" presStyleLbl="fgShp" presStyleIdx="0" presStyleCnt="1">
        <dgm:presLayoutVars>
          <dgm:chMax val="0"/>
          <dgm:chPref val="0"/>
        </dgm:presLayoutVars>
      </dgm:prSet>
      <dgm:spPr/>
      <dgm:t>
        <a:bodyPr/>
        <a:lstStyle/>
        <a:p>
          <a:endParaRPr lang="en-US"/>
        </a:p>
      </dgm:t>
    </dgm:pt>
  </dgm:ptLst>
  <dgm:cxnLst>
    <dgm:cxn modelId="{8755A72A-8356-4CB1-B00F-3FAB0CEDFF4E}" type="presOf" srcId="{1786B1D1-F178-4A3D-8A1E-AC2848EE9339}" destId="{EFAC4AE1-07BB-4C48-B9C3-51EC756FFB81}" srcOrd="0" destOrd="0" presId="urn:microsoft.com/office/officeart/2005/8/layout/matrix1"/>
    <dgm:cxn modelId="{5BE8388A-AC7F-46F2-A39C-7C0F3B40116C}" type="presOf" srcId="{92CF6352-07D0-4463-A44D-16EF5E877702}" destId="{7EA17A0D-BD31-47EC-B943-2AB57CDD0E24}" srcOrd="1" destOrd="0" presId="urn:microsoft.com/office/officeart/2005/8/layout/matrix1"/>
    <dgm:cxn modelId="{7C3C8BB7-5442-44CF-AF0A-48CF6ED9856C}" type="presOf" srcId="{F3EFD513-9C75-498B-9CD8-521BC91E8EB1}" destId="{5ACF9D8B-6917-40C9-B17C-09038BB147D6}" srcOrd="1" destOrd="0" presId="urn:microsoft.com/office/officeart/2005/8/layout/matrix1"/>
    <dgm:cxn modelId="{D671FB0D-C804-49C9-BDE3-42177E3ADB72}" type="presOf" srcId="{48858792-5D20-403C-9592-8A332131EE9A}" destId="{4CD6F596-BE72-4D5C-8D28-FDF354E0A3E6}" srcOrd="1" destOrd="0" presId="urn:microsoft.com/office/officeart/2005/8/layout/matrix1"/>
    <dgm:cxn modelId="{42CC99A1-E90A-45A7-B1E8-EAE11EA0A161}" type="presOf" srcId="{46EF281B-74E7-42E1-8DA1-571AA6C65CCB}" destId="{6154983E-5E6A-4703-BE42-998983CA3B9A}" srcOrd="0" destOrd="0" presId="urn:microsoft.com/office/officeart/2005/8/layout/matrix1"/>
    <dgm:cxn modelId="{7935FB22-EDBE-4C7C-9A25-7CA905680D9D}" type="presOf" srcId="{92CF6352-07D0-4463-A44D-16EF5E877702}" destId="{79B8EA36-0144-4BFA-ADCD-D9CA9C0581C0}" srcOrd="0" destOrd="0" presId="urn:microsoft.com/office/officeart/2005/8/layout/matrix1"/>
    <dgm:cxn modelId="{443DA9C0-0457-4DE8-9792-9C152F0F1A32}" type="presOf" srcId="{F3EFD513-9C75-498B-9CD8-521BC91E8EB1}" destId="{ED9DEEF4-386C-4CE2-9CAA-9A70737FB99B}" srcOrd="0" destOrd="0" presId="urn:microsoft.com/office/officeart/2005/8/layout/matrix1"/>
    <dgm:cxn modelId="{00E3D53E-0CAA-48C3-A1CF-518FC1EEE4AD}" srcId="{46EF281B-74E7-42E1-8DA1-571AA6C65CCB}" destId="{92CF6352-07D0-4463-A44D-16EF5E877702}" srcOrd="3" destOrd="0" parTransId="{03EBE051-C29B-4464-B808-E7D3EA049319}" sibTransId="{43A5D27B-40C5-4F75-95EE-35966BD184E0}"/>
    <dgm:cxn modelId="{83A20DF1-AD6C-41B5-A3B1-B7F0E7365CEC}" type="presOf" srcId="{48858792-5D20-403C-9592-8A332131EE9A}" destId="{7A7FADFC-DCF3-4E32-B25F-E7DCCA145788}" srcOrd="0" destOrd="0" presId="urn:microsoft.com/office/officeart/2005/8/layout/matrix1"/>
    <dgm:cxn modelId="{7DA3906B-FBBB-43B1-B2F8-55015E9B7422}" type="presOf" srcId="{739F86AD-89D3-4E80-8DAC-95114E294656}" destId="{F3462B93-67E8-490B-80BC-7B9D7F39A565}" srcOrd="1" destOrd="0" presId="urn:microsoft.com/office/officeart/2005/8/layout/matrix1"/>
    <dgm:cxn modelId="{817E32BA-1614-40C4-91F4-7F59995CF4C5}" type="presOf" srcId="{739F86AD-89D3-4E80-8DAC-95114E294656}" destId="{C20F93CD-533F-49B2-977A-D01AAA8D48B6}" srcOrd="0" destOrd="0" presId="urn:microsoft.com/office/officeart/2005/8/layout/matrix1"/>
    <dgm:cxn modelId="{A541B6D0-4641-41E8-8C2B-17D050D49922}" srcId="{1786B1D1-F178-4A3D-8A1E-AC2848EE9339}" destId="{46EF281B-74E7-42E1-8DA1-571AA6C65CCB}" srcOrd="0" destOrd="0" parTransId="{44FB7CFD-AC61-4FF9-B2FD-5442474188E4}" sibTransId="{9F6449A0-6409-4570-9F38-4DC6C5BC8594}"/>
    <dgm:cxn modelId="{F77B9814-B807-4449-A92D-B20B665F5A70}" srcId="{46EF281B-74E7-42E1-8DA1-571AA6C65CCB}" destId="{F3EFD513-9C75-498B-9CD8-521BC91E8EB1}" srcOrd="2" destOrd="0" parTransId="{B1D411C1-7F2D-4331-B47B-FBABAB6EFD68}" sibTransId="{B27D8C3C-ED72-4F59-ABFE-956CE80D1443}"/>
    <dgm:cxn modelId="{83417BAC-A626-4719-8752-86541E9FE71E}" srcId="{46EF281B-74E7-42E1-8DA1-571AA6C65CCB}" destId="{48858792-5D20-403C-9592-8A332131EE9A}" srcOrd="0" destOrd="0" parTransId="{0216772F-D0B5-4A32-B913-99A9AEC999A5}" sibTransId="{3DBBECF7-63B3-4728-A87A-4E753B225C22}"/>
    <dgm:cxn modelId="{7987032D-0D8D-4C0C-B214-9F19D5DF1E96}" srcId="{46EF281B-74E7-42E1-8DA1-571AA6C65CCB}" destId="{739F86AD-89D3-4E80-8DAC-95114E294656}" srcOrd="1" destOrd="0" parTransId="{137ED610-20CB-49B0-89FF-16873B2DE484}" sibTransId="{D732ED9F-A36D-4A4F-8A88-C44EBC87C7F0}"/>
    <dgm:cxn modelId="{D8F29453-6D35-46F8-8E0D-B859470186A1}" type="presParOf" srcId="{EFAC4AE1-07BB-4C48-B9C3-51EC756FFB81}" destId="{8BB2960F-0026-4C18-8199-8033B6FAC24C}" srcOrd="0" destOrd="0" presId="urn:microsoft.com/office/officeart/2005/8/layout/matrix1"/>
    <dgm:cxn modelId="{6EC8D1D0-B935-46DD-B044-D34002FBAC22}" type="presParOf" srcId="{8BB2960F-0026-4C18-8199-8033B6FAC24C}" destId="{7A7FADFC-DCF3-4E32-B25F-E7DCCA145788}" srcOrd="0" destOrd="0" presId="urn:microsoft.com/office/officeart/2005/8/layout/matrix1"/>
    <dgm:cxn modelId="{3D8622B3-6251-4D44-81EF-D43A4D4C1666}" type="presParOf" srcId="{8BB2960F-0026-4C18-8199-8033B6FAC24C}" destId="{4CD6F596-BE72-4D5C-8D28-FDF354E0A3E6}" srcOrd="1" destOrd="0" presId="urn:microsoft.com/office/officeart/2005/8/layout/matrix1"/>
    <dgm:cxn modelId="{7EF533F8-2350-4B6A-AE48-1A5315AF115D}" type="presParOf" srcId="{8BB2960F-0026-4C18-8199-8033B6FAC24C}" destId="{C20F93CD-533F-49B2-977A-D01AAA8D48B6}" srcOrd="2" destOrd="0" presId="urn:microsoft.com/office/officeart/2005/8/layout/matrix1"/>
    <dgm:cxn modelId="{32D0273F-C94F-4AC3-AE02-AD8EE29AA0AC}" type="presParOf" srcId="{8BB2960F-0026-4C18-8199-8033B6FAC24C}" destId="{F3462B93-67E8-490B-80BC-7B9D7F39A565}" srcOrd="3" destOrd="0" presId="urn:microsoft.com/office/officeart/2005/8/layout/matrix1"/>
    <dgm:cxn modelId="{768CDC45-C84C-4D6B-AB84-88CE6AE1B969}" type="presParOf" srcId="{8BB2960F-0026-4C18-8199-8033B6FAC24C}" destId="{ED9DEEF4-386C-4CE2-9CAA-9A70737FB99B}" srcOrd="4" destOrd="0" presId="urn:microsoft.com/office/officeart/2005/8/layout/matrix1"/>
    <dgm:cxn modelId="{E95A6358-3102-40A1-983F-155BE8DD5D25}" type="presParOf" srcId="{8BB2960F-0026-4C18-8199-8033B6FAC24C}" destId="{5ACF9D8B-6917-40C9-B17C-09038BB147D6}" srcOrd="5" destOrd="0" presId="urn:microsoft.com/office/officeart/2005/8/layout/matrix1"/>
    <dgm:cxn modelId="{CDE6076E-6F38-46B4-9B69-4079BB0CBA46}" type="presParOf" srcId="{8BB2960F-0026-4C18-8199-8033B6FAC24C}" destId="{79B8EA36-0144-4BFA-ADCD-D9CA9C0581C0}" srcOrd="6" destOrd="0" presId="urn:microsoft.com/office/officeart/2005/8/layout/matrix1"/>
    <dgm:cxn modelId="{584F6F87-2F12-4A95-876B-13BE65FE016A}" type="presParOf" srcId="{8BB2960F-0026-4C18-8199-8033B6FAC24C}" destId="{7EA17A0D-BD31-47EC-B943-2AB57CDD0E24}" srcOrd="7" destOrd="0" presId="urn:microsoft.com/office/officeart/2005/8/layout/matrix1"/>
    <dgm:cxn modelId="{5D59903C-06E0-4B8F-969C-246A4DEE1184}" type="presParOf" srcId="{EFAC4AE1-07BB-4C48-B9C3-51EC756FFB81}" destId="{6154983E-5E6A-4703-BE42-998983CA3B9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30D6D-51B5-4496-9A53-A9D7A5EC9C82}">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n-US" sz="4700" kern="1200" dirty="0" smtClean="0"/>
            <a:t>Formal</a:t>
          </a:r>
          <a:endParaRPr lang="en-US" sz="4700" kern="1200" dirty="0"/>
        </a:p>
      </dsp:txBody>
      <dsp:txXfrm>
        <a:off x="470066" y="34496"/>
        <a:ext cx="2253718" cy="1092859"/>
      </dsp:txXfrm>
    </dsp:sp>
    <dsp:sp modelId="{E65E4353-B5E7-4647-B793-C1E7FFD49FDA}">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E60B4-1083-4986-904E-4F8C9CBA8DF4}">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Law</a:t>
          </a:r>
          <a:endParaRPr lang="en-US" sz="3500" kern="1200" dirty="0"/>
        </a:p>
      </dsp:txBody>
      <dsp:txXfrm>
        <a:off x="934410" y="1485570"/>
        <a:ext cx="1789374" cy="1092859"/>
      </dsp:txXfrm>
    </dsp:sp>
    <dsp:sp modelId="{C9FAB6C5-EBF2-4BB9-99D9-9C4B7FE803BE}">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n-US" sz="4700" kern="1200" dirty="0" smtClean="0"/>
            <a:t>Informal</a:t>
          </a:r>
          <a:endParaRPr lang="en-US" sz="4700" kern="1200" dirty="0"/>
        </a:p>
      </dsp:txBody>
      <dsp:txXfrm>
        <a:off x="3372214" y="34496"/>
        <a:ext cx="2253718" cy="1092859"/>
      </dsp:txXfrm>
    </dsp:sp>
    <dsp:sp modelId="{245803BA-19C0-44DD-823E-ECDA83ED16BA}">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9B61D-BB64-451B-8F31-8AF08940A9A4}">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Folkways</a:t>
          </a:r>
          <a:endParaRPr lang="en-US" sz="3500" kern="1200" dirty="0"/>
        </a:p>
      </dsp:txBody>
      <dsp:txXfrm>
        <a:off x="3836558" y="1485570"/>
        <a:ext cx="1789374" cy="1092859"/>
      </dsp:txXfrm>
    </dsp:sp>
    <dsp:sp modelId="{C0764201-DF74-45A0-B964-C50F687F77C6}">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0CD61-760E-449A-81EA-55BA753DBEC8}">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Mores</a:t>
          </a:r>
          <a:endParaRPr lang="en-US" sz="3500" kern="1200" dirty="0"/>
        </a:p>
      </dsp:txBody>
      <dsp:txXfrm>
        <a:off x="3836558"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FADFC-DCF3-4E32-B25F-E7DCCA145788}">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Formal</a:t>
          </a:r>
          <a:endParaRPr lang="en-US" sz="2500" kern="1200" dirty="0"/>
        </a:p>
      </dsp:txBody>
      <dsp:txXfrm rot="5400000">
        <a:off x="0" y="0"/>
        <a:ext cx="3048000" cy="1524000"/>
      </dsp:txXfrm>
    </dsp:sp>
    <dsp:sp modelId="{C20F93CD-533F-49B2-977A-D01AAA8D48B6}">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Informal</a:t>
          </a:r>
          <a:endParaRPr lang="en-US" sz="2500" kern="1200" dirty="0"/>
        </a:p>
      </dsp:txBody>
      <dsp:txXfrm>
        <a:off x="3048000" y="0"/>
        <a:ext cx="3048000" cy="1524000"/>
      </dsp:txXfrm>
    </dsp:sp>
    <dsp:sp modelId="{ED9DEEF4-386C-4CE2-9CAA-9A70737FB99B}">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Negative</a:t>
          </a:r>
          <a:endParaRPr lang="en-US" sz="2500" kern="1200" dirty="0"/>
        </a:p>
      </dsp:txBody>
      <dsp:txXfrm rot="10800000">
        <a:off x="0" y="2539999"/>
        <a:ext cx="3048000" cy="1524000"/>
      </dsp:txXfrm>
    </dsp:sp>
    <dsp:sp modelId="{79B8EA36-0144-4BFA-ADCD-D9CA9C0581C0}">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Positive</a:t>
          </a:r>
          <a:endParaRPr lang="en-US" sz="2500" kern="1200" dirty="0"/>
        </a:p>
      </dsp:txBody>
      <dsp:txXfrm rot="-5400000">
        <a:off x="3048000" y="2539999"/>
        <a:ext cx="3048000" cy="1524000"/>
      </dsp:txXfrm>
    </dsp:sp>
    <dsp:sp modelId="{6154983E-5E6A-4703-BE42-998983CA3B9A}">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Social Sanctions</a:t>
          </a:r>
          <a:endParaRPr lang="en-US" sz="2500"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B3E6D-4013-4DEF-AF11-93664F75D553}" type="datetimeFigureOut">
              <a:rPr lang="en-GB" smtClean="0"/>
              <a:t>14/10/2019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14D74-35D1-456B-869F-FBE3A9C50E5D}" type="slidenum">
              <a:rPr lang="en-GB" smtClean="0"/>
              <a:t>‹#›</a:t>
            </a:fld>
            <a:endParaRPr lang="en-GB"/>
          </a:p>
        </p:txBody>
      </p:sp>
    </p:spTree>
    <p:extLst>
      <p:ext uri="{BB962C8B-B14F-4D97-AF65-F5344CB8AC3E}">
        <p14:creationId xmlns:p14="http://schemas.microsoft.com/office/powerpoint/2010/main" val="114714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B14D74-35D1-456B-869F-FBE3A9C50E5D}" type="slidenum">
              <a:rPr lang="en-GB" smtClean="0"/>
              <a:t>7</a:t>
            </a:fld>
            <a:endParaRPr lang="en-GB"/>
          </a:p>
        </p:txBody>
      </p:sp>
    </p:spTree>
    <p:extLst>
      <p:ext uri="{BB962C8B-B14F-4D97-AF65-F5344CB8AC3E}">
        <p14:creationId xmlns:p14="http://schemas.microsoft.com/office/powerpoint/2010/main" val="318537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278D0-496C-42A1-976D-BF1B8010F6D3}"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B001-FD99-4B27-B3A6-88AA130352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278D0-496C-42A1-976D-BF1B8010F6D3}" type="datetimeFigureOut">
              <a:rPr lang="en-US" smtClean="0"/>
              <a:pPr/>
              <a:t>10/14/2019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7B001-FD99-4B27-B3A6-88AA130352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Definitions of culture</a:t>
            </a:r>
            <a:endParaRPr lang="en-US" dirty="0"/>
          </a:p>
        </p:txBody>
      </p:sp>
      <p:sp>
        <p:nvSpPr>
          <p:cNvPr id="3" name="Content Placeholder 2"/>
          <p:cNvSpPr>
            <a:spLocks noGrp="1"/>
          </p:cNvSpPr>
          <p:nvPr>
            <p:ph idx="1"/>
          </p:nvPr>
        </p:nvSpPr>
        <p:spPr>
          <a:xfrm>
            <a:off x="457200" y="2057400"/>
            <a:ext cx="8229600" cy="4068763"/>
          </a:xfrm>
        </p:spPr>
        <p:txBody>
          <a:bodyPr>
            <a:normAutofit fontScale="77500" lnSpcReduction="20000"/>
          </a:bodyPr>
          <a:lstStyle/>
          <a:p>
            <a:r>
              <a:rPr lang="en-US" dirty="0" smtClean="0"/>
              <a:t>Man made environment</a:t>
            </a:r>
          </a:p>
          <a:p>
            <a:r>
              <a:rPr lang="en-US" dirty="0" smtClean="0"/>
              <a:t>That complex whole which includes knowledge , belief, art , law , customs and any other capabilities and habits acquired by a man as a member of society.</a:t>
            </a:r>
          </a:p>
          <a:p>
            <a:r>
              <a:rPr lang="en-GB" b="1" dirty="0"/>
              <a:t>Culture</a:t>
            </a:r>
            <a:r>
              <a:rPr lang="en-GB" dirty="0"/>
              <a:t> is everything made, learned, or shared by the members of a society, including values, beliefs, </a:t>
            </a:r>
            <a:r>
              <a:rPr lang="en-GB" dirty="0" smtClean="0"/>
              <a:t>behaviours, </a:t>
            </a:r>
            <a:r>
              <a:rPr lang="en-GB" dirty="0"/>
              <a:t>and material objects.</a:t>
            </a:r>
          </a:p>
          <a:p>
            <a:r>
              <a:rPr lang="en-GB" dirty="0"/>
              <a:t>Culture is learned, and it varies tremendously from society to society. We begin learning our culture from the moment we’re born, as the people who raise us encourage certain </a:t>
            </a:r>
            <a:r>
              <a:rPr lang="en-GB" dirty="0" smtClean="0"/>
              <a:t>behaviours </a:t>
            </a:r>
            <a:r>
              <a:rPr lang="en-GB" dirty="0"/>
              <a:t>and teach their version of right and wrong. </a:t>
            </a:r>
          </a:p>
          <a:p>
            <a:endParaRPr lang="en-US" dirty="0" smtClean="0"/>
          </a:p>
          <a:p>
            <a:endParaRPr lang="en-US" dirty="0"/>
          </a:p>
        </p:txBody>
      </p:sp>
    </p:spTree>
    <p:extLst>
      <p:ext uri="{BB962C8B-B14F-4D97-AF65-F5344CB8AC3E}">
        <p14:creationId xmlns:p14="http://schemas.microsoft.com/office/powerpoint/2010/main" val="1329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r>
              <a:rPr lang="en-US" dirty="0" smtClean="0"/>
              <a:t>Language is in fact , the foundation of every culture.</a:t>
            </a:r>
          </a:p>
          <a:p>
            <a:r>
              <a:rPr lang="en-US" dirty="0" smtClean="0"/>
              <a:t>Language is an abstract system of words , meanings and for all aspects of culture.</a:t>
            </a:r>
          </a:p>
          <a:p>
            <a:r>
              <a:rPr lang="en-US" dirty="0" smtClean="0"/>
              <a:t>It include speech , written characters , numerals ,  symbols and gestures and expressions.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cont-------------</a:t>
            </a:r>
            <a:endParaRPr lang="en-US" dirty="0"/>
          </a:p>
        </p:txBody>
      </p:sp>
      <p:sp>
        <p:nvSpPr>
          <p:cNvPr id="3" name="Content Placeholder 2"/>
          <p:cNvSpPr>
            <a:spLocks noGrp="1"/>
          </p:cNvSpPr>
          <p:nvPr>
            <p:ph idx="1"/>
          </p:nvPr>
        </p:nvSpPr>
        <p:spPr/>
        <p:txBody>
          <a:bodyPr>
            <a:normAutofit/>
          </a:bodyPr>
          <a:lstStyle/>
          <a:p>
            <a:r>
              <a:rPr lang="en-US" sz="2400" dirty="0" smtClean="0"/>
              <a:t>Language reflects the priorities of a culture.</a:t>
            </a:r>
          </a:p>
          <a:p>
            <a:r>
              <a:rPr lang="en-US" sz="2400" dirty="0" smtClean="0"/>
              <a:t>Examples; </a:t>
            </a:r>
          </a:p>
          <a:p>
            <a:r>
              <a:rPr lang="en-US" sz="2400" dirty="0" smtClean="0"/>
              <a:t>In the old west , words such as gelding , stallion, mare, piebald , sorrel , etc were all used to describe one animal – horse.</a:t>
            </a:r>
          </a:p>
          <a:p>
            <a:r>
              <a:rPr lang="en-US" sz="2400" dirty="0" smtClean="0"/>
              <a:t>Slave Indians of north Canada who lived in a frigid climate have 14 terms ice, including 8 for different kinds of “solid ice” and other for “seamed ice” , “cracked ice” and “floating ice”.</a:t>
            </a:r>
          </a:p>
          <a:p>
            <a:r>
              <a:rPr lang="en-US" sz="2400" dirty="0" smtClean="0"/>
              <a:t>Cold war era(1950 – 1975s) study of Russian language by Americans</a:t>
            </a:r>
          </a:p>
          <a:p>
            <a:r>
              <a:rPr lang="en-US" sz="2400" dirty="0" smtClean="0"/>
              <a:t>After sept.11, 2001 (learning Arabic by Americans)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a:t>
            </a:r>
            <a:endParaRPr lang="en-US" dirty="0"/>
          </a:p>
        </p:txBody>
      </p:sp>
      <p:sp>
        <p:nvSpPr>
          <p:cNvPr id="3" name="Content Placeholder 2"/>
          <p:cNvSpPr>
            <a:spLocks noGrp="1"/>
          </p:cNvSpPr>
          <p:nvPr>
            <p:ph idx="1"/>
          </p:nvPr>
        </p:nvSpPr>
        <p:spPr/>
        <p:txBody>
          <a:bodyPr/>
          <a:lstStyle/>
          <a:p>
            <a:r>
              <a:rPr lang="en-US" dirty="0" smtClean="0"/>
              <a:t>Established standards of behavior maintained by a society.</a:t>
            </a:r>
          </a:p>
          <a:p>
            <a:r>
              <a:rPr lang="en-US" dirty="0" smtClean="0"/>
              <a:t>Social </a:t>
            </a:r>
            <a:r>
              <a:rPr lang="en-US" dirty="0"/>
              <a:t>norms are standards, rules, guides and expectations for actual </a:t>
            </a:r>
            <a:r>
              <a:rPr lang="en-US" dirty="0" err="1" smtClean="0"/>
              <a:t>behaviour</a:t>
            </a:r>
            <a:endParaRPr lang="en-US" dirty="0" smtClean="0"/>
          </a:p>
          <a:p>
            <a:r>
              <a:rPr lang="en-US" dirty="0" smtClean="0"/>
              <a:t>Honesty is </a:t>
            </a:r>
            <a:r>
              <a:rPr lang="en-US" smtClean="0"/>
              <a:t>value. the </a:t>
            </a:r>
            <a:r>
              <a:rPr lang="en-US" dirty="0"/>
              <a:t>expectation that students will not cheat or use such material forbidden by the codes in the examinations is a norm.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49838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365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8385" y="1219200"/>
            <a:ext cx="4832047"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3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1175"/>
            <a:ext cx="7772400" cy="1470025"/>
          </a:xfrm>
        </p:spPr>
        <p:txBody>
          <a:bodyPr/>
          <a:lstStyle/>
          <a:p>
            <a:r>
              <a:rPr lang="en-US" dirty="0" smtClean="0"/>
              <a:t>Types of Norms</a:t>
            </a:r>
            <a:endParaRPr lang="en-US" dirty="0"/>
          </a:p>
        </p:txBody>
      </p:sp>
      <p:graphicFrame>
        <p:nvGraphicFramePr>
          <p:cNvPr id="4" name="Diagram 3"/>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dirty="0" smtClean="0"/>
              <a:t>Law</a:t>
            </a:r>
            <a:endParaRPr lang="en-US" dirty="0"/>
          </a:p>
        </p:txBody>
      </p:sp>
      <p:sp>
        <p:nvSpPr>
          <p:cNvPr id="3" name="Subtitle 2"/>
          <p:cNvSpPr>
            <a:spLocks noGrp="1"/>
          </p:cNvSpPr>
          <p:nvPr>
            <p:ph type="subTitle" idx="1"/>
          </p:nvPr>
        </p:nvSpPr>
        <p:spPr>
          <a:xfrm>
            <a:off x="838200" y="2743200"/>
            <a:ext cx="7162800" cy="1676400"/>
          </a:xfrm>
        </p:spPr>
        <p:txBody>
          <a:bodyPr>
            <a:normAutofit fontScale="92500" lnSpcReduction="20000"/>
          </a:bodyPr>
          <a:lstStyle/>
          <a:p>
            <a:pPr marL="457200" indent="-457200" algn="l">
              <a:buFont typeface="Arial" pitchFamily="34" charset="0"/>
              <a:buChar char="•"/>
            </a:pPr>
            <a:r>
              <a:rPr lang="en-US" dirty="0" smtClean="0">
                <a:solidFill>
                  <a:schemeClr val="tx1"/>
                </a:solidFill>
              </a:rPr>
              <a:t>It refers to the Governmental social control</a:t>
            </a:r>
          </a:p>
          <a:p>
            <a:pPr marL="457200" indent="-457200" algn="l">
              <a:buFont typeface="Arial" pitchFamily="34" charset="0"/>
              <a:buChar char="•"/>
            </a:pPr>
            <a:r>
              <a:rPr lang="en-US" dirty="0" smtClean="0">
                <a:solidFill>
                  <a:schemeClr val="tx1"/>
                </a:solidFill>
              </a:rPr>
              <a:t>Parliament make laws, judiciary explain them and administration implements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Folkways</a:t>
            </a:r>
            <a:endParaRPr lang="en-US" dirty="0"/>
          </a:p>
        </p:txBody>
      </p:sp>
      <p:sp>
        <p:nvSpPr>
          <p:cNvPr id="3" name="Subtitle 2"/>
          <p:cNvSpPr>
            <a:spLocks noGrp="1"/>
          </p:cNvSpPr>
          <p:nvPr>
            <p:ph type="subTitle" idx="1"/>
          </p:nvPr>
        </p:nvSpPr>
        <p:spPr>
          <a:xfrm>
            <a:off x="1219200" y="2667000"/>
            <a:ext cx="6400800" cy="1752600"/>
          </a:xfrm>
        </p:spPr>
        <p:txBody>
          <a:bodyPr>
            <a:normAutofit fontScale="70000" lnSpcReduction="20000"/>
          </a:bodyPr>
          <a:lstStyle/>
          <a:p>
            <a:r>
              <a:rPr lang="en-US" dirty="0" smtClean="0">
                <a:solidFill>
                  <a:schemeClr val="tx1"/>
                </a:solidFill>
              </a:rPr>
              <a:t>A norm governing everyday behavior whose violation raises comparatively little concern e.g. the ways of eating, talking, dressing. Taking three time a meal, walking on the right side of the road, regular teeth brush, wife and husband mutual love etc.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US" dirty="0" smtClean="0"/>
              <a:t>Mores</a:t>
            </a:r>
            <a:endParaRPr lang="en-US" dirty="0"/>
          </a:p>
        </p:txBody>
      </p:sp>
      <p:sp>
        <p:nvSpPr>
          <p:cNvPr id="3" name="Subtitle 2"/>
          <p:cNvSpPr>
            <a:spLocks noGrp="1"/>
          </p:cNvSpPr>
          <p:nvPr>
            <p:ph type="subTitle" idx="1"/>
          </p:nvPr>
        </p:nvSpPr>
        <p:spPr>
          <a:xfrm>
            <a:off x="1143000" y="2667000"/>
            <a:ext cx="6400800" cy="1752600"/>
          </a:xfrm>
        </p:spPr>
        <p:txBody>
          <a:bodyPr>
            <a:normAutofit fontScale="55000" lnSpcReduction="20000"/>
          </a:bodyPr>
          <a:lstStyle/>
          <a:p>
            <a:r>
              <a:rPr lang="en-US" dirty="0" smtClean="0">
                <a:solidFill>
                  <a:schemeClr val="tx1"/>
                </a:solidFill>
              </a:rPr>
              <a:t>Norms highly necessary to the welfare of a society. They give instructions and provide guidance for the people to behave in a particular way.  e.g. respecting elders, worshipping God, speaking the truth, leading a righteous life, don’t appear before the people without dress, don’t be cruel to wife and children, don’t be Irreligious, </a:t>
            </a:r>
            <a:r>
              <a:rPr lang="en-US" smtClean="0">
                <a:solidFill>
                  <a:schemeClr val="tx1"/>
                </a:solidFill>
              </a:rPr>
              <a:t>don’t tell lies….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Sanctions</a:t>
            </a:r>
            <a:endParaRPr lang="en-US" dirty="0"/>
          </a:p>
        </p:txBody>
      </p:sp>
      <p:sp>
        <p:nvSpPr>
          <p:cNvPr id="3" name="Content Placeholder 2"/>
          <p:cNvSpPr>
            <a:spLocks noGrp="1"/>
          </p:cNvSpPr>
          <p:nvPr>
            <p:ph idx="1"/>
          </p:nvPr>
        </p:nvSpPr>
        <p:spPr/>
        <p:txBody>
          <a:bodyPr>
            <a:normAutofit/>
          </a:bodyPr>
          <a:lstStyle/>
          <a:p>
            <a:r>
              <a:rPr lang="en-US" dirty="0" smtClean="0"/>
              <a:t>Penalties and rewards for conduct concerning a social norms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68891"/>
            <a:ext cx="2590800" cy="251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96039"/>
            <a:ext cx="248126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49" y="37338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9706"/>
            <a:ext cx="248126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9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Types of Sanctions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a:bodyPr>
          <a:lstStyle/>
          <a:p>
            <a:r>
              <a:rPr lang="en-US" sz="3600" dirty="0" smtClean="0"/>
              <a:t>Types of sanctions</a:t>
            </a:r>
            <a:endParaRPr lang="en-US" sz="3600" dirty="0"/>
          </a:p>
        </p:txBody>
      </p:sp>
      <p:sp>
        <p:nvSpPr>
          <p:cNvPr id="3" name="Subtitle 2"/>
          <p:cNvSpPr>
            <a:spLocks noGrp="1"/>
          </p:cNvSpPr>
          <p:nvPr>
            <p:ph type="subTitle" idx="1"/>
          </p:nvPr>
        </p:nvSpPr>
        <p:spPr>
          <a:xfrm>
            <a:off x="1371600" y="1371600"/>
            <a:ext cx="6400800" cy="4191000"/>
          </a:xfrm>
        </p:spPr>
        <p:txBody>
          <a:bodyPr>
            <a:normAutofit lnSpcReduction="10000"/>
          </a:bodyPr>
          <a:lstStyle/>
          <a:p>
            <a:pPr marL="457200" indent="-457200" algn="l">
              <a:buFont typeface="Arial" pitchFamily="34" charset="0"/>
              <a:buChar char="•"/>
            </a:pPr>
            <a:r>
              <a:rPr lang="en-US" sz="2800" dirty="0" smtClean="0">
                <a:solidFill>
                  <a:schemeClr val="tx1"/>
                </a:solidFill>
              </a:rPr>
              <a:t>Formal:</a:t>
            </a:r>
          </a:p>
          <a:p>
            <a:r>
              <a:rPr lang="en-US" sz="2400" dirty="0" smtClean="0">
                <a:solidFill>
                  <a:schemeClr val="tx1"/>
                </a:solidFill>
              </a:rPr>
              <a:t>      Rewards or penalties on conformity or non conformity of laws</a:t>
            </a:r>
          </a:p>
          <a:p>
            <a:pPr marL="457200" indent="-457200" algn="l">
              <a:buFont typeface="Arial" pitchFamily="34" charset="0"/>
              <a:buChar char="•"/>
            </a:pPr>
            <a:r>
              <a:rPr lang="en-US" sz="2800" dirty="0" smtClean="0">
                <a:solidFill>
                  <a:schemeClr val="tx1"/>
                </a:solidFill>
              </a:rPr>
              <a:t>Informal:</a:t>
            </a:r>
          </a:p>
          <a:p>
            <a:r>
              <a:rPr lang="en-US" sz="2400" dirty="0" smtClean="0">
                <a:solidFill>
                  <a:schemeClr val="tx1"/>
                </a:solidFill>
              </a:rPr>
              <a:t>        Rewards or penalties on conformity or non conformity of informal norms</a:t>
            </a:r>
          </a:p>
          <a:p>
            <a:pPr marL="457200" indent="-457200" algn="l">
              <a:buFont typeface="Arial" pitchFamily="34" charset="0"/>
              <a:buChar char="•"/>
            </a:pPr>
            <a:r>
              <a:rPr lang="en-US" sz="2800" dirty="0" smtClean="0">
                <a:solidFill>
                  <a:schemeClr val="tx1"/>
                </a:solidFill>
              </a:rPr>
              <a:t>Negative:</a:t>
            </a:r>
          </a:p>
          <a:p>
            <a:pPr algn="l"/>
            <a:r>
              <a:rPr lang="en-US" sz="2400" dirty="0" smtClean="0">
                <a:solidFill>
                  <a:schemeClr val="tx1"/>
                </a:solidFill>
              </a:rPr>
              <a:t>                    Non-conformity to a norm</a:t>
            </a:r>
          </a:p>
          <a:p>
            <a:pPr marL="457200" indent="-457200" algn="l">
              <a:buFont typeface="Arial" pitchFamily="34" charset="0"/>
              <a:buChar char="•"/>
            </a:pPr>
            <a:r>
              <a:rPr lang="en-US" sz="2800" dirty="0" smtClean="0">
                <a:solidFill>
                  <a:schemeClr val="tx1"/>
                </a:solidFill>
              </a:rPr>
              <a:t>Positive:</a:t>
            </a:r>
          </a:p>
          <a:p>
            <a:pPr algn="l"/>
            <a:r>
              <a:rPr lang="en-US" sz="2400" dirty="0">
                <a:solidFill>
                  <a:schemeClr val="tx1"/>
                </a:solidFill>
              </a:rPr>
              <a:t> </a:t>
            </a:r>
            <a:r>
              <a:rPr lang="en-US" sz="2400" dirty="0" smtClean="0">
                <a:solidFill>
                  <a:schemeClr val="tx1"/>
                </a:solidFill>
              </a:rPr>
              <a:t>                   Conformity to a norm</a:t>
            </a:r>
          </a:p>
          <a:p>
            <a:endParaRPr lang="en-US" sz="2400" dirty="0" smtClean="0"/>
          </a:p>
          <a:p>
            <a:endParaRPr lang="en-US" sz="24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Values</a:t>
            </a:r>
            <a:endParaRPr lang="en-US" dirty="0"/>
          </a:p>
        </p:txBody>
      </p:sp>
      <p:sp>
        <p:nvSpPr>
          <p:cNvPr id="3" name="Content Placeholder 2"/>
          <p:cNvSpPr>
            <a:spLocks noGrp="1"/>
          </p:cNvSpPr>
          <p:nvPr>
            <p:ph idx="1"/>
          </p:nvPr>
        </p:nvSpPr>
        <p:spPr>
          <a:xfrm>
            <a:off x="381000" y="1981200"/>
            <a:ext cx="8077200" cy="3886200"/>
          </a:xfrm>
        </p:spPr>
        <p:txBody>
          <a:bodyPr>
            <a:normAutofit fontScale="92500" lnSpcReduction="10000"/>
          </a:bodyPr>
          <a:lstStyle/>
          <a:p>
            <a:r>
              <a:rPr lang="en-US" dirty="0" smtClean="0"/>
              <a:t>Collective conceptions of what is considered good, desirable and proper in a culture (Equality, Respect to elders </a:t>
            </a:r>
            <a:r>
              <a:rPr lang="en-US" dirty="0" err="1" smtClean="0"/>
              <a:t>etc</a:t>
            </a:r>
            <a:r>
              <a:rPr lang="en-US" dirty="0" smtClean="0"/>
              <a:t>)</a:t>
            </a:r>
          </a:p>
          <a:p>
            <a:r>
              <a:rPr lang="en-US" dirty="0" smtClean="0"/>
              <a:t>Values sometimes create conflict…. Equal opportunity </a:t>
            </a:r>
            <a:r>
              <a:rPr lang="en-US" dirty="0" err="1" smtClean="0"/>
              <a:t>vs</a:t>
            </a:r>
            <a:r>
              <a:rPr lang="en-US" dirty="0" smtClean="0"/>
              <a:t> racism</a:t>
            </a:r>
          </a:p>
          <a:p>
            <a:r>
              <a:rPr lang="en-US" dirty="0"/>
              <a:t>values are abstract conceptions of what is important and </a:t>
            </a:r>
            <a:r>
              <a:rPr lang="en-US" dirty="0" smtClean="0"/>
              <a:t>worthwhile</a:t>
            </a:r>
          </a:p>
          <a:p>
            <a:r>
              <a:rPr lang="en-US" dirty="0"/>
              <a:t>Honesty is a general value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 </a:t>
            </a:r>
            <a:endParaRPr lang="en-US" dirty="0"/>
          </a:p>
        </p:txBody>
      </p:sp>
      <p:sp>
        <p:nvSpPr>
          <p:cNvPr id="3" name="Content Placeholder 2"/>
          <p:cNvSpPr>
            <a:spLocks noGrp="1"/>
          </p:cNvSpPr>
          <p:nvPr>
            <p:ph idx="1"/>
          </p:nvPr>
        </p:nvSpPr>
        <p:spPr/>
        <p:txBody>
          <a:bodyPr/>
          <a:lstStyle/>
          <a:p>
            <a:r>
              <a:rPr lang="en-US" dirty="0" smtClean="0"/>
              <a:t>Holding a statement true without any verification</a:t>
            </a:r>
          </a:p>
          <a:p>
            <a:r>
              <a:rPr lang="en-US" dirty="0" smtClean="0"/>
              <a:t>US Women can be president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a:bodyPr>
          <a:lstStyle/>
          <a:p>
            <a:r>
              <a:rPr lang="en-US" sz="3200" u="sng" dirty="0" smtClean="0"/>
              <a:t>Concepts related to culture</a:t>
            </a:r>
            <a:endParaRPr lang="en-US" sz="3200" u="sng" dirty="0"/>
          </a:p>
        </p:txBody>
      </p:sp>
    </p:spTree>
    <p:extLst>
      <p:ext uri="{BB962C8B-B14F-4D97-AF65-F5344CB8AC3E}">
        <p14:creationId xmlns:p14="http://schemas.microsoft.com/office/powerpoint/2010/main" val="2196201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2999"/>
          </a:xfrm>
        </p:spPr>
        <p:txBody>
          <a:bodyPr>
            <a:normAutofit/>
          </a:bodyPr>
          <a:lstStyle/>
          <a:p>
            <a:r>
              <a:rPr lang="en-US" dirty="0"/>
              <a:t>E</a:t>
            </a:r>
            <a:r>
              <a:rPr lang="en-US" dirty="0" smtClean="0"/>
              <a:t>thos</a:t>
            </a:r>
            <a:endParaRPr lang="en-US" dirty="0"/>
          </a:p>
        </p:txBody>
      </p:sp>
      <p:sp>
        <p:nvSpPr>
          <p:cNvPr id="3" name="Subtitle 2"/>
          <p:cNvSpPr>
            <a:spLocks noGrp="1"/>
          </p:cNvSpPr>
          <p:nvPr>
            <p:ph type="subTitle" idx="1"/>
          </p:nvPr>
        </p:nvSpPr>
        <p:spPr>
          <a:xfrm>
            <a:off x="762000" y="1295400"/>
            <a:ext cx="7620000" cy="4038600"/>
          </a:xfrm>
        </p:spPr>
        <p:txBody>
          <a:bodyPr>
            <a:normAutofit/>
          </a:bodyPr>
          <a:lstStyle/>
          <a:p>
            <a:pPr algn="just"/>
            <a:r>
              <a:rPr lang="en-US" sz="2800" dirty="0" smtClean="0">
                <a:solidFill>
                  <a:schemeClr val="tx1"/>
                </a:solidFill>
              </a:rPr>
              <a:t>It is the flavor or the central point of a culture.</a:t>
            </a:r>
          </a:p>
          <a:p>
            <a:pPr algn="just"/>
            <a:r>
              <a:rPr lang="en-US" sz="2800" dirty="0" smtClean="0">
                <a:solidFill>
                  <a:schemeClr val="tx1"/>
                </a:solidFill>
              </a:rPr>
              <a:t>It is the philosophy or the ideology of entire culture around which the entire society rests. For example;</a:t>
            </a:r>
          </a:p>
          <a:p>
            <a:pPr algn="just">
              <a:buFont typeface="Arial" pitchFamily="34" charset="0"/>
              <a:buChar char="•"/>
            </a:pPr>
            <a:r>
              <a:rPr lang="en-US" sz="2800" dirty="0" smtClean="0">
                <a:solidFill>
                  <a:schemeClr val="tx1"/>
                </a:solidFill>
              </a:rPr>
              <a:t>Pakistani culture is attributed as religious.</a:t>
            </a:r>
          </a:p>
          <a:p>
            <a:pPr algn="just">
              <a:buFont typeface="Arial" pitchFamily="34" charset="0"/>
              <a:buChar char="•"/>
            </a:pPr>
            <a:r>
              <a:rPr lang="en-US" sz="2800" dirty="0" smtClean="0">
                <a:solidFill>
                  <a:schemeClr val="tx1"/>
                </a:solidFill>
              </a:rPr>
              <a:t>American culture is competitive.</a:t>
            </a:r>
          </a:p>
          <a:p>
            <a:pPr algn="just">
              <a:buFont typeface="Arial" pitchFamily="34" charset="0"/>
              <a:buChar char="•"/>
            </a:pPr>
            <a:r>
              <a:rPr lang="en-US" sz="2800" dirty="0" smtClean="0">
                <a:solidFill>
                  <a:schemeClr val="tx1"/>
                </a:solidFill>
              </a:rPr>
              <a:t>Japanese culture is cooperative. </a:t>
            </a:r>
          </a:p>
          <a:p>
            <a:pPr algn="just">
              <a:buFont typeface="Arial" pitchFamily="34" charset="0"/>
              <a:buChar char="•"/>
            </a:pPr>
            <a:r>
              <a:rPr lang="en-US" sz="2800" dirty="0" smtClean="0">
                <a:solidFill>
                  <a:schemeClr val="tx1"/>
                </a:solidFill>
              </a:rPr>
              <a:t>Russian culture is accommodative.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1"/>
            <a:ext cx="7620000" cy="1142999"/>
          </a:xfrm>
        </p:spPr>
        <p:txBody>
          <a:bodyPr>
            <a:normAutofit fontScale="90000"/>
          </a:bodyPr>
          <a:lstStyle/>
          <a:p>
            <a:r>
              <a:rPr lang="en-US" dirty="0" smtClean="0"/>
              <a:t>Ethnocentrism</a:t>
            </a:r>
            <a:br>
              <a:rPr lang="en-US" dirty="0" smtClean="0"/>
            </a:br>
            <a:endParaRPr lang="en-US" dirty="0"/>
          </a:p>
        </p:txBody>
      </p:sp>
      <p:sp>
        <p:nvSpPr>
          <p:cNvPr id="3" name="Subtitle 2"/>
          <p:cNvSpPr>
            <a:spLocks noGrp="1"/>
          </p:cNvSpPr>
          <p:nvPr>
            <p:ph type="subTitle" idx="1"/>
          </p:nvPr>
        </p:nvSpPr>
        <p:spPr>
          <a:xfrm>
            <a:off x="1295400" y="2286000"/>
            <a:ext cx="6400800" cy="3581400"/>
          </a:xfrm>
        </p:spPr>
        <p:txBody>
          <a:bodyPr>
            <a:noAutofit/>
          </a:bodyPr>
          <a:lstStyle/>
          <a:p>
            <a:pPr algn="just">
              <a:buFont typeface="Arial" pitchFamily="34" charset="0"/>
              <a:buChar char="•"/>
            </a:pPr>
            <a:r>
              <a:rPr lang="en-US" sz="2000" dirty="0" smtClean="0">
                <a:solidFill>
                  <a:schemeClr val="tx1"/>
                </a:solidFill>
              </a:rPr>
              <a:t>The belief that one’s own culture is superior to all others and is the standard by which all other cultures should be measured.</a:t>
            </a:r>
          </a:p>
          <a:p>
            <a:pPr algn="just">
              <a:buFont typeface="Arial" pitchFamily="34" charset="0"/>
              <a:buChar char="•"/>
            </a:pPr>
            <a:r>
              <a:rPr lang="en-US" sz="2000" dirty="0" smtClean="0">
                <a:solidFill>
                  <a:schemeClr val="tx1"/>
                </a:solidFill>
              </a:rPr>
              <a:t>The tendency to judge the other cultures by the standards of one’ own culture -- Ian </a:t>
            </a:r>
            <a:r>
              <a:rPr lang="en-US" sz="2000" dirty="0" err="1" smtClean="0">
                <a:solidFill>
                  <a:schemeClr val="tx1"/>
                </a:solidFill>
              </a:rPr>
              <a:t>Robertsons</a:t>
            </a:r>
            <a:r>
              <a:rPr lang="en-US" sz="2000" dirty="0" smtClean="0">
                <a:solidFill>
                  <a:schemeClr val="tx1"/>
                </a:solidFill>
              </a:rPr>
              <a:t>.</a:t>
            </a:r>
          </a:p>
          <a:p>
            <a:pPr algn="just">
              <a:buFont typeface="Arial" pitchFamily="34" charset="0"/>
              <a:buChar char="•"/>
            </a:pPr>
            <a:r>
              <a:rPr lang="en-US" sz="2000" dirty="0" smtClean="0">
                <a:solidFill>
                  <a:schemeClr val="tx1"/>
                </a:solidFill>
              </a:rPr>
              <a:t>The tendency to assume that one’s own culture and way of life are superior to all others – W.G Sumner.</a:t>
            </a:r>
          </a:p>
          <a:p>
            <a:pPr algn="just"/>
            <a:endParaRPr lang="en-US" sz="2000" dirty="0" smtClean="0">
              <a:solidFill>
                <a:schemeClr val="tx1"/>
              </a:solidFill>
            </a:endParaRPr>
          </a:p>
          <a:p>
            <a:pPr algn="just"/>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620000" cy="936625"/>
          </a:xfrm>
        </p:spPr>
        <p:txBody>
          <a:bodyPr/>
          <a:lstStyle/>
          <a:p>
            <a:r>
              <a:rPr lang="en-US" dirty="0" smtClean="0"/>
              <a:t>Merits of ethnocentrism</a:t>
            </a:r>
            <a:endParaRPr lang="en-US" dirty="0"/>
          </a:p>
        </p:txBody>
      </p:sp>
      <p:sp>
        <p:nvSpPr>
          <p:cNvPr id="3" name="Subtitle 2"/>
          <p:cNvSpPr>
            <a:spLocks noGrp="1"/>
          </p:cNvSpPr>
          <p:nvPr>
            <p:ph type="subTitle" idx="1"/>
          </p:nvPr>
        </p:nvSpPr>
        <p:spPr>
          <a:xfrm>
            <a:off x="1371600" y="1981200"/>
            <a:ext cx="6400800" cy="1752600"/>
          </a:xfrm>
        </p:spPr>
        <p:txBody>
          <a:bodyPr/>
          <a:lstStyle/>
          <a:p>
            <a:pPr algn="l">
              <a:buFont typeface="Arial" pitchFamily="34" charset="0"/>
              <a:buChar char="•"/>
            </a:pPr>
            <a:r>
              <a:rPr lang="en-US" sz="2800" dirty="0" smtClean="0">
                <a:solidFill>
                  <a:schemeClr val="tx1"/>
                </a:solidFill>
              </a:rPr>
              <a:t>1-unity and loyalty</a:t>
            </a:r>
          </a:p>
          <a:p>
            <a:pPr algn="l">
              <a:buFont typeface="Arial" pitchFamily="34" charset="0"/>
              <a:buChar char="•"/>
            </a:pPr>
            <a:r>
              <a:rPr lang="en-US" sz="2800" dirty="0" smtClean="0">
                <a:solidFill>
                  <a:schemeClr val="tx1"/>
                </a:solidFill>
              </a:rPr>
              <a:t>2-patriotism </a:t>
            </a:r>
          </a:p>
          <a:p>
            <a:pPr algn="l">
              <a:buFont typeface="Arial" pitchFamily="34" charset="0"/>
              <a:buChar char="•"/>
            </a:pPr>
            <a:r>
              <a:rPr lang="en-US" sz="2800" dirty="0" smtClean="0">
                <a:solidFill>
                  <a:schemeClr val="tx1"/>
                </a:solidFill>
              </a:rPr>
              <a:t>3-integration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1466850"/>
          </a:xfrm>
        </p:spPr>
        <p:txBody>
          <a:bodyPr/>
          <a:lstStyle/>
          <a:p>
            <a:r>
              <a:rPr lang="en-US" dirty="0" smtClean="0"/>
              <a:t>Demerits of ethnocentrism</a:t>
            </a:r>
            <a:endParaRPr lang="en-US" dirty="0"/>
          </a:p>
        </p:txBody>
      </p:sp>
      <p:sp>
        <p:nvSpPr>
          <p:cNvPr id="3" name="Subtitle 2"/>
          <p:cNvSpPr>
            <a:spLocks noGrp="1"/>
          </p:cNvSpPr>
          <p:nvPr>
            <p:ph type="subTitle" idx="1"/>
          </p:nvPr>
        </p:nvSpPr>
        <p:spPr>
          <a:xfrm>
            <a:off x="1143000" y="2286000"/>
            <a:ext cx="6400800" cy="1752600"/>
          </a:xfrm>
        </p:spPr>
        <p:txBody>
          <a:bodyPr>
            <a:normAutofit fontScale="70000" lnSpcReduction="20000"/>
          </a:bodyPr>
          <a:lstStyle/>
          <a:p>
            <a:pPr marL="457200" indent="-457200" algn="l">
              <a:buFont typeface="Arial" pitchFamily="34" charset="0"/>
              <a:buChar char="•"/>
            </a:pPr>
            <a:r>
              <a:rPr lang="en-US" dirty="0" smtClean="0">
                <a:solidFill>
                  <a:schemeClr val="tx1"/>
                </a:solidFill>
              </a:rPr>
              <a:t>grouping</a:t>
            </a:r>
          </a:p>
          <a:p>
            <a:pPr marL="457200" indent="-457200" algn="l">
              <a:buFont typeface="Arial" pitchFamily="34" charset="0"/>
              <a:buChar char="•"/>
            </a:pPr>
            <a:r>
              <a:rPr lang="en-US" dirty="0" smtClean="0">
                <a:solidFill>
                  <a:schemeClr val="tx1"/>
                </a:solidFill>
              </a:rPr>
              <a:t>injustice</a:t>
            </a:r>
          </a:p>
          <a:p>
            <a:pPr marL="457200" indent="-457200" algn="l">
              <a:buFont typeface="Arial" pitchFamily="34" charset="0"/>
              <a:buChar char="•"/>
            </a:pPr>
            <a:r>
              <a:rPr lang="en-US" dirty="0" smtClean="0">
                <a:solidFill>
                  <a:schemeClr val="tx1"/>
                </a:solidFill>
              </a:rPr>
              <a:t>non-cooperation</a:t>
            </a:r>
          </a:p>
          <a:p>
            <a:pPr marL="457200" indent="-457200" algn="l">
              <a:buFont typeface="Arial" pitchFamily="34" charset="0"/>
              <a:buChar char="•"/>
            </a:pPr>
            <a:r>
              <a:rPr lang="en-US" dirty="0" smtClean="0">
                <a:solidFill>
                  <a:schemeClr val="tx1"/>
                </a:solidFill>
              </a:rPr>
              <a:t>intolerance   </a:t>
            </a:r>
          </a:p>
          <a:p>
            <a:pPr marL="457200" indent="-457200" algn="l">
              <a:buFont typeface="Arial" pitchFamily="34" charset="0"/>
              <a:buChar char="•"/>
            </a:pPr>
            <a:r>
              <a:rPr lang="en-US" dirty="0" smtClean="0">
                <a:solidFill>
                  <a:schemeClr val="tx1"/>
                </a:solidFill>
              </a:rPr>
              <a:t>hindrance in the way of social change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Sub-culture</a:t>
            </a:r>
            <a:endParaRPr lang="en-US" dirty="0"/>
          </a:p>
        </p:txBody>
      </p:sp>
      <p:sp>
        <p:nvSpPr>
          <p:cNvPr id="3" name="Subtitle 2"/>
          <p:cNvSpPr>
            <a:spLocks noGrp="1"/>
          </p:cNvSpPr>
          <p:nvPr>
            <p:ph type="subTitle" idx="1"/>
          </p:nvPr>
        </p:nvSpPr>
        <p:spPr>
          <a:xfrm>
            <a:off x="1219200" y="3200400"/>
            <a:ext cx="6400800" cy="1752600"/>
          </a:xfrm>
        </p:spPr>
        <p:txBody>
          <a:bodyPr>
            <a:normAutofit fontScale="92500" lnSpcReduction="10000"/>
          </a:bodyPr>
          <a:lstStyle/>
          <a:p>
            <a:pPr algn="just">
              <a:buFont typeface="Arial" pitchFamily="34" charset="0"/>
              <a:buChar char="•"/>
            </a:pPr>
            <a:r>
              <a:rPr lang="en-US" dirty="0" smtClean="0">
                <a:solidFill>
                  <a:schemeClr val="tx1"/>
                </a:solidFill>
              </a:rPr>
              <a:t>A segment of society that shares a distinctive pattern of mores , folkways and values that differs from the patterns of larger society.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smtClean="0"/>
              <a:t>characteristics of culture</a:t>
            </a:r>
            <a:endParaRPr lang="en-US" dirty="0"/>
          </a:p>
        </p:txBody>
      </p:sp>
      <p:sp>
        <p:nvSpPr>
          <p:cNvPr id="3" name="Content Placeholder 2"/>
          <p:cNvSpPr>
            <a:spLocks noGrp="1"/>
          </p:cNvSpPr>
          <p:nvPr>
            <p:ph idx="4294967295"/>
          </p:nvPr>
        </p:nvSpPr>
        <p:spPr>
          <a:xfrm>
            <a:off x="304800" y="1676400"/>
            <a:ext cx="8153400" cy="4525963"/>
          </a:xfrm>
        </p:spPr>
        <p:txBody>
          <a:bodyPr>
            <a:normAutofit fontScale="70000" lnSpcReduction="20000"/>
          </a:bodyPr>
          <a:lstStyle/>
          <a:p>
            <a:r>
              <a:rPr lang="en-US" dirty="0" smtClean="0"/>
              <a:t>Adaptation…..</a:t>
            </a:r>
            <a:r>
              <a:rPr lang="en-US" dirty="0"/>
              <a:t> Biological adaptation in humans is important but humans have increasingly come to rely upon cultural adaptation</a:t>
            </a:r>
            <a:endParaRPr lang="en-US" dirty="0" smtClean="0"/>
          </a:p>
          <a:p>
            <a:r>
              <a:rPr lang="en-US" dirty="0" smtClean="0"/>
              <a:t>Transmitted….one </a:t>
            </a:r>
            <a:r>
              <a:rPr lang="en-US" dirty="0"/>
              <a:t>generation to another.</a:t>
            </a:r>
            <a:endParaRPr lang="en-US" dirty="0" smtClean="0"/>
          </a:p>
          <a:p>
            <a:r>
              <a:rPr lang="en-US" dirty="0" smtClean="0"/>
              <a:t>Dynamic…continuously changing</a:t>
            </a:r>
          </a:p>
          <a:p>
            <a:r>
              <a:rPr lang="en-US" dirty="0" smtClean="0"/>
              <a:t>Gratifying…satisfies many biological and social need</a:t>
            </a:r>
          </a:p>
          <a:p>
            <a:r>
              <a:rPr lang="en-US" dirty="0" smtClean="0"/>
              <a:t>Learned…through socialization not innate</a:t>
            </a:r>
          </a:p>
          <a:p>
            <a:r>
              <a:rPr lang="en-US" dirty="0" smtClean="0"/>
              <a:t>Historical back ground</a:t>
            </a:r>
          </a:p>
          <a:p>
            <a:r>
              <a:rPr lang="en-US" dirty="0" smtClean="0"/>
              <a:t>Shared…it belongs not to single individual or group but belong to all members of society</a:t>
            </a:r>
          </a:p>
          <a:p>
            <a:r>
              <a:rPr lang="en-US" dirty="0" smtClean="0"/>
              <a:t>Accumulative….it goes on increasing in size </a:t>
            </a:r>
          </a:p>
          <a:p>
            <a:r>
              <a:rPr lang="en-US" smtClean="0"/>
              <a:t>Universality…all </a:t>
            </a:r>
            <a:r>
              <a:rPr lang="en-US" dirty="0" smtClean="0"/>
              <a:t>societies has culture but may be different only human being posses not animals </a:t>
            </a:r>
          </a:p>
          <a:p>
            <a:endParaRPr lang="en-US" dirty="0"/>
          </a:p>
        </p:txBody>
      </p:sp>
    </p:spTree>
    <p:extLst>
      <p:ext uri="{BB962C8B-B14F-4D97-AF65-F5344CB8AC3E}">
        <p14:creationId xmlns:p14="http://schemas.microsoft.com/office/powerpoint/2010/main" val="186933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sub-cultures in Pakistan</a:t>
            </a:r>
            <a:endParaRPr lang="en-US" dirty="0"/>
          </a:p>
        </p:txBody>
      </p:sp>
      <p:sp>
        <p:nvSpPr>
          <p:cNvPr id="3" name="Content Placeholder 2"/>
          <p:cNvSpPr>
            <a:spLocks noGrp="1"/>
          </p:cNvSpPr>
          <p:nvPr>
            <p:ph idx="1"/>
          </p:nvPr>
        </p:nvSpPr>
        <p:spPr/>
        <p:txBody>
          <a:bodyPr/>
          <a:lstStyle/>
          <a:p>
            <a:endParaRPr lang="en-US" dirty="0" smtClean="0"/>
          </a:p>
          <a:p>
            <a:r>
              <a:rPr lang="en-US" dirty="0" smtClean="0"/>
              <a:t>Punjabi</a:t>
            </a:r>
          </a:p>
          <a:p>
            <a:r>
              <a:rPr lang="en-US" dirty="0" smtClean="0"/>
              <a:t>Sindhi</a:t>
            </a:r>
          </a:p>
          <a:p>
            <a:r>
              <a:rPr lang="en-US" smtClean="0"/>
              <a:t>Blochi</a:t>
            </a:r>
            <a:endParaRPr lang="en-US" dirty="0" smtClean="0"/>
          </a:p>
          <a:p>
            <a:r>
              <a:rPr lang="en-US" dirty="0" err="1" smtClean="0"/>
              <a:t>Pashtun</a:t>
            </a:r>
            <a:endParaRPr lang="en-US" dirty="0" smtClean="0"/>
          </a:p>
          <a:p>
            <a:r>
              <a:rPr lang="en-US" dirty="0" err="1" smtClean="0"/>
              <a:t>Balti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470025"/>
          </a:xfrm>
        </p:spPr>
        <p:txBody>
          <a:bodyPr/>
          <a:lstStyle/>
          <a:p>
            <a:r>
              <a:rPr lang="en-US" dirty="0" smtClean="0"/>
              <a:t>Counter culture</a:t>
            </a:r>
            <a:endParaRPr lang="en-US" dirty="0"/>
          </a:p>
        </p:txBody>
      </p:sp>
      <p:sp>
        <p:nvSpPr>
          <p:cNvPr id="3" name="Subtitle 2"/>
          <p:cNvSpPr>
            <a:spLocks noGrp="1"/>
          </p:cNvSpPr>
          <p:nvPr>
            <p:ph type="subTitle" idx="1"/>
          </p:nvPr>
        </p:nvSpPr>
        <p:spPr>
          <a:xfrm>
            <a:off x="1371600" y="1981200"/>
            <a:ext cx="6400800" cy="1752600"/>
          </a:xfrm>
        </p:spPr>
        <p:txBody>
          <a:bodyPr>
            <a:normAutofit fontScale="92500" lnSpcReduction="10000"/>
          </a:bodyPr>
          <a:lstStyle/>
          <a:p>
            <a:pPr algn="just"/>
            <a:r>
              <a:rPr lang="en-US" dirty="0" smtClean="0">
                <a:solidFill>
                  <a:schemeClr val="tx1"/>
                </a:solidFill>
              </a:rPr>
              <a:t>The culture and life style of those people , especially among the young who reject or oppose the dominant values and behavior of society.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shock</a:t>
            </a:r>
            <a:endParaRPr lang="en-US" dirty="0"/>
          </a:p>
        </p:txBody>
      </p:sp>
      <p:sp>
        <p:nvSpPr>
          <p:cNvPr id="3" name="Content Placeholder 2"/>
          <p:cNvSpPr>
            <a:spLocks noGrp="1"/>
          </p:cNvSpPr>
          <p:nvPr>
            <p:ph idx="1"/>
          </p:nvPr>
        </p:nvSpPr>
        <p:spPr/>
        <p:txBody>
          <a:bodyPr/>
          <a:lstStyle/>
          <a:p>
            <a:r>
              <a:rPr lang="en-US" dirty="0" smtClean="0"/>
              <a:t>The feelings of surprise and disorientation that people experience when they encounter cultural practices that are different from their own.</a:t>
            </a:r>
          </a:p>
          <a:p>
            <a:r>
              <a:rPr lang="en-US" dirty="0" smtClean="0"/>
              <a:t>For example , a Pakistani  visiting Korea asked a special dish for dinner--------dog meat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xenocentrism</a:t>
            </a:r>
            <a:endParaRPr lang="en-US" dirty="0"/>
          </a:p>
        </p:txBody>
      </p:sp>
      <p:sp>
        <p:nvSpPr>
          <p:cNvPr id="3" name="Content Placeholder 2"/>
          <p:cNvSpPr>
            <a:spLocks noGrp="1"/>
          </p:cNvSpPr>
          <p:nvPr>
            <p:ph idx="1"/>
          </p:nvPr>
        </p:nvSpPr>
        <p:spPr/>
        <p:txBody>
          <a:bodyPr/>
          <a:lstStyle/>
          <a:p>
            <a:r>
              <a:rPr lang="en-US" dirty="0" smtClean="0"/>
              <a:t>Xenocentrism is the preference for the products , styles, or ideas of some one else’s culture rather than of one’s own.</a:t>
            </a:r>
          </a:p>
          <a:p>
            <a:r>
              <a:rPr lang="en-US" dirty="0" smtClean="0"/>
              <a:t>Pakistani women belief that European cosmetics are far superior to those produced domestically.</a:t>
            </a:r>
          </a:p>
          <a:p>
            <a:r>
              <a:rPr lang="en-US" dirty="0" smtClean="0"/>
              <a:t>Americans belief that Europeans produce superior automotive vehicles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xenocentrism</a:t>
            </a:r>
            <a:endParaRPr lang="en-US" dirty="0"/>
          </a:p>
        </p:txBody>
      </p:sp>
      <p:sp>
        <p:nvSpPr>
          <p:cNvPr id="3" name="Content Placeholder 2"/>
          <p:cNvSpPr>
            <a:spLocks noGrp="1"/>
          </p:cNvSpPr>
          <p:nvPr>
            <p:ph idx="1"/>
          </p:nvPr>
        </p:nvSpPr>
        <p:spPr/>
        <p:txBody>
          <a:bodyPr/>
          <a:lstStyle/>
          <a:p>
            <a:r>
              <a:rPr lang="en-US" dirty="0" smtClean="0"/>
              <a:t>Loss of business in the home country.</a:t>
            </a:r>
          </a:p>
          <a:p>
            <a:r>
              <a:rPr lang="en-US" dirty="0" smtClean="0"/>
              <a:t>Loss of jobs in the home country.</a:t>
            </a:r>
          </a:p>
          <a:p>
            <a:r>
              <a:rPr lang="en-US" dirty="0" smtClean="0"/>
              <a:t>Overall reduction of moral with in the nation.</a:t>
            </a:r>
          </a:p>
          <a:p>
            <a:pPr>
              <a:buNone/>
            </a:pPr>
            <a:endParaRPr lang="en-US" dirty="0" smtClean="0"/>
          </a:p>
          <a:p>
            <a:pPr>
              <a:buNone/>
            </a:pPr>
            <a:r>
              <a:rPr lang="en-US" dirty="0" smtClean="0"/>
              <a:t>We can say xenocentrism is the killer of culture.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 uniformities and variability</a:t>
            </a:r>
            <a:endParaRPr lang="en-US" dirty="0"/>
          </a:p>
        </p:txBody>
      </p:sp>
      <p:sp>
        <p:nvSpPr>
          <p:cNvPr id="3" name="Content Placeholder 2"/>
          <p:cNvSpPr>
            <a:spLocks noGrp="1"/>
          </p:cNvSpPr>
          <p:nvPr>
            <p:ph idx="1"/>
          </p:nvPr>
        </p:nvSpPr>
        <p:spPr/>
        <p:txBody>
          <a:bodyPr/>
          <a:lstStyle/>
          <a:p>
            <a:r>
              <a:rPr lang="en-US" dirty="0" smtClean="0"/>
              <a:t>Among the societies there are certain common traits which have biological , geographical and social background.</a:t>
            </a:r>
          </a:p>
          <a:p>
            <a:r>
              <a:rPr lang="en-US" dirty="0" smtClean="0"/>
              <a:t>On the same ground , a similarity among all the cultures is found . This similarity among all the cultures is called cultural uniformity.</a:t>
            </a:r>
          </a:p>
          <a:p>
            <a:r>
              <a:rPr lang="en-US" dirty="0" smtClean="0"/>
              <a:t>Due to this uniformity , cooperation among societies develop in different fields.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a:t>
            </a:r>
            <a:endParaRPr lang="en-US" dirty="0"/>
          </a:p>
        </p:txBody>
      </p:sp>
      <p:sp>
        <p:nvSpPr>
          <p:cNvPr id="3" name="Content Placeholder 2"/>
          <p:cNvSpPr>
            <a:spLocks noGrp="1"/>
          </p:cNvSpPr>
          <p:nvPr>
            <p:ph idx="1"/>
          </p:nvPr>
        </p:nvSpPr>
        <p:spPr/>
        <p:txBody>
          <a:bodyPr>
            <a:normAutofit lnSpcReduction="10000"/>
          </a:bodyPr>
          <a:lstStyle/>
          <a:p>
            <a:r>
              <a:rPr lang="en-US" dirty="0" smtClean="0"/>
              <a:t>All the things are not alike in all the cultures of the world societies . There are also differences in elements of culture among the world’s many nations ’even with in a single nation, which is called cultural variability.</a:t>
            </a:r>
          </a:p>
          <a:p>
            <a:r>
              <a:rPr lang="en-US" dirty="0" smtClean="0"/>
              <a:t>Cultural variability create differences in economic , political and general social ways of life. These differences lead to conflict and wars.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Language</a:t>
            </a:r>
          </a:p>
          <a:p>
            <a:r>
              <a:rPr lang="en-US" dirty="0" smtClean="0"/>
              <a:t>Family and marriage</a:t>
            </a:r>
          </a:p>
          <a:p>
            <a:r>
              <a:rPr lang="en-US" dirty="0" smtClean="0"/>
              <a:t>Social institutions</a:t>
            </a:r>
          </a:p>
          <a:p>
            <a:r>
              <a:rPr lang="en-US" dirty="0" smtClean="0"/>
              <a:t>Social norms</a:t>
            </a:r>
          </a:p>
          <a:p>
            <a:r>
              <a:rPr lang="en-US" dirty="0" smtClean="0"/>
              <a:t>Social values</a:t>
            </a:r>
          </a:p>
          <a:p>
            <a:r>
              <a:rPr lang="en-US" dirty="0" smtClean="0"/>
              <a:t>Social groups</a:t>
            </a:r>
          </a:p>
          <a:p>
            <a:r>
              <a:rPr lang="en-US" dirty="0" smtClean="0"/>
              <a:t>Agriculture</a:t>
            </a:r>
          </a:p>
          <a:p>
            <a:r>
              <a:rPr lang="en-US" dirty="0" smtClean="0"/>
              <a:t>Transport and communication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3352800" cy="255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delhi4cats.files.wordpress.com/2014/01/niqa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678" y="2971800"/>
            <a:ext cx="5094243" cy="253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normAutofit/>
          </a:bodyPr>
          <a:lstStyle/>
          <a:p>
            <a:r>
              <a:rPr lang="en-US" sz="3600" dirty="0" smtClean="0"/>
              <a:t>Types of culture</a:t>
            </a:r>
            <a:endParaRPr lang="en-US" sz="3600" dirty="0"/>
          </a:p>
        </p:txBody>
      </p:sp>
      <p:sp>
        <p:nvSpPr>
          <p:cNvPr id="3" name="Content Placeholder 2"/>
          <p:cNvSpPr>
            <a:spLocks noGrp="1"/>
          </p:cNvSpPr>
          <p:nvPr>
            <p:ph idx="1"/>
          </p:nvPr>
        </p:nvSpPr>
        <p:spPr>
          <a:xfrm>
            <a:off x="381000" y="1143000"/>
            <a:ext cx="8229600" cy="4525963"/>
          </a:xfrm>
        </p:spPr>
        <p:txBody>
          <a:bodyPr>
            <a:normAutofit fontScale="55000" lnSpcReduction="20000"/>
          </a:bodyPr>
          <a:lstStyle/>
          <a:p>
            <a:r>
              <a:rPr lang="en-US" dirty="0" smtClean="0"/>
              <a:t>Ideal culture</a:t>
            </a:r>
          </a:p>
          <a:p>
            <a:pPr lvl="1" eaLnBrk="0" hangingPunct="0"/>
            <a:r>
              <a:rPr lang="en-US" dirty="0"/>
              <a:t>The way things should </a:t>
            </a:r>
            <a:r>
              <a:rPr lang="en-US" dirty="0" smtClean="0"/>
              <a:t>be and </a:t>
            </a:r>
            <a:r>
              <a:rPr lang="en-GB" dirty="0"/>
              <a:t> that a culture claims to have</a:t>
            </a:r>
            <a:r>
              <a:rPr lang="en-GB" dirty="0" smtClean="0"/>
              <a:t>. </a:t>
            </a:r>
            <a:r>
              <a:rPr lang="en-GB" dirty="0"/>
              <a:t>It involves an idealized, uncompromising value system that dictates perfect behavior. Using ideal culture as a standard, you are either right or wrong. Rules are black and white, with no </a:t>
            </a:r>
            <a:r>
              <a:rPr lang="en-GB" dirty="0" smtClean="0"/>
              <a:t>grey </a:t>
            </a:r>
            <a:r>
              <a:rPr lang="en-GB" dirty="0"/>
              <a:t>areas and no </a:t>
            </a:r>
            <a:r>
              <a:rPr lang="en-GB" dirty="0" smtClean="0"/>
              <a:t>exceptions</a:t>
            </a:r>
          </a:p>
          <a:p>
            <a:pPr lvl="1" eaLnBrk="0" hangingPunct="0"/>
            <a:r>
              <a:rPr lang="en-GB" dirty="0" err="1" smtClean="0"/>
              <a:t>E.g</a:t>
            </a:r>
            <a:r>
              <a:rPr lang="en-GB" dirty="0" smtClean="0"/>
              <a:t> corruption should be eliminated, women should have in proper dressing, every individual has to abide by the laws</a:t>
            </a:r>
            <a:endParaRPr lang="en-US" dirty="0"/>
          </a:p>
          <a:p>
            <a:pPr lvl="1" eaLnBrk="0" hangingPunct="0"/>
            <a:r>
              <a:rPr lang="en-US" dirty="0"/>
              <a:t>Social patterns mandated by values and norms</a:t>
            </a:r>
          </a:p>
          <a:p>
            <a:r>
              <a:rPr lang="en-US" dirty="0" smtClean="0"/>
              <a:t>Real culture</a:t>
            </a:r>
          </a:p>
          <a:p>
            <a:pPr lvl="1" eaLnBrk="0" hangingPunct="0"/>
            <a:r>
              <a:rPr lang="en-US" dirty="0"/>
              <a:t>They way things actually occur in everyday life</a:t>
            </a:r>
          </a:p>
          <a:p>
            <a:pPr lvl="1" eaLnBrk="0" hangingPunct="0"/>
            <a:r>
              <a:rPr lang="en-US" dirty="0"/>
              <a:t>Social patterns that only approximate cultural </a:t>
            </a:r>
            <a:r>
              <a:rPr lang="en-US" dirty="0" smtClean="0"/>
              <a:t>expectations</a:t>
            </a:r>
          </a:p>
          <a:p>
            <a:pPr lvl="1" eaLnBrk="0" hangingPunct="0"/>
            <a:r>
              <a:rPr lang="en-GB" dirty="0"/>
              <a:t>values and norms that are actually followed by a culture. It involves an adaptable value system that is used mostly as a set of guidelines for preferred </a:t>
            </a:r>
            <a:r>
              <a:rPr lang="en-GB" dirty="0" smtClean="0"/>
              <a:t>behaviour. </a:t>
            </a:r>
            <a:r>
              <a:rPr lang="en-GB" dirty="0"/>
              <a:t>Right and wrong are separated, but exceptions exist for pretty much everything.</a:t>
            </a:r>
            <a:endParaRPr lang="en-US" dirty="0" smtClean="0"/>
          </a:p>
          <a:p>
            <a:pPr marL="457200" lvl="1" indent="0" eaLnBrk="0" hangingPunct="0">
              <a:buNone/>
            </a:pPr>
            <a:r>
              <a:rPr lang="en-US" dirty="0" smtClean="0"/>
              <a:t>Example: </a:t>
            </a:r>
          </a:p>
          <a:p>
            <a:pPr marL="457200" lvl="1" indent="0" eaLnBrk="0" hangingPunct="0">
              <a:buNone/>
            </a:pPr>
            <a:r>
              <a:rPr lang="en-GB" dirty="0"/>
              <a:t> </a:t>
            </a:r>
            <a:r>
              <a:rPr lang="en-GB" dirty="0" smtClean="0"/>
              <a:t>     In </a:t>
            </a:r>
            <a:r>
              <a:rPr lang="en-GB" dirty="0"/>
              <a:t>ideal culture the woman is the housekeeper, and takes care of the babies while the man works. In real culture nowadays some men stay home with the children while their wife is the breadwinner.</a:t>
            </a:r>
            <a:endParaRPr lang="en-US" dirty="0"/>
          </a:p>
          <a:p>
            <a:endParaRPr lang="en-US" dirty="0"/>
          </a:p>
        </p:txBody>
      </p:sp>
    </p:spTree>
    <p:extLst>
      <p:ext uri="{BB962C8B-B14F-4D97-AF65-F5344CB8AC3E}">
        <p14:creationId xmlns:p14="http://schemas.microsoft.com/office/powerpoint/2010/main" val="426982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05763"/>
            <a:ext cx="7620000" cy="1754326"/>
          </a:xfrm>
          <a:prstGeom prst="rect">
            <a:avLst/>
          </a:prstGeom>
        </p:spPr>
        <p:txBody>
          <a:bodyPr wrap="square">
            <a:spAutoFit/>
          </a:bodyPr>
          <a:lstStyle/>
          <a:p>
            <a:r>
              <a:rPr lang="en-GB" b="1" dirty="0">
                <a:solidFill>
                  <a:prstClr val="black"/>
                </a:solidFill>
              </a:rPr>
              <a:t>Material culture</a:t>
            </a:r>
            <a:r>
              <a:rPr lang="en-GB" dirty="0">
                <a:solidFill>
                  <a:prstClr val="black"/>
                </a:solidFill>
              </a:rPr>
              <a:t> </a:t>
            </a:r>
            <a:endParaRPr lang="en-GB" dirty="0" smtClean="0">
              <a:solidFill>
                <a:prstClr val="black"/>
              </a:solidFill>
            </a:endParaRPr>
          </a:p>
          <a:p>
            <a:r>
              <a:rPr lang="en-GB" dirty="0" smtClean="0">
                <a:solidFill>
                  <a:prstClr val="black"/>
                </a:solidFill>
              </a:rPr>
              <a:t>refers </a:t>
            </a:r>
            <a:r>
              <a:rPr lang="en-GB" dirty="0">
                <a:solidFill>
                  <a:prstClr val="black"/>
                </a:solidFill>
              </a:rPr>
              <a:t>to the physical objects, resources, and spaces that people use to define their culture. These include homes, </a:t>
            </a:r>
            <a:r>
              <a:rPr lang="en-GB" dirty="0" smtClean="0">
                <a:solidFill>
                  <a:prstClr val="black"/>
                </a:solidFill>
              </a:rPr>
              <a:t>neighbourhoods, </a:t>
            </a:r>
            <a:r>
              <a:rPr lang="en-GB" dirty="0">
                <a:solidFill>
                  <a:prstClr val="black"/>
                </a:solidFill>
              </a:rPr>
              <a:t>cities, schools, churches, synagogues, temples, mosques, offices, factories and plants, tools, means of production, goods and products, stores, and so forth. All of these physical aspects of a culture help to define its members' </a:t>
            </a:r>
            <a:r>
              <a:rPr lang="en-GB" dirty="0" smtClean="0">
                <a:solidFill>
                  <a:prstClr val="black"/>
                </a:solidFill>
              </a:rPr>
              <a:t>behaviours </a:t>
            </a:r>
            <a:r>
              <a:rPr lang="en-GB" dirty="0">
                <a:solidFill>
                  <a:prstClr val="black"/>
                </a:solidFill>
              </a:rPr>
              <a:t>and perceptions.</a:t>
            </a:r>
          </a:p>
        </p:txBody>
      </p:sp>
      <p:sp>
        <p:nvSpPr>
          <p:cNvPr id="3" name="Rectangle 2"/>
          <p:cNvSpPr/>
          <p:nvPr/>
        </p:nvSpPr>
        <p:spPr>
          <a:xfrm>
            <a:off x="838200" y="3163163"/>
            <a:ext cx="7467600" cy="1754326"/>
          </a:xfrm>
          <a:prstGeom prst="rect">
            <a:avLst/>
          </a:prstGeom>
        </p:spPr>
        <p:txBody>
          <a:bodyPr wrap="square">
            <a:spAutoFit/>
          </a:bodyPr>
          <a:lstStyle/>
          <a:p>
            <a:r>
              <a:rPr lang="en-GB" b="1" dirty="0">
                <a:solidFill>
                  <a:prstClr val="black"/>
                </a:solidFill>
              </a:rPr>
              <a:t>Non‐material </a:t>
            </a:r>
            <a:r>
              <a:rPr lang="en-GB" b="1" dirty="0" smtClean="0">
                <a:solidFill>
                  <a:prstClr val="black"/>
                </a:solidFill>
              </a:rPr>
              <a:t>culture</a:t>
            </a:r>
          </a:p>
          <a:p>
            <a:r>
              <a:rPr lang="en-GB" dirty="0">
                <a:solidFill>
                  <a:prstClr val="black"/>
                </a:solidFill>
              </a:rPr>
              <a:t> refers to the nonphysical ideas that people have about their culture, including beliefs, values, rules, norms, morals, language, organizations, and institutions. For instance, the non‐material cultural concept of </a:t>
            </a:r>
            <a:r>
              <a:rPr lang="en-GB" i="1" dirty="0">
                <a:solidFill>
                  <a:prstClr val="black"/>
                </a:solidFill>
              </a:rPr>
              <a:t>religion</a:t>
            </a:r>
            <a:r>
              <a:rPr lang="en-GB" dirty="0">
                <a:solidFill>
                  <a:prstClr val="black"/>
                </a:solidFill>
              </a:rPr>
              <a:t> consists of a set of ideas and beliefs about God, worship, morals, and ethics. These beliefs, then, determine how the culture responds to its religious topics, issues, and events.</a:t>
            </a:r>
          </a:p>
        </p:txBody>
      </p:sp>
    </p:spTree>
    <p:extLst>
      <p:ext uri="{BB962C8B-B14F-4D97-AF65-F5344CB8AC3E}">
        <p14:creationId xmlns:p14="http://schemas.microsoft.com/office/powerpoint/2010/main" val="2719678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298998"/>
            <a:ext cx="3066358" cy="18000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912062"/>
            <a:ext cx="2466974" cy="1879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413" y="2920923"/>
            <a:ext cx="3184962" cy="111767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275096"/>
            <a:ext cx="2466975" cy="18478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1" y="251195"/>
            <a:ext cx="2115768" cy="187175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2946362"/>
            <a:ext cx="2659487" cy="1066800"/>
          </a:xfrm>
          <a:prstGeom prst="rect">
            <a:avLst/>
          </a:prstGeom>
        </p:spPr>
      </p:pic>
    </p:spTree>
    <p:extLst>
      <p:ext uri="{BB962C8B-B14F-4D97-AF65-F5344CB8AC3E}">
        <p14:creationId xmlns:p14="http://schemas.microsoft.com/office/powerpoint/2010/main" val="390090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smtClean="0"/>
              <a:t>Cultural lag</a:t>
            </a:r>
            <a:endParaRPr lang="en-US" dirty="0"/>
          </a:p>
        </p:txBody>
      </p:sp>
      <p:sp>
        <p:nvSpPr>
          <p:cNvPr id="3" name="Content Placeholder 2"/>
          <p:cNvSpPr>
            <a:spLocks noGrp="1"/>
          </p:cNvSpPr>
          <p:nvPr>
            <p:ph idx="1"/>
          </p:nvPr>
        </p:nvSpPr>
        <p:spPr>
          <a:xfrm>
            <a:off x="457200" y="2362200"/>
            <a:ext cx="8153400" cy="2514600"/>
          </a:xfrm>
        </p:spPr>
        <p:txBody>
          <a:bodyPr/>
          <a:lstStyle/>
          <a:p>
            <a:pPr>
              <a:buNone/>
            </a:pPr>
            <a:r>
              <a:rPr lang="en-US" dirty="0" smtClean="0"/>
              <a:t> 	Period of maladjustment when non material culture is still struggling to adapt to new material conditions.</a:t>
            </a:r>
            <a:endParaRPr lang="en-US" dirty="0"/>
          </a:p>
        </p:txBody>
      </p:sp>
    </p:spTree>
    <p:extLst>
      <p:ext uri="{BB962C8B-B14F-4D97-AF65-F5344CB8AC3E}">
        <p14:creationId xmlns:p14="http://schemas.microsoft.com/office/powerpoint/2010/main" val="382398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Elements of culture</a:t>
            </a:r>
            <a:endParaRPr lang="en-US" dirty="0"/>
          </a:p>
        </p:txBody>
      </p:sp>
      <p:sp>
        <p:nvSpPr>
          <p:cNvPr id="5" name="Content Placeholder 4"/>
          <p:cNvSpPr>
            <a:spLocks noGrp="1"/>
          </p:cNvSpPr>
          <p:nvPr>
            <p:ph idx="1"/>
          </p:nvPr>
        </p:nvSpPr>
        <p:spPr/>
        <p:txBody>
          <a:bodyPr/>
          <a:lstStyle/>
          <a:p>
            <a:r>
              <a:rPr lang="en-US" dirty="0" smtClean="0"/>
              <a:t>The major aspects of culture that shape the way the  members of a society live;</a:t>
            </a:r>
          </a:p>
          <a:p>
            <a:r>
              <a:rPr lang="en-US" dirty="0" smtClean="0"/>
              <a:t>Language </a:t>
            </a:r>
          </a:p>
          <a:p>
            <a:r>
              <a:rPr lang="en-US" dirty="0" smtClean="0"/>
              <a:t>Norms</a:t>
            </a:r>
          </a:p>
          <a:p>
            <a:r>
              <a:rPr lang="en-US" dirty="0" smtClean="0"/>
              <a:t>Sanctions</a:t>
            </a:r>
          </a:p>
          <a:p>
            <a:r>
              <a:rPr lang="en-US" dirty="0" smtClean="0"/>
              <a:t>Values</a:t>
            </a:r>
          </a:p>
          <a:p>
            <a:r>
              <a:rPr lang="en-US" dirty="0" smtClean="0"/>
              <a:t>beliefs</a:t>
            </a:r>
            <a:endParaRPr lang="en-US" dirty="0"/>
          </a:p>
        </p:txBody>
      </p:sp>
    </p:spTree>
    <p:extLst>
      <p:ext uri="{BB962C8B-B14F-4D97-AF65-F5344CB8AC3E}">
        <p14:creationId xmlns:p14="http://schemas.microsoft.com/office/powerpoint/2010/main" val="1981898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1100</Words>
  <Application>Microsoft Office PowerPoint</Application>
  <PresentationFormat>On-screen Show (4:3)</PresentationFormat>
  <Paragraphs>157</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Definitions of culture</vt:lpstr>
      <vt:lpstr>PowerPoint Presentation</vt:lpstr>
      <vt:lpstr>characteristics of culture</vt:lpstr>
      <vt:lpstr>PowerPoint Presentation</vt:lpstr>
      <vt:lpstr>Types of culture</vt:lpstr>
      <vt:lpstr>PowerPoint Presentation</vt:lpstr>
      <vt:lpstr>PowerPoint Presentation</vt:lpstr>
      <vt:lpstr>Cultural lag</vt:lpstr>
      <vt:lpstr>Elements of culture</vt:lpstr>
      <vt:lpstr>language</vt:lpstr>
      <vt:lpstr>Language cont-------------</vt:lpstr>
      <vt:lpstr>Social Norms</vt:lpstr>
      <vt:lpstr>PowerPoint Presentation</vt:lpstr>
      <vt:lpstr>PowerPoint Presentation</vt:lpstr>
      <vt:lpstr>Types of Norms</vt:lpstr>
      <vt:lpstr>Law</vt:lpstr>
      <vt:lpstr>Folkways</vt:lpstr>
      <vt:lpstr>Mores</vt:lpstr>
      <vt:lpstr>Social Sanctions</vt:lpstr>
      <vt:lpstr>Types of Sanctions</vt:lpstr>
      <vt:lpstr>Types of sanctions</vt:lpstr>
      <vt:lpstr>Values</vt:lpstr>
      <vt:lpstr>Beliefs </vt:lpstr>
      <vt:lpstr>Concepts related to culture</vt:lpstr>
      <vt:lpstr>Ethos</vt:lpstr>
      <vt:lpstr>Ethnocentrism </vt:lpstr>
      <vt:lpstr>Merits of ethnocentrism</vt:lpstr>
      <vt:lpstr>Demerits of ethnocentrism</vt:lpstr>
      <vt:lpstr>Sub-culture</vt:lpstr>
      <vt:lpstr>Prominent sub-cultures in Pakistan</vt:lpstr>
      <vt:lpstr>Counter culture</vt:lpstr>
      <vt:lpstr>Cultural shock</vt:lpstr>
      <vt:lpstr>xenocentrism</vt:lpstr>
      <vt:lpstr>Consequences of xenocentrism</vt:lpstr>
      <vt:lpstr>Cultural uniformities and variability</vt:lpstr>
      <vt:lpstr>Contin………</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culture</dc:title>
  <dc:creator>waseem Afzal</dc:creator>
  <cp:lastModifiedBy>Mohsin Khan</cp:lastModifiedBy>
  <cp:revision>156</cp:revision>
  <dcterms:created xsi:type="dcterms:W3CDTF">2014-05-03T06:46:56Z</dcterms:created>
  <dcterms:modified xsi:type="dcterms:W3CDTF">2019-10-14T05:02:35Z</dcterms:modified>
</cp:coreProperties>
</file>