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7" r:id="rId13"/>
    <p:sldId id="269" r:id="rId14"/>
    <p:sldId id="264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tomat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rough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hloroplas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Photorespiration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Oxidative </a:t>
            </a:r>
            <a:r>
              <a:rPr lang="en-US" b="1" dirty="0" smtClean="0"/>
              <a:t>photosynthetic carbon cycle</a:t>
            </a:r>
            <a:r>
              <a:rPr lang="en-US" dirty="0" smtClean="0"/>
              <a:t>, </a:t>
            </a:r>
            <a:endParaRPr lang="en-US" dirty="0" smtClean="0"/>
          </a:p>
          <a:p>
            <a:r>
              <a:rPr lang="en-US" b="1" dirty="0" smtClean="0"/>
              <a:t>or</a:t>
            </a:r>
            <a:r>
              <a:rPr lang="en-US" dirty="0" smtClean="0"/>
              <a:t> </a:t>
            </a:r>
            <a:r>
              <a:rPr lang="en-US" b="1" dirty="0" smtClean="0"/>
              <a:t>C</a:t>
            </a:r>
            <a:r>
              <a:rPr lang="en-US" b="1" baseline="-25000" dirty="0" smtClean="0"/>
              <a:t>2</a:t>
            </a:r>
            <a:r>
              <a:rPr lang="en-US" b="1" dirty="0" smtClean="0"/>
              <a:t> photosynthesis </a:t>
            </a:r>
            <a:endParaRPr lang="en-US" b="1" dirty="0" smtClean="0"/>
          </a:p>
          <a:p>
            <a:r>
              <a:rPr lang="en-US" b="1" dirty="0" smtClean="0"/>
              <a:t>Or  </a:t>
            </a:r>
            <a:r>
              <a:rPr lang="en-US" b="1" dirty="0" err="1" smtClean="0"/>
              <a:t>Glycolate</a:t>
            </a:r>
            <a:r>
              <a:rPr lang="en-US" b="1" dirty="0" smtClean="0"/>
              <a:t> Pathway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Peroxisome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chloroplast, </a:t>
            </a:r>
            <a:r>
              <a:rPr lang="en-US" dirty="0" err="1" smtClean="0"/>
              <a:t>glycolate</a:t>
            </a:r>
            <a:r>
              <a:rPr lang="en-US" dirty="0" smtClean="0"/>
              <a:t> is diffused to </a:t>
            </a:r>
            <a:r>
              <a:rPr lang="en-US" dirty="0" err="1" smtClean="0"/>
              <a:t>peroxisome</a:t>
            </a:r>
            <a:r>
              <a:rPr lang="en-US" dirty="0" smtClean="0"/>
              <a:t> where it is </a:t>
            </a:r>
            <a:r>
              <a:rPr lang="en-US" dirty="0" err="1" smtClean="0"/>
              <a:t>oxidised</a:t>
            </a:r>
            <a:r>
              <a:rPr lang="en-US" dirty="0" smtClean="0"/>
              <a:t> to in </a:t>
            </a:r>
            <a:r>
              <a:rPr lang="en-US" dirty="0" err="1" smtClean="0"/>
              <a:t>glyoxylate</a:t>
            </a:r>
            <a:r>
              <a:rPr lang="en-US" dirty="0" smtClean="0"/>
              <a:t>. Here </a:t>
            </a:r>
            <a:r>
              <a:rPr lang="en-US" dirty="0" err="1" smtClean="0"/>
              <a:t>glyoxylate</a:t>
            </a:r>
            <a:r>
              <a:rPr lang="en-US" dirty="0" smtClean="0"/>
              <a:t> is used to form amino acid, </a:t>
            </a:r>
            <a:r>
              <a:rPr lang="en-US" dirty="0" err="1" smtClean="0"/>
              <a:t>glycine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Mitochondria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</a:t>
            </a:r>
            <a:r>
              <a:rPr lang="en-US" dirty="0" err="1" smtClean="0"/>
              <a:t>glycine</a:t>
            </a:r>
            <a:r>
              <a:rPr lang="en-US" dirty="0" smtClean="0"/>
              <a:t> enters mitochondria where two </a:t>
            </a:r>
            <a:r>
              <a:rPr lang="en-US" dirty="0" err="1" smtClean="0"/>
              <a:t>glycine</a:t>
            </a:r>
            <a:r>
              <a:rPr lang="en-US" dirty="0" smtClean="0"/>
              <a:t> molecules (4 carbons) give rise to one molecule of serine (3 carbons) and one molecule of CO</a:t>
            </a:r>
            <a:r>
              <a:rPr lang="en-US" baseline="-25000" dirty="0" smtClean="0"/>
              <a:t>2</a:t>
            </a:r>
            <a:r>
              <a:rPr lang="en-US" dirty="0" smtClean="0"/>
              <a:t> (one carbon).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Peroxisome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serene is taken up by </a:t>
            </a:r>
            <a:r>
              <a:rPr lang="en-US" dirty="0" err="1" smtClean="0"/>
              <a:t>peroxisome</a:t>
            </a:r>
            <a:r>
              <a:rPr lang="en-US" dirty="0" smtClean="0"/>
              <a:t>, and through a series of reactions is being converted into </a:t>
            </a:r>
            <a:r>
              <a:rPr lang="en-US" dirty="0" err="1" smtClean="0"/>
              <a:t>glycerate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en-US" b="1" dirty="0" smtClean="0"/>
              <a:t>Chloroplast</a:t>
            </a:r>
          </a:p>
          <a:p>
            <a:r>
              <a:rPr lang="en-US" dirty="0" smtClean="0"/>
              <a:t>This </a:t>
            </a:r>
            <a:r>
              <a:rPr lang="en-US" dirty="0" err="1" smtClean="0"/>
              <a:t>glycerate</a:t>
            </a:r>
            <a:r>
              <a:rPr lang="en-US" dirty="0" smtClean="0"/>
              <a:t> leaves the </a:t>
            </a:r>
            <a:r>
              <a:rPr lang="en-US" dirty="0" err="1" smtClean="0"/>
              <a:t>peroxisome</a:t>
            </a:r>
            <a:r>
              <a:rPr lang="en-US" dirty="0" smtClean="0"/>
              <a:t> and enters the chloroplast, where it is </a:t>
            </a:r>
            <a:r>
              <a:rPr lang="en-US" dirty="0" err="1" smtClean="0"/>
              <a:t>phosphorylated</a:t>
            </a:r>
            <a:r>
              <a:rPr lang="en-US" dirty="0" smtClean="0"/>
              <a:t> to form PGA.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C2 oxidative photosynthetic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dirty="0" smtClean="0"/>
              <a:t>Now PGA molecule enters the Calvin cycle to make carbohydrates, but one CO</a:t>
            </a:r>
            <a:r>
              <a:rPr lang="en-US" baseline="-25000" dirty="0" smtClean="0"/>
              <a:t>2</a:t>
            </a:r>
            <a:r>
              <a:rPr lang="en-US" dirty="0" smtClean="0"/>
              <a:t> molecule released in mitochondria during photorespiration has to be re-fixed. This means, 75 per cent of the carbon lost by the oxygenation of </a:t>
            </a:r>
            <a:r>
              <a:rPr lang="en-US" dirty="0" err="1" smtClean="0"/>
              <a:t>RuBP</a:t>
            </a:r>
            <a:r>
              <a:rPr lang="en-US" dirty="0" smtClean="0"/>
              <a:t> is recovered and 25 per cent is lost as release of one molecule of CO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Photorespiration is also known as C2 oxidative photosynthetic cycle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ma\Pictures\image_thumb-14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1"/>
            <a:ext cx="7391400" cy="6705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Conditions which affect </a:t>
            </a:r>
            <a:r>
              <a:rPr lang="en-US" dirty="0" smtClean="0"/>
              <a:t>photorespiration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Photorespiration </a:t>
            </a:r>
            <a:r>
              <a:rPr lang="en-US" dirty="0" smtClean="0"/>
              <a:t>rates are increased by:</a:t>
            </a:r>
          </a:p>
          <a:p>
            <a:r>
              <a:rPr lang="en-US" b="1" dirty="0" smtClean="0"/>
              <a:t>Altered substrate availability: lowered CO</a:t>
            </a:r>
            <a:r>
              <a:rPr lang="en-US" b="1" baseline="-25000" dirty="0" smtClean="0"/>
              <a:t>2</a:t>
            </a:r>
            <a:r>
              <a:rPr lang="en-US" b="1" dirty="0" smtClean="0"/>
              <a:t> or increased O</a:t>
            </a:r>
            <a:r>
              <a:rPr lang="en-US" b="1" baseline="-25000" dirty="0" smtClean="0"/>
              <a:t>2</a:t>
            </a:r>
            <a:endParaRPr lang="en-US" b="1" dirty="0" smtClean="0"/>
          </a:p>
          <a:p>
            <a:r>
              <a:rPr lang="en-US" dirty="0" smtClean="0"/>
              <a:t>Factors which influence this include the atmospheric abundance of the two gases, the supply of the gases to the site of fixation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smtClean="0"/>
              <a:t>i.e. in land plants: whether the </a:t>
            </a:r>
            <a:r>
              <a:rPr lang="en-US" dirty="0" smtClean="0">
                <a:hlinkClick r:id="rId2" tooltip="Stomata"/>
              </a:rPr>
              <a:t>stomata</a:t>
            </a:r>
            <a:r>
              <a:rPr lang="en-US" dirty="0" smtClean="0"/>
              <a:t> are open or closed), the length of the liquid phase (how far these gases have to diffuse through water in order to reach the reaction site).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smtClean="0"/>
              <a:t>For example, when the stomata are closed to prevent water loss during </a:t>
            </a:r>
            <a:r>
              <a:rPr lang="en-US" dirty="0" smtClean="0">
                <a:hlinkClick r:id="rId2" tooltip="Drought"/>
              </a:rPr>
              <a:t>drought</a:t>
            </a:r>
            <a:r>
              <a:rPr lang="en-US" dirty="0" smtClean="0"/>
              <a:t>: this limits the </a:t>
            </a:r>
            <a:r>
              <a:rPr lang="en-US" dirty="0" smtClean="0"/>
              <a:t>CO2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supply, while 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 production within the leaf will continue.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algae (and plants which </a:t>
            </a:r>
            <a:r>
              <a:rPr lang="en-US" dirty="0" smtClean="0"/>
              <a:t>photosynthesize </a:t>
            </a:r>
            <a:r>
              <a:rPr lang="en-US" dirty="0" smtClean="0"/>
              <a:t>underwater); gases have to diffuse significant distances through water, which results in a decrease in the availability of </a:t>
            </a:r>
            <a:r>
              <a:rPr lang="en-US" dirty="0" smtClean="0"/>
              <a:t>CO2</a:t>
            </a:r>
            <a:r>
              <a:rPr lang="en-US" dirty="0" smtClean="0"/>
              <a:t> relative to 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. 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Increased Co2 Increases Photorespiration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It has been predicted that the increase in ambient CO2 concentrations predicted over the next 100 years may reduce the rate of photorespiration in most plants by around 50</a:t>
            </a:r>
            <a:r>
              <a:rPr lang="en-US" dirty="0" smtClean="0"/>
              <a:t>%.</a:t>
            </a:r>
          </a:p>
          <a:p>
            <a:r>
              <a:rPr lang="en-US" dirty="0" smtClean="0"/>
              <a:t> </a:t>
            </a:r>
            <a:r>
              <a:rPr lang="en-US" dirty="0" smtClean="0"/>
              <a:t>However, at temperatures higher than the photosynthetic thermal optimum, the increases in turnover rate are not translated into increased CO2 assimilation because of the decreased affinity of </a:t>
            </a:r>
            <a:r>
              <a:rPr lang="en-US" dirty="0" err="1" smtClean="0"/>
              <a:t>Rubisco</a:t>
            </a:r>
            <a:r>
              <a:rPr lang="en-US" dirty="0" smtClean="0"/>
              <a:t> for CO2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Increased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</a:t>
            </a:r>
            <a:r>
              <a:rPr lang="en-US" dirty="0" smtClean="0"/>
              <a:t>higher temperatures </a:t>
            </a:r>
            <a:r>
              <a:rPr lang="en-US" dirty="0" err="1" smtClean="0"/>
              <a:t>RuBisCO</a:t>
            </a:r>
            <a:r>
              <a:rPr lang="en-US" dirty="0" smtClean="0"/>
              <a:t> is less able to discriminate between </a:t>
            </a:r>
            <a:r>
              <a:rPr lang="en-US" dirty="0" smtClean="0"/>
              <a:t>CO2</a:t>
            </a:r>
            <a:r>
              <a:rPr lang="en-US" dirty="0" smtClean="0"/>
              <a:t> and 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Increasing </a:t>
            </a:r>
            <a:r>
              <a:rPr lang="en-US" dirty="0" smtClean="0"/>
              <a:t>temperatures also reduce the solubility of </a:t>
            </a:r>
            <a:r>
              <a:rPr lang="en-US" dirty="0" smtClean="0"/>
              <a:t>CO2</a:t>
            </a:r>
            <a:r>
              <a:rPr lang="en-US" dirty="0" smtClean="0"/>
              <a:t>, thus reducing the concentration of </a:t>
            </a:r>
            <a:r>
              <a:rPr lang="en-US" dirty="0" smtClean="0"/>
              <a:t>CO2</a:t>
            </a:r>
            <a:r>
              <a:rPr lang="en-US" dirty="0" smtClean="0"/>
              <a:t> relative to 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 in the </a:t>
            </a:r>
            <a:r>
              <a:rPr lang="en-US" dirty="0" smtClean="0">
                <a:hlinkClick r:id="rId2" tooltip="Chloroplast"/>
              </a:rPr>
              <a:t>chloroplast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Biological adaptation to minimize </a:t>
            </a:r>
            <a:r>
              <a:rPr lang="en-US" dirty="0" smtClean="0"/>
              <a:t>photorespiration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C</a:t>
            </a:r>
            <a:r>
              <a:rPr lang="en-US" b="1" baseline="-25000" dirty="0" smtClean="0"/>
              <a:t>4  </a:t>
            </a:r>
            <a:r>
              <a:rPr lang="en-US" sz="4300" b="1" baseline="-25000" dirty="0" smtClean="0"/>
              <a:t>Plants   and </a:t>
            </a:r>
          </a:p>
          <a:p>
            <a:r>
              <a:rPr lang="en-US" sz="4300" b="1" baseline="-25000" dirty="0" smtClean="0"/>
              <a:t>CAM Plants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Photorespiration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Photorespiration</a:t>
            </a:r>
            <a:r>
              <a:rPr lang="en-US" dirty="0" smtClean="0"/>
              <a:t> (also known as the </a:t>
            </a:r>
            <a:r>
              <a:rPr lang="en-US" b="1" dirty="0" smtClean="0"/>
              <a:t>oxidative photosynthetic carbon cycle</a:t>
            </a:r>
            <a:r>
              <a:rPr lang="en-US" dirty="0" smtClean="0"/>
              <a:t>, </a:t>
            </a:r>
            <a:r>
              <a:rPr lang="en-US" dirty="0" smtClean="0"/>
              <a:t>or</a:t>
            </a:r>
            <a:r>
              <a:rPr lang="en-US" dirty="0" smtClean="0"/>
              <a:t> </a:t>
            </a:r>
            <a:r>
              <a:rPr lang="en-US" b="1" dirty="0" smtClean="0"/>
              <a:t>C</a:t>
            </a:r>
            <a:r>
              <a:rPr lang="en-US" b="1" baseline="-25000" dirty="0" smtClean="0"/>
              <a:t>2</a:t>
            </a:r>
            <a:r>
              <a:rPr lang="en-US" b="1" dirty="0" smtClean="0"/>
              <a:t> photosynthesis</a:t>
            </a:r>
            <a:r>
              <a:rPr lang="en-US" dirty="0" smtClean="0"/>
              <a:t>) </a:t>
            </a:r>
            <a:endParaRPr lang="en-US" dirty="0" smtClean="0"/>
          </a:p>
          <a:p>
            <a:r>
              <a:rPr lang="en-US" dirty="0" smtClean="0"/>
              <a:t>refers </a:t>
            </a:r>
            <a:r>
              <a:rPr lang="en-US" dirty="0" smtClean="0"/>
              <a:t>to a process in plant metabolism where the enzyme </a:t>
            </a:r>
            <a:r>
              <a:rPr lang="en-US" dirty="0" err="1" smtClean="0"/>
              <a:t>RuBisCO</a:t>
            </a:r>
            <a:r>
              <a:rPr lang="en-US" dirty="0" smtClean="0"/>
              <a:t> oxygenates </a:t>
            </a:r>
            <a:r>
              <a:rPr lang="en-US" dirty="0" err="1" smtClean="0"/>
              <a:t>RuBP</a:t>
            </a:r>
            <a:r>
              <a:rPr lang="en-US" dirty="0" smtClean="0"/>
              <a:t>, wasting some of the energy produced by photosynthesis.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Possible purpose of </a:t>
            </a:r>
            <a:r>
              <a:rPr lang="en-US" dirty="0" smtClean="0"/>
              <a:t>photorespiration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Reducing </a:t>
            </a:r>
            <a:r>
              <a:rPr lang="en-US" dirty="0" smtClean="0"/>
              <a:t>photorespiration may not result in increased growth rates for </a:t>
            </a:r>
            <a:r>
              <a:rPr lang="en-US" dirty="0" smtClean="0"/>
              <a:t>plants.</a:t>
            </a:r>
          </a:p>
          <a:p>
            <a:r>
              <a:rPr lang="en-US" dirty="0" smtClean="0"/>
              <a:t>Photorespiration </a:t>
            </a:r>
            <a:r>
              <a:rPr lang="en-US" dirty="0" smtClean="0"/>
              <a:t>may be necessary for the assimilation of nitrate from soil.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 smtClean="0"/>
              <a:t>, a reduction in photorespiration by genetic engineering or because of increasing atmospheric carbon dioxide (due to fossil fuel burning) may not benefit plants as has been proposed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Photorespiration </a:t>
            </a:r>
            <a:r>
              <a:rPr lang="en-US" dirty="0" smtClean="0"/>
              <a:t>and </a:t>
            </a:r>
            <a:r>
              <a:rPr lang="en-US" dirty="0" smtClean="0"/>
              <a:t>Nitrogen </a:t>
            </a:r>
            <a:r>
              <a:rPr lang="en-US" dirty="0" smtClean="0"/>
              <a:t>assimilation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Several physiological processes may be responsible for linking photorespiration and nitrogen assimilation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Photorespiration increases availability of NADH, which is required for the conversion of nitrate to nitrite. </a:t>
            </a:r>
            <a:endParaRPr lang="en-US" dirty="0" smtClean="0"/>
          </a:p>
          <a:p>
            <a:pPr algn="just"/>
            <a:r>
              <a:rPr lang="en-US" dirty="0" smtClean="0"/>
              <a:t>Certain </a:t>
            </a:r>
            <a:r>
              <a:rPr lang="en-US" dirty="0" smtClean="0"/>
              <a:t>nitrite transporters </a:t>
            </a:r>
            <a:r>
              <a:rPr lang="en-US" dirty="0" smtClean="0"/>
              <a:t>also transport</a:t>
            </a:r>
            <a:r>
              <a:rPr lang="en-US" dirty="0" smtClean="0"/>
              <a:t> bicarbonate, and elevated CO</a:t>
            </a:r>
            <a:r>
              <a:rPr lang="en-US" baseline="-25000" dirty="0" smtClean="0"/>
              <a:t>2</a:t>
            </a:r>
            <a:r>
              <a:rPr lang="en-US" dirty="0" smtClean="0"/>
              <a:t> has been shown to suppress nitrite transport into </a:t>
            </a:r>
            <a:r>
              <a:rPr lang="en-US" dirty="0" smtClean="0"/>
              <a:t>chloroplasts.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Increased Crop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in an agricultural setting, replacing the native photorespiration pathway with an engineered synthetic pathway to metabolize </a:t>
            </a:r>
            <a:r>
              <a:rPr lang="en-US" dirty="0" err="1" smtClean="0"/>
              <a:t>glycolate</a:t>
            </a:r>
            <a:r>
              <a:rPr lang="en-US" dirty="0" smtClean="0"/>
              <a:t> in the chloroplast resulted in a 40 percent increase in crop growth.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The desired reaction is the addition of carbon dioxide to </a:t>
            </a:r>
            <a:r>
              <a:rPr lang="en-US" dirty="0" err="1" smtClean="0"/>
              <a:t>RuBP</a:t>
            </a:r>
            <a:r>
              <a:rPr lang="en-US" dirty="0" smtClean="0"/>
              <a:t> (</a:t>
            </a:r>
            <a:r>
              <a:rPr lang="en-US" dirty="0" err="1" smtClean="0"/>
              <a:t>carboxylation</a:t>
            </a:r>
            <a:r>
              <a:rPr lang="en-US" dirty="0" smtClean="0"/>
              <a:t>), a key step in the Calvin–Benson cycle</a:t>
            </a:r>
            <a:r>
              <a:rPr lang="en-US" dirty="0" smtClean="0"/>
              <a:t>,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but </a:t>
            </a:r>
            <a:r>
              <a:rPr lang="en-US" dirty="0" smtClean="0"/>
              <a:t>approximately 25% of reactions by </a:t>
            </a:r>
            <a:r>
              <a:rPr lang="en-US" dirty="0" err="1" smtClean="0"/>
              <a:t>RuBisCO</a:t>
            </a:r>
            <a:r>
              <a:rPr lang="en-US" dirty="0" smtClean="0"/>
              <a:t> instead add oxygen to </a:t>
            </a:r>
            <a:r>
              <a:rPr lang="en-US" dirty="0" err="1" smtClean="0"/>
              <a:t>RuBP</a:t>
            </a:r>
            <a:r>
              <a:rPr lang="en-US" dirty="0" smtClean="0"/>
              <a:t> (oxygenation), creating a product that cannot be used within the Calvin–Benson cycle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25% </a:t>
            </a:r>
            <a:r>
              <a:rPr lang="en-US" dirty="0" smtClean="0"/>
              <a:t>Reduction of Photosynthesis in C3 Plants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This process reduces the efficiency of photosynthesis, potentially reducing photosynthetic output by </a:t>
            </a:r>
            <a:r>
              <a:rPr lang="en-US" dirty="0" smtClean="0">
                <a:solidFill>
                  <a:srgbClr val="FF0000"/>
                </a:solidFill>
              </a:rPr>
              <a:t>25% in C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 plants</a:t>
            </a:r>
            <a:r>
              <a:rPr lang="en-US" dirty="0" smtClean="0"/>
              <a:t>. </a:t>
            </a:r>
            <a:endParaRPr lang="en-US" dirty="0" smtClean="0"/>
          </a:p>
          <a:p>
            <a:pPr algn="just"/>
            <a:r>
              <a:rPr lang="en-US" dirty="0" smtClean="0"/>
              <a:t>Photorespiration </a:t>
            </a:r>
            <a:r>
              <a:rPr lang="en-US" dirty="0" smtClean="0"/>
              <a:t>involves a complex network of enzyme reactions that exchange metabolites between </a:t>
            </a:r>
            <a:r>
              <a:rPr lang="en-US" dirty="0" smtClean="0">
                <a:solidFill>
                  <a:srgbClr val="FF0000"/>
                </a:solidFill>
              </a:rPr>
              <a:t>chloroplasts, leaf </a:t>
            </a:r>
            <a:r>
              <a:rPr lang="en-US" dirty="0" err="1" smtClean="0">
                <a:solidFill>
                  <a:srgbClr val="FF0000"/>
                </a:solidFill>
              </a:rPr>
              <a:t>peroxisomes</a:t>
            </a:r>
            <a:r>
              <a:rPr lang="en-US" dirty="0" smtClean="0">
                <a:solidFill>
                  <a:srgbClr val="FF0000"/>
                </a:solidFill>
              </a:rPr>
              <a:t> and mitochondria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Photorespiration-As a wasteful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oxygenation reaction of </a:t>
            </a:r>
            <a:r>
              <a:rPr lang="en-US" dirty="0" err="1" smtClean="0"/>
              <a:t>RuBisCO</a:t>
            </a:r>
            <a:r>
              <a:rPr lang="en-US" dirty="0" smtClean="0"/>
              <a:t> is a wasteful process because 3-phosphoglycerate (G3P) is created at a reduced rate and higher metabolic cost compared with </a:t>
            </a:r>
            <a:r>
              <a:rPr lang="en-US" dirty="0" err="1" smtClean="0"/>
              <a:t>RuBP</a:t>
            </a:r>
            <a:r>
              <a:rPr lang="en-US" dirty="0" smtClean="0"/>
              <a:t> </a:t>
            </a:r>
            <a:r>
              <a:rPr lang="en-US" dirty="0" err="1" smtClean="0"/>
              <a:t>carboxylase</a:t>
            </a:r>
            <a:r>
              <a:rPr lang="en-US" dirty="0" smtClean="0"/>
              <a:t> </a:t>
            </a:r>
            <a:r>
              <a:rPr lang="en-US" dirty="0" smtClean="0"/>
              <a:t>activity.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</a:t>
            </a:r>
            <a:r>
              <a:rPr lang="en-US" dirty="0" err="1" smtClean="0"/>
              <a:t>photorespiratory</a:t>
            </a:r>
            <a:r>
              <a:rPr lang="en-US" dirty="0" smtClean="0"/>
              <a:t> carbon cycling results in the formation of G3P eventually, around 25% of carbon fixed by photorespiration is re-released as CO2 and nitrogen</a:t>
            </a:r>
            <a:r>
              <a:rPr lang="en-US" dirty="0" smtClean="0"/>
              <a:t>, as</a:t>
            </a:r>
            <a:r>
              <a:rPr lang="en-US" dirty="0" smtClean="0"/>
              <a:t> ammonia. </a:t>
            </a:r>
          </a:p>
          <a:p>
            <a:r>
              <a:rPr lang="en-US" dirty="0" smtClean="0"/>
              <a:t>Ammonia</a:t>
            </a:r>
            <a:r>
              <a:rPr lang="en-US" dirty="0" smtClean="0"/>
              <a:t> must then be detoxified at a substantial cost to the cell.</a:t>
            </a:r>
          </a:p>
          <a:p>
            <a:r>
              <a:rPr lang="en-US" dirty="0" smtClean="0"/>
              <a:t> Photorespiration also incurs a direct cost of </a:t>
            </a:r>
            <a:r>
              <a:rPr lang="en-US" dirty="0" smtClean="0">
                <a:solidFill>
                  <a:srgbClr val="FF0000"/>
                </a:solidFill>
              </a:rPr>
              <a:t>one ATP and one NAD(P)H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Conditions </a:t>
            </a:r>
            <a:r>
              <a:rPr lang="en-US" b="1" dirty="0" smtClean="0"/>
              <a:t>for Photorespiration:</a:t>
            </a:r>
            <a:br>
              <a:rPr lang="en-US" b="1" dirty="0" smtClean="0"/>
            </a:br>
            <a:r>
              <a:rPr lang="en-US" dirty="0" smtClean="0"/>
              <a:t>Light</a:t>
            </a:r>
            <a:br>
              <a:rPr lang="en-US" dirty="0" smtClean="0"/>
            </a:br>
            <a:r>
              <a:rPr lang="en-US" dirty="0" smtClean="0"/>
              <a:t>Temperature—25-35⁰C</a:t>
            </a:r>
            <a:br>
              <a:rPr lang="en-US" dirty="0" smtClean="0"/>
            </a:br>
            <a:r>
              <a:rPr lang="en-US" dirty="0" smtClean="0"/>
              <a:t>Oxygen-High concentration</a:t>
            </a:r>
            <a:br>
              <a:rPr lang="en-US" dirty="0" smtClean="0"/>
            </a:br>
            <a:r>
              <a:rPr lang="en-US" dirty="0" smtClean="0"/>
              <a:t></a:t>
            </a:r>
            <a:r>
              <a:rPr lang="en-US" dirty="0" smtClean="0"/>
              <a:t>CO2-Low </a:t>
            </a:r>
            <a:r>
              <a:rPr lang="en-US" dirty="0" smtClean="0"/>
              <a:t>Concentration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Photorespiration</a:t>
            </a:r>
            <a:br>
              <a:rPr lang="en-US" dirty="0" smtClean="0"/>
            </a:br>
            <a:r>
              <a:rPr lang="en-US" b="1" dirty="0" smtClean="0"/>
              <a:t>MECHANISM: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At mid-day, when temperature and CO</a:t>
            </a:r>
            <a:r>
              <a:rPr lang="en-US" baseline="-25000" dirty="0" smtClean="0"/>
              <a:t>2</a:t>
            </a:r>
            <a:r>
              <a:rPr lang="en-US" dirty="0" smtClean="0"/>
              <a:t> content are high, the affinity of </a:t>
            </a:r>
            <a:r>
              <a:rPr lang="en-US" dirty="0" err="1" smtClean="0"/>
              <a:t>RuBP</a:t>
            </a:r>
            <a:r>
              <a:rPr lang="en-US" dirty="0" smtClean="0"/>
              <a:t> </a:t>
            </a:r>
            <a:r>
              <a:rPr lang="en-US" dirty="0" err="1" smtClean="0"/>
              <a:t>carboxylase</a:t>
            </a:r>
            <a:r>
              <a:rPr lang="en-US" dirty="0" smtClean="0"/>
              <a:t> increases for O</a:t>
            </a:r>
            <a:r>
              <a:rPr lang="en-US" baseline="-25000" dirty="0" smtClean="0"/>
              <a:t>2</a:t>
            </a:r>
            <a:r>
              <a:rPr lang="en-US" dirty="0" smtClean="0"/>
              <a:t> but decreases for CO</a:t>
            </a:r>
            <a:r>
              <a:rPr lang="en-US" baseline="-25000" dirty="0" smtClean="0"/>
              <a:t>2</a:t>
            </a:r>
            <a:r>
              <a:rPr lang="en-US" dirty="0" smtClean="0"/>
              <a:t>. Thus, it converts </a:t>
            </a:r>
            <a:r>
              <a:rPr lang="en-US" dirty="0" err="1" smtClean="0"/>
              <a:t>RuBP</a:t>
            </a:r>
            <a:r>
              <a:rPr lang="en-US" dirty="0" smtClean="0"/>
              <a:t> to 3-carbon compound (PGA) and a 2-carbon compound (</a:t>
            </a:r>
            <a:r>
              <a:rPr lang="en-US" dirty="0" err="1" smtClean="0"/>
              <a:t>phosphoglycolate</a:t>
            </a:r>
            <a:r>
              <a:rPr lang="en-US" dirty="0" smtClean="0"/>
              <a:t>)</a:t>
            </a:r>
            <a:endParaRPr lang="en-US" b="1" dirty="0" smtClean="0"/>
          </a:p>
          <a:p>
            <a:r>
              <a:rPr lang="en-US" b="1" dirty="0" smtClean="0"/>
              <a:t>In </a:t>
            </a:r>
            <a:r>
              <a:rPr lang="en-US" b="1" dirty="0" smtClean="0"/>
              <a:t>Chloroplast—</a:t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 err="1" smtClean="0"/>
              <a:t>RuBP</a:t>
            </a:r>
            <a:r>
              <a:rPr lang="en-US" b="1" dirty="0" smtClean="0"/>
              <a:t>+ O2 (</a:t>
            </a:r>
            <a:r>
              <a:rPr lang="en-US" b="1" dirty="0" err="1" smtClean="0"/>
              <a:t>RuBisCo</a:t>
            </a:r>
            <a:r>
              <a:rPr lang="en-US" b="1" dirty="0" smtClean="0"/>
              <a:t>)→</a:t>
            </a:r>
            <a:r>
              <a:rPr lang="en-US" b="1" dirty="0" smtClean="0"/>
              <a:t> 2-Phosphoglycolic </a:t>
            </a:r>
            <a:r>
              <a:rPr lang="en-US" b="1" dirty="0" smtClean="0"/>
              <a:t>acid+ 3-Phosphoglycerate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Chloroplast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oxygenation of </a:t>
            </a:r>
            <a:r>
              <a:rPr lang="en-US" dirty="0" err="1" smtClean="0"/>
              <a:t>RuBP</a:t>
            </a:r>
            <a:r>
              <a:rPr lang="en-US" dirty="0" smtClean="0"/>
              <a:t> (</a:t>
            </a:r>
            <a:r>
              <a:rPr lang="en-US" dirty="0" err="1" smtClean="0"/>
              <a:t>ribulose</a:t>
            </a:r>
            <a:r>
              <a:rPr lang="en-US" dirty="0" smtClean="0"/>
              <a:t> </a:t>
            </a:r>
            <a:r>
              <a:rPr lang="en-US" dirty="0" err="1" smtClean="0"/>
              <a:t>bisphosphate</a:t>
            </a:r>
            <a:r>
              <a:rPr lang="en-US" dirty="0" smtClean="0"/>
              <a:t>) in the presence of O</a:t>
            </a:r>
            <a:r>
              <a:rPr lang="en-US" baseline="-25000" dirty="0" smtClean="0"/>
              <a:t>2</a:t>
            </a:r>
            <a:r>
              <a:rPr lang="en-US" dirty="0" smtClean="0"/>
              <a:t> is first reaction of photorespiration that leads to the formation of one molecule of </a:t>
            </a:r>
            <a:r>
              <a:rPr lang="en-US" dirty="0" err="1" smtClean="0"/>
              <a:t>phosphoglycolate</a:t>
            </a:r>
            <a:r>
              <a:rPr lang="en-US" dirty="0" smtClean="0"/>
              <a:t>, a two-carbon compound and one molecule of PGA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Where PGA is used in Calvin cycle, and </a:t>
            </a:r>
            <a:r>
              <a:rPr lang="en-US" dirty="0" err="1" smtClean="0"/>
              <a:t>phosphoglycolate</a:t>
            </a:r>
            <a:r>
              <a:rPr lang="en-US" dirty="0" smtClean="0"/>
              <a:t> is </a:t>
            </a:r>
            <a:r>
              <a:rPr lang="en-US" dirty="0" err="1" smtClean="0"/>
              <a:t>dephosphorylated</a:t>
            </a:r>
            <a:r>
              <a:rPr lang="en-US" dirty="0" smtClean="0"/>
              <a:t> to form </a:t>
            </a:r>
            <a:r>
              <a:rPr lang="en-US" dirty="0" err="1" smtClean="0"/>
              <a:t>glycolate</a:t>
            </a:r>
            <a:r>
              <a:rPr lang="en-US" dirty="0" smtClean="0"/>
              <a:t> in the chloroplast.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400</Words>
  <Application>Microsoft Office PowerPoint</Application>
  <PresentationFormat>On-screen Show (4:3)</PresentationFormat>
  <Paragraphs>65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Photorespiration</vt:lpstr>
      <vt:lpstr>Photorespiration</vt:lpstr>
      <vt:lpstr>Slide 3</vt:lpstr>
      <vt:lpstr>25% Reduction of Photosynthesis in C3 Plants</vt:lpstr>
      <vt:lpstr>Photorespiration-As a wasteful Process</vt:lpstr>
      <vt:lpstr>Slide 6</vt:lpstr>
      <vt:lpstr>Photorespiration</vt:lpstr>
      <vt:lpstr>Photorespiration MECHANISM:</vt:lpstr>
      <vt:lpstr>Chloroplast</vt:lpstr>
      <vt:lpstr>Peroxisome</vt:lpstr>
      <vt:lpstr>Mitochondria</vt:lpstr>
      <vt:lpstr>Peroxisome</vt:lpstr>
      <vt:lpstr>C2 oxidative photosynthetic cycle</vt:lpstr>
      <vt:lpstr>Slide 14</vt:lpstr>
      <vt:lpstr>Conditions which affect photorespiration</vt:lpstr>
      <vt:lpstr>Slide 16</vt:lpstr>
      <vt:lpstr>Increased Co2 Increases Photorespiration</vt:lpstr>
      <vt:lpstr>Increased temperature</vt:lpstr>
      <vt:lpstr>Biological adaptation to minimize photorespiration</vt:lpstr>
      <vt:lpstr>Possible purpose of photorespiration</vt:lpstr>
      <vt:lpstr>Photorespiration and Nitrogen assimilation</vt:lpstr>
      <vt:lpstr>Increased Crop Growth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Ashfaq</dc:creator>
  <cp:lastModifiedBy>Asma</cp:lastModifiedBy>
  <cp:revision>5</cp:revision>
  <dcterms:created xsi:type="dcterms:W3CDTF">2006-08-16T00:00:00Z</dcterms:created>
  <dcterms:modified xsi:type="dcterms:W3CDTF">2020-03-31T10:39:25Z</dcterms:modified>
</cp:coreProperties>
</file>