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9" r:id="rId3"/>
    <p:sldId id="267" r:id="rId4"/>
    <p:sldId id="268" r:id="rId5"/>
    <p:sldId id="270" r:id="rId6"/>
    <p:sldId id="271" r:id="rId7"/>
    <p:sldId id="28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BCFD13F-DA14-4EB6-A9C6-BB72F1E2E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02317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3BE11-BB68-4CB8-A10B-B8F3E6F97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43564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6B54C-4D97-45F2-B27E-25FB58FA8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1484"/>
      </p:ext>
    </p:extLst>
  </p:cSld>
  <p:clrMapOvr>
    <a:masterClrMapping/>
  </p:clrMapOvr>
  <p:transition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E0CCC-6149-4978-ADE5-72E3636F1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65548"/>
      </p:ext>
    </p:extLst>
  </p:cSld>
  <p:clrMapOvr>
    <a:masterClrMapping/>
  </p:clrMapOvr>
  <p:transition>
    <p:cover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AE3FD-D750-4D0E-A563-7B0A6FDD1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01750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19FDE-000E-41DD-805D-66718C2B5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07463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8CC2F-BF18-4411-95A1-A3248534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29516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CB02C-280A-4C03-A4EC-D672FEDE0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4124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B9882-EFF4-4596-BFB9-1DC1F7E92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1180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EA09A-3E95-42F4-849A-E75340F01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7667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25A1D-6A53-4A54-9AA5-033CA86CC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0888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CD33A-EB58-4B2A-B691-3E28F08DE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5906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4C4F8-CA37-4242-B378-AAD871D64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15641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0B46232-B691-4C58-9DE2-E266D5C40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smtClean="0"/>
              <a:t>SULPHUR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2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Magnesium : Requirement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608513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RDA       7– 10 mg / kg /day</a:t>
            </a:r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3200" smtClean="0"/>
              <a:t>Males      350 mg / day</a:t>
            </a:r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3200" smtClean="0"/>
              <a:t>Females   300 mg / day </a:t>
            </a:r>
          </a:p>
        </p:txBody>
      </p:sp>
      <p:pic>
        <p:nvPicPr>
          <p:cNvPr id="22532" name="Picture 4" descr="MCPE06974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438400"/>
            <a:ext cx="3733800" cy="381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17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 algn="ctr" eaLnBrk="1" hangingPunct="1"/>
            <a:r>
              <a:rPr lang="en-US" sz="4400" smtClean="0"/>
              <a:t>Dietary Sources &amp; Bioavailability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Green leafy vegetables, seafood,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    legumes, nuts, dairy products.</a:t>
            </a:r>
          </a:p>
          <a:p>
            <a:pPr eaLnBrk="1" hangingPunct="1"/>
            <a:r>
              <a:rPr lang="en-US" sz="3200" smtClean="0"/>
              <a:t>Chocolate, brown rice, whole grains</a:t>
            </a:r>
          </a:p>
          <a:p>
            <a:pPr eaLnBrk="1" hangingPunct="1"/>
            <a:r>
              <a:rPr lang="en-US" sz="3200" smtClean="0"/>
              <a:t>Bioavailability influenced by:</a:t>
            </a:r>
          </a:p>
          <a:p>
            <a:pPr lvl="1" eaLnBrk="1" hangingPunct="1"/>
            <a:r>
              <a:rPr lang="en-US" sz="3200" smtClean="0"/>
              <a:t>􀂄 Calcium</a:t>
            </a:r>
          </a:p>
          <a:p>
            <a:pPr lvl="1" eaLnBrk="1" hangingPunct="1"/>
            <a:r>
              <a:rPr lang="en-US" sz="3200" smtClean="0"/>
              <a:t>􀂄 Phosphorus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Magnesium: Functions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Activator of many enzymes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Urea Cycle :   Carbamoyl phosphate synthase, dehydrogenase, transketolase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Purines  :   Phospho ribosyl pyrophosphate synthase( conversion of purines, low energy reaction, role in nucleotide metabolism), Ribulose 5 phosphate synthase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Pyrimidines : Kinases , Enolases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Magnesium: Functions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60960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Stabilizes enzymes</a:t>
            </a:r>
          </a:p>
          <a:p>
            <a:pPr eaLnBrk="1" hangingPunct="1"/>
            <a:r>
              <a:rPr lang="en-US" sz="3200" smtClean="0"/>
              <a:t>Neutralizes negatively charged ions</a:t>
            </a:r>
          </a:p>
          <a:p>
            <a:pPr eaLnBrk="1" hangingPunct="1"/>
            <a:r>
              <a:rPr lang="en-US" sz="3200" smtClean="0"/>
              <a:t>Energy metabolism</a:t>
            </a:r>
          </a:p>
          <a:p>
            <a:pPr eaLnBrk="1" hangingPunct="1"/>
            <a:r>
              <a:rPr lang="en-US" sz="3200" smtClean="0"/>
              <a:t>Cofactor for over 300 enzymes</a:t>
            </a:r>
          </a:p>
          <a:p>
            <a:pPr eaLnBrk="1" hangingPunct="1"/>
            <a:r>
              <a:rPr lang="en-US" sz="3200" smtClean="0"/>
              <a:t>DNA &amp; RNA metabolism</a:t>
            </a:r>
          </a:p>
          <a:p>
            <a:pPr eaLnBrk="1" hangingPunct="1"/>
            <a:r>
              <a:rPr lang="en-US" sz="3200" smtClean="0"/>
              <a:t>Nerve &amp; muscle function</a:t>
            </a:r>
          </a:p>
        </p:txBody>
      </p:sp>
      <p:pic>
        <p:nvPicPr>
          <p:cNvPr id="25604" name="Picture 4" descr="MCj019574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2362200"/>
            <a:ext cx="2487613" cy="3733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4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924800" cy="1905000"/>
          </a:xfrm>
        </p:spPr>
        <p:txBody>
          <a:bodyPr/>
          <a:lstStyle/>
          <a:p>
            <a:pPr eaLnBrk="1" hangingPunct="1"/>
            <a:r>
              <a:rPr lang="en-US" sz="4400" smtClean="0"/>
              <a:t>Magnesium : Absorption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6019800" cy="4495800"/>
          </a:xfrm>
        </p:spPr>
        <p:txBody>
          <a:bodyPr/>
          <a:lstStyle/>
          <a:p>
            <a:pPr eaLnBrk="1" hangingPunct="1"/>
            <a:r>
              <a:rPr lang="en-US" smtClean="0"/>
              <a:t>Ca , proteins &amp; vit D interefere with Mg absorption, transport &amp; retention in body</a:t>
            </a:r>
          </a:p>
          <a:p>
            <a:pPr eaLnBrk="1" hangingPunct="1"/>
            <a:r>
              <a:rPr lang="en-US" smtClean="0"/>
              <a:t>Absorption depends upon concentration in diet</a:t>
            </a:r>
          </a:p>
          <a:p>
            <a:pPr eaLnBrk="1" hangingPunct="1"/>
            <a:r>
              <a:rPr lang="en-US" smtClean="0"/>
              <a:t>10 gm  Mg in diet 75.5 % absorbed</a:t>
            </a:r>
          </a:p>
          <a:p>
            <a:pPr eaLnBrk="1" hangingPunct="1"/>
            <a:r>
              <a:rPr lang="en-US" smtClean="0"/>
              <a:t>20 gm  Mg in diet 43 % absorbed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Magnesium Excretion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608513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Average urinary excretion 10 – 20 mEq / L</a:t>
            </a:r>
          </a:p>
          <a:p>
            <a:pPr eaLnBrk="1" hangingPunct="1"/>
            <a:r>
              <a:rPr lang="en-US" sz="3200" smtClean="0"/>
              <a:t>Alcohol increases Mg excretion</a:t>
            </a:r>
          </a:p>
          <a:p>
            <a:pPr eaLnBrk="1" hangingPunct="1"/>
            <a:r>
              <a:rPr lang="en-US" sz="3200" smtClean="0"/>
              <a:t>Aldosterone increases Mg excretion</a:t>
            </a:r>
          </a:p>
        </p:txBody>
      </p:sp>
      <p:pic>
        <p:nvPicPr>
          <p:cNvPr id="27652" name="Picture 4" descr="MCj0398071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2438400"/>
            <a:ext cx="3197225" cy="403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68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Hyper &amp; Hypomagnesemia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 eaLnBrk="1" hangingPunct="1"/>
            <a:r>
              <a:rPr lang="en-US" smtClean="0"/>
              <a:t>Hypomagnesemia</a:t>
            </a:r>
          </a:p>
          <a:p>
            <a:pPr lvl="1" eaLnBrk="1" hangingPunct="1"/>
            <a:r>
              <a:rPr lang="en-US" sz="2800" smtClean="0"/>
              <a:t>Causes: malnutrition and alcoholism polyuria</a:t>
            </a:r>
          </a:p>
          <a:p>
            <a:pPr lvl="1" eaLnBrk="1" hangingPunct="1"/>
            <a:r>
              <a:rPr lang="en-US" sz="2800" smtClean="0"/>
              <a:t>S/S: muscular tremors, hyperactive deep tendon reflexes</a:t>
            </a:r>
          </a:p>
          <a:p>
            <a:pPr eaLnBrk="1" hangingPunct="1"/>
            <a:r>
              <a:rPr lang="en-US" smtClean="0"/>
              <a:t>Hypermagnesemia</a:t>
            </a:r>
          </a:p>
          <a:p>
            <a:pPr lvl="1" eaLnBrk="1" hangingPunct="1"/>
            <a:r>
              <a:rPr lang="en-US" sz="2800" smtClean="0"/>
              <a:t>Causes: Renal failure</a:t>
            </a:r>
          </a:p>
          <a:p>
            <a:pPr lvl="1" eaLnBrk="1" hangingPunct="1"/>
            <a:r>
              <a:rPr lang="en-US" sz="2800" smtClean="0"/>
              <a:t>S/S: hypoactive deep tendon reflexes, shallow and slow respirations 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Importance of sulphur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Sulphur containing proteins</a:t>
            </a:r>
          </a:p>
          <a:p>
            <a:pPr eaLnBrk="1" hangingPunct="1"/>
            <a:r>
              <a:rPr lang="en-US" sz="3600" smtClean="0"/>
              <a:t>Detoxification compounds</a:t>
            </a:r>
          </a:p>
          <a:p>
            <a:pPr eaLnBrk="1" hangingPunct="1"/>
            <a:r>
              <a:rPr lang="en-US" sz="3600" smtClean="0"/>
              <a:t>Tissue respiration or SH groups</a:t>
            </a:r>
          </a:p>
          <a:p>
            <a:pPr eaLnBrk="1" hangingPunct="1"/>
            <a:r>
              <a:rPr lang="en-US" sz="3600" smtClean="0"/>
              <a:t>High energy S bonds ( Fatty acyl S CoA )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smtClean="0"/>
              <a:t>Sources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90800"/>
            <a:ext cx="9144000" cy="4267200"/>
          </a:xfrm>
        </p:spPr>
        <p:txBody>
          <a:bodyPr/>
          <a:lstStyle/>
          <a:p>
            <a:pPr eaLnBrk="1" hangingPunct="1"/>
            <a:r>
              <a:rPr lang="en-US" smtClean="0"/>
              <a:t>Amino acids like cysteine and methionine containing S</a:t>
            </a:r>
          </a:p>
          <a:p>
            <a:pPr eaLnBrk="1" hangingPunct="1"/>
            <a:r>
              <a:rPr lang="en-US" smtClean="0"/>
              <a:t>Heparin, insulin, thiamine, biotin, lipoid acid and chondroitin sulphate all contain S</a:t>
            </a:r>
          </a:p>
          <a:p>
            <a:pPr eaLnBrk="1" hangingPunct="1"/>
            <a:r>
              <a:rPr lang="en-US" smtClean="0"/>
              <a:t>Keratin rich in S</a:t>
            </a:r>
          </a:p>
          <a:p>
            <a:pPr eaLnBrk="1" hangingPunct="1"/>
            <a:r>
              <a:rPr lang="en-US" smtClean="0"/>
              <a:t>High S in hairs</a:t>
            </a:r>
          </a:p>
          <a:p>
            <a:pPr eaLnBrk="1" hangingPunct="1"/>
            <a:r>
              <a:rPr lang="en-US" smtClean="0"/>
              <a:t>Inorganic sources containing SO4 ( body does not utilize elemental S or inorganic SO4 )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Biochemical role : Sulphur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Active part of many hormones</a:t>
            </a:r>
          </a:p>
          <a:p>
            <a:pPr eaLnBrk="1" hangingPunct="1"/>
            <a:r>
              <a:rPr lang="en-US" sz="3200" smtClean="0"/>
              <a:t>Component of an active coenzyme SH group of dehydrogenases</a:t>
            </a:r>
          </a:p>
          <a:p>
            <a:pPr eaLnBrk="1" hangingPunct="1"/>
            <a:r>
              <a:rPr lang="en-US" sz="3200" smtClean="0"/>
              <a:t>Tertiary structure of proteins</a:t>
            </a:r>
          </a:p>
          <a:p>
            <a:pPr eaLnBrk="1" hangingPunct="1"/>
            <a:r>
              <a:rPr lang="en-US" sz="3200" smtClean="0"/>
              <a:t>Detoxification of phenols, steroids, tryptophan products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Sulphur : Absorption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4864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Absorbed along with amino acids</a:t>
            </a:r>
          </a:p>
          <a:p>
            <a:pPr eaLnBrk="1" hangingPunct="1"/>
            <a:r>
              <a:rPr lang="en-US" sz="3200" smtClean="0"/>
              <a:t>Cysteine, methionine are soluble &amp; readily absorbed</a:t>
            </a:r>
          </a:p>
          <a:p>
            <a:pPr eaLnBrk="1" hangingPunct="1"/>
            <a:r>
              <a:rPr lang="en-US" sz="3200" smtClean="0"/>
              <a:t>Inorganic sulphates are also absorbable</a:t>
            </a:r>
          </a:p>
        </p:txBody>
      </p:sp>
      <p:graphicFrame>
        <p:nvGraphicFramePr>
          <p:cNvPr id="17412" name="Object 4"/>
          <p:cNvGraphicFramePr>
            <a:graphicFrameLocks noGrp="1"/>
          </p:cNvGraphicFramePr>
          <p:nvPr>
            <p:ph sz="half" idx="2"/>
          </p:nvPr>
        </p:nvGraphicFramePr>
        <p:xfrm>
          <a:off x="5715000" y="2590800"/>
          <a:ext cx="312261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Microsoft ClipArt Gallery" r:id="rId3" imgW="1676400" imgH="3216275" progId="MS_ClipArt_Gallery">
                  <p:embed/>
                </p:oleObj>
              </mc:Choice>
              <mc:Fallback>
                <p:oleObj name="Microsoft ClipArt Gallery" r:id="rId3" imgW="1676400" imgH="3216275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590800"/>
                        <a:ext cx="312261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76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Sulphur : Excretion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 marL="533400" indent="-533400" eaLnBrk="1" hangingPunct="1"/>
            <a:r>
              <a:rPr lang="en-US" smtClean="0"/>
              <a:t>Main route– urinary excretion</a:t>
            </a:r>
          </a:p>
          <a:p>
            <a:pPr marL="533400" indent="-533400" eaLnBrk="1" hangingPunct="1"/>
            <a:r>
              <a:rPr lang="en-US" smtClean="0"/>
              <a:t>1 gm / day</a:t>
            </a:r>
          </a:p>
          <a:p>
            <a:pPr marL="533400" indent="-533400" eaLnBrk="1" hangingPunct="1"/>
            <a:r>
              <a:rPr lang="en-US" smtClean="0"/>
              <a:t>Sulphur in urine excreted in three forms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Inorganic sulphate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Neutral sulphate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Ethereal sulphate  ( detoxification compounds of phenols formed in liver )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Magnesium</a:t>
            </a:r>
            <a:r>
              <a:rPr lang="en-US" smtClean="0"/>
              <a:t> </a:t>
            </a:r>
          </a:p>
        </p:txBody>
      </p:sp>
      <p:graphicFrame>
        <p:nvGraphicFramePr>
          <p:cNvPr id="19459" name="Object 4"/>
          <p:cNvGraphicFramePr>
            <a:graphicFrameLocks noGrp="1"/>
          </p:cNvGraphicFramePr>
          <p:nvPr>
            <p:ph idx="1"/>
          </p:nvPr>
        </p:nvGraphicFramePr>
        <p:xfrm>
          <a:off x="1905000" y="2362200"/>
          <a:ext cx="57150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Microsoft ClipArt Gallery" r:id="rId3" imgW="6958013" imgH="6202363" progId="MS_ClipArt_Gallery">
                  <p:embed/>
                </p:oleObj>
              </mc:Choice>
              <mc:Fallback>
                <p:oleObj name="Microsoft ClipArt Gallery" r:id="rId3" imgW="6958013" imgH="6202363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62200"/>
                        <a:ext cx="57150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8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Magnesium</a:t>
            </a:r>
            <a:r>
              <a:rPr lang="en-US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Magnesium (Mg2+)</a:t>
            </a:r>
          </a:p>
          <a:p>
            <a:pPr eaLnBrk="1" hangingPunct="1"/>
            <a:r>
              <a:rPr lang="en-US" smtClean="0"/>
              <a:t>Principle cation present in soft tissue and intracellular spaces</a:t>
            </a:r>
          </a:p>
          <a:p>
            <a:pPr eaLnBrk="1" hangingPunct="1"/>
            <a:r>
              <a:rPr lang="en-US" smtClean="0"/>
              <a:t>Second most important of intracellular fluids</a:t>
            </a:r>
          </a:p>
          <a:p>
            <a:pPr eaLnBrk="1" hangingPunct="1"/>
            <a:r>
              <a:rPr lang="en-US" smtClean="0"/>
              <a:t>Value - 1.5 - 2.5 mEq/L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Magnesium : Distribution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Total body Mg                   20 – 25 grams</a:t>
            </a:r>
          </a:p>
          <a:p>
            <a:pPr eaLnBrk="1" hangingPunct="1"/>
            <a:r>
              <a:rPr lang="en-US" sz="3200" smtClean="0"/>
              <a:t>70 % in bones ( combined with Ca and phosphate )</a:t>
            </a:r>
          </a:p>
          <a:p>
            <a:pPr eaLnBrk="1" hangingPunct="1"/>
            <a:r>
              <a:rPr lang="en-US" sz="3200" smtClean="0"/>
              <a:t>30 % in soft tissues and body fluids</a:t>
            </a:r>
          </a:p>
          <a:p>
            <a:pPr eaLnBrk="1" hangingPunct="1"/>
            <a:r>
              <a:rPr lang="en-US" sz="3200" smtClean="0"/>
              <a:t>Blood             2 – 4 mg / dl</a:t>
            </a:r>
          </a:p>
          <a:p>
            <a:pPr eaLnBrk="1" hangingPunct="1"/>
            <a:r>
              <a:rPr lang="en-US" sz="3200" smtClean="0"/>
              <a:t>Less than ½  in serum , remaining in RBC’s</a:t>
            </a:r>
          </a:p>
          <a:p>
            <a:pPr eaLnBrk="1" hangingPunct="1"/>
            <a:r>
              <a:rPr lang="en-US" sz="3200" smtClean="0"/>
              <a:t>Muscle        21 mg / 100 gram 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295</TotalTime>
  <Words>456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Capsules</vt:lpstr>
      <vt:lpstr>Microsoft ClipArt Gallery</vt:lpstr>
      <vt:lpstr>SULPHUR</vt:lpstr>
      <vt:lpstr>Importance of sulphur</vt:lpstr>
      <vt:lpstr>Sources</vt:lpstr>
      <vt:lpstr>Biochemical role : Sulphur</vt:lpstr>
      <vt:lpstr>Sulphur : Absorption</vt:lpstr>
      <vt:lpstr>Sulphur : Excretion</vt:lpstr>
      <vt:lpstr>Magnesium </vt:lpstr>
      <vt:lpstr>Magnesium </vt:lpstr>
      <vt:lpstr>Magnesium : Distribution</vt:lpstr>
      <vt:lpstr>Magnesium : Requirement</vt:lpstr>
      <vt:lpstr>Dietary Sources &amp; Bioavailability</vt:lpstr>
      <vt:lpstr>Magnesium: Functions</vt:lpstr>
      <vt:lpstr>Magnesium: Functions</vt:lpstr>
      <vt:lpstr>Magnesium : Absorption </vt:lpstr>
      <vt:lpstr>Magnesium Excretion</vt:lpstr>
      <vt:lpstr>Hyper &amp; Hypomagnesemia</vt:lpstr>
    </vt:vector>
  </TitlesOfParts>
  <Company>doctor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khalid</dc:creator>
  <cp:lastModifiedBy>Dr.Usman Shahnawaz</cp:lastModifiedBy>
  <cp:revision>48</cp:revision>
  <dcterms:created xsi:type="dcterms:W3CDTF">2010-07-30T15:53:27Z</dcterms:created>
  <dcterms:modified xsi:type="dcterms:W3CDTF">2020-05-04T23:01:25Z</dcterms:modified>
</cp:coreProperties>
</file>