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10"/>
  </p:notesMasterIdLst>
  <p:handoutMasterIdLst>
    <p:handoutMasterId r:id="rId11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3698"/>
    <a:srgbClr val="F75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154" autoAdjust="0"/>
    <p:restoredTop sz="99061" autoAdjust="0"/>
  </p:normalViewPr>
  <p:slideViewPr>
    <p:cSldViewPr>
      <p:cViewPr varScale="1">
        <p:scale>
          <a:sx n="112" d="100"/>
          <a:sy n="112" d="100"/>
        </p:scale>
        <p:origin x="-592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9887F-C54C-764C-B2EB-0B6E5C8F4F23}" type="datetimeFigureOut">
              <a:rPr lang="en-US" smtClean="0"/>
              <a:t>10/19/20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9EA20-2A00-DE47-9712-B8C35F681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8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B7449-C427-C341-9183-1D9915391B3B}" type="datetimeFigureOut">
              <a:rPr lang="en-US" smtClean="0"/>
              <a:t>10/19/20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9681A-9E00-2149-91AB-63FEBC0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1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5C0-71E4-084B-9A5A-F326D380FF6B}" type="datetime1">
              <a:rPr lang="en-US" smtClean="0"/>
              <a:t>10/19/20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168C-AE94-934C-BC92-1241BEA00C2B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DE87-E072-FC42-B393-79709890D611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8709-07DD-F949-BBA7-CD7399AF5F3F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BC649-82EE-5049-8E86-2757888D187A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6472-1D3C-C04D-8C04-755D26AB02C5}" type="datetime1">
              <a:rPr lang="en-US" smtClean="0"/>
              <a:t>10/19/20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A3B5-C2D4-1B40-805D-0AD103C35947}" type="datetime1">
              <a:rPr lang="en-US" smtClean="0"/>
              <a:t>10/19/20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2435-C6E7-D748-B998-722BA09EBD9A}" type="datetime1">
              <a:rPr lang="en-US" smtClean="0"/>
              <a:t>10/19/20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E5C6-B364-9748-923E-49AC271D7237}" type="datetime1">
              <a:rPr lang="en-US" smtClean="0"/>
              <a:t>10/19/20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B883-8762-C542-9A6F-C638745A66B0}" type="datetime1">
              <a:rPr lang="en-US" smtClean="0"/>
              <a:t>10/19/20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4B7F-8B38-6A40-9798-287A8A031C94}" type="datetime1">
              <a:rPr lang="en-US" smtClean="0"/>
              <a:t>10/19/20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FA4C28D-3AB1-CB49-980B-18DF0D374C34}" type="datetime1">
              <a:rPr lang="en-US" smtClean="0"/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685800"/>
            <a:ext cx="7531099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tabLst>
                <a:tab pos="287020" algn="l"/>
              </a:tabLst>
            </a:pPr>
            <a:r>
              <a:rPr lang="en-GB" sz="4800" b="1" dirty="0">
                <a:latin typeface="Trebuchet MS"/>
                <a:cs typeface="Trebuchet MS"/>
              </a:rPr>
              <a:t>Extension Program </a:t>
            </a:r>
            <a:r>
              <a:rPr lang="en-GB" sz="4800" b="1" dirty="0" smtClean="0">
                <a:latin typeface="Trebuchet MS"/>
                <a:cs typeface="Trebuchet MS"/>
              </a:rPr>
              <a:t>Development</a:t>
            </a:r>
            <a:endParaRPr lang="en-US" sz="4800" b="1" dirty="0">
              <a:solidFill>
                <a:srgbClr val="800000"/>
              </a:solidFill>
              <a:latin typeface="Trebuchet MS"/>
              <a:cs typeface="Trebuchet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800000"/>
                </a:solidFill>
                <a:latin typeface="Trebuchet MS"/>
                <a:cs typeface="Trebuchet MS"/>
              </a:rPr>
              <a:t>AEE-301 	</a:t>
            </a:r>
            <a:r>
              <a:rPr lang="en-GB" sz="2400" b="1" dirty="0" smtClean="0">
                <a:solidFill>
                  <a:srgbClr val="800000"/>
                </a:solidFill>
                <a:latin typeface="Trebuchet MS"/>
                <a:cs typeface="Trebuchet MS"/>
              </a:rPr>
              <a:t>				</a:t>
            </a:r>
            <a:r>
              <a:rPr lang="en-GB" sz="2400" b="1" dirty="0">
                <a:solidFill>
                  <a:srgbClr val="800000"/>
                </a:solidFill>
                <a:latin typeface="Trebuchet MS"/>
                <a:cs typeface="Trebuchet MS"/>
              </a:rPr>
              <a:t>	</a:t>
            </a:r>
            <a:r>
              <a:rPr lang="en-GB" sz="2400" b="1" dirty="0" smtClean="0">
                <a:solidFill>
                  <a:srgbClr val="800000"/>
                </a:solidFill>
                <a:latin typeface="Trebuchet MS"/>
                <a:cs typeface="Trebuchet MS"/>
              </a:rPr>
              <a:t>		</a:t>
            </a:r>
            <a:r>
              <a:rPr lang="en-GB" sz="2400" b="1" dirty="0">
                <a:solidFill>
                  <a:srgbClr val="800000"/>
                </a:solidFill>
                <a:latin typeface="Trebuchet MS"/>
                <a:cs typeface="Trebuchet MS"/>
              </a:rPr>
              <a:t>		3(2-1)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00400" y="2438400"/>
            <a:ext cx="3352800" cy="308056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597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GB" sz="4000" b="1" spc="-5" dirty="0" smtClean="0">
                <a:solidFill>
                  <a:srgbClr val="3366FF"/>
                </a:solidFill>
                <a:latin typeface="Ayuthaya"/>
                <a:cs typeface="Ayuthaya"/>
              </a:rPr>
              <a:t>Meaning and concept</a:t>
            </a:r>
            <a:endParaRPr lang="en-US" sz="4000" dirty="0"/>
          </a:p>
        </p:txBody>
      </p:sp>
      <p:sp>
        <p:nvSpPr>
          <p:cNvPr id="4" name="object 9"/>
          <p:cNvSpPr txBox="1"/>
          <p:nvPr/>
        </p:nvSpPr>
        <p:spPr>
          <a:xfrm>
            <a:off x="287225" y="1305142"/>
            <a:ext cx="8628175" cy="511729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4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Arial"/>
              <a:buChar char=""/>
              <a:tabLst>
                <a:tab pos="287020" algn="l"/>
              </a:tabLst>
            </a:pPr>
            <a:r>
              <a:rPr lang="en-GB" sz="2600" dirty="0" smtClean="0">
                <a:latin typeface="Trebuchet MS"/>
                <a:cs typeface="Trebuchet MS"/>
              </a:rPr>
              <a:t>The term Program is used to convey different meanings, thoughts, ideas, and practices.</a:t>
            </a:r>
          </a:p>
          <a:p>
            <a:pPr marL="287020" indent="-274320">
              <a:lnSpc>
                <a:spcPct val="14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Arial"/>
              <a:buChar char=""/>
              <a:tabLst>
                <a:tab pos="287020" algn="l"/>
              </a:tabLst>
            </a:pPr>
            <a:r>
              <a:rPr lang="en-GB" sz="2600" u="sng" dirty="0" smtClean="0">
                <a:solidFill>
                  <a:srgbClr val="3366FF"/>
                </a:solidFill>
                <a:latin typeface="Trebuchet MS"/>
                <a:cs typeface="Trebuchet MS"/>
              </a:rPr>
              <a:t>Program:</a:t>
            </a:r>
          </a:p>
          <a:p>
            <a:pPr marL="287020" indent="-274320">
              <a:lnSpc>
                <a:spcPct val="14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Arial"/>
              <a:buChar char=""/>
              <a:tabLst>
                <a:tab pos="287020" algn="l"/>
              </a:tabLst>
            </a:pPr>
            <a:r>
              <a:rPr lang="en-GB" sz="2400" i="1" dirty="0" smtClean="0">
                <a:latin typeface="Trebuchet MS"/>
                <a:cs typeface="Trebuchet MS"/>
              </a:rPr>
              <a:t>“a product resulting from all the programming activities in which the professional educator and leaner is involved.” </a:t>
            </a:r>
            <a:r>
              <a:rPr lang="en-GB" sz="2400" b="1" i="1" u="sng" dirty="0" smtClean="0">
                <a:latin typeface="Trebuchet MS"/>
                <a:cs typeface="Trebuchet MS"/>
              </a:rPr>
              <a:t>Boyle </a:t>
            </a:r>
            <a:r>
              <a:rPr lang="en-GB" sz="2400" b="1" i="1" u="sng" dirty="0">
                <a:latin typeface="Trebuchet MS"/>
                <a:cs typeface="Trebuchet MS"/>
              </a:rPr>
              <a:t>(1981</a:t>
            </a:r>
            <a:r>
              <a:rPr lang="en-GB" sz="2400" b="1" i="1" u="sng" dirty="0" smtClean="0">
                <a:latin typeface="Trebuchet MS"/>
                <a:cs typeface="Trebuchet MS"/>
              </a:rPr>
              <a:t>)</a:t>
            </a:r>
          </a:p>
          <a:p>
            <a:pPr marL="287020" indent="-274320">
              <a:lnSpc>
                <a:spcPct val="14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Arial"/>
              <a:buChar char=""/>
              <a:tabLst>
                <a:tab pos="287020" algn="l"/>
              </a:tabLst>
            </a:pPr>
            <a:r>
              <a:rPr lang="en-GB" sz="2400" dirty="0" smtClean="0">
                <a:latin typeface="Trebuchet MS"/>
                <a:cs typeface="Trebuchet MS"/>
              </a:rPr>
              <a:t> </a:t>
            </a:r>
            <a:r>
              <a:rPr lang="en-GB" sz="2400" i="1" dirty="0">
                <a:latin typeface="Trebuchet MS"/>
                <a:cs typeface="Trebuchet MS"/>
              </a:rPr>
              <a:t>“a </a:t>
            </a:r>
            <a:r>
              <a:rPr lang="en-GB" sz="2400" i="1" dirty="0" smtClean="0">
                <a:latin typeface="Trebuchet MS"/>
                <a:cs typeface="Trebuchet MS"/>
              </a:rPr>
              <a:t>program is a set of purposeful, planned, and interrelated experiences to </a:t>
            </a:r>
            <a:r>
              <a:rPr lang="en-GB" sz="2400" i="1" dirty="0" smtClean="0">
                <a:latin typeface="Trebuchet MS"/>
                <a:cs typeface="Trebuchet MS"/>
              </a:rPr>
              <a:t>reach our </a:t>
            </a:r>
            <a:r>
              <a:rPr lang="en-GB" sz="2400" i="1" dirty="0" smtClean="0">
                <a:latin typeface="Trebuchet MS"/>
                <a:cs typeface="Trebuchet MS"/>
              </a:rPr>
              <a:t>educational objectives and to solve problems. </a:t>
            </a:r>
            <a:r>
              <a:rPr lang="en-GB" sz="2400" b="1" i="1" u="sng" dirty="0" smtClean="0">
                <a:latin typeface="Trebuchet MS"/>
                <a:cs typeface="Trebuchet MS"/>
              </a:rPr>
              <a:t>Forest and Baker </a:t>
            </a:r>
            <a:r>
              <a:rPr lang="en-GB" sz="2400" b="1" u="sng" dirty="0" smtClean="0">
                <a:latin typeface="Trebuchet MS"/>
                <a:cs typeface="Trebuchet MS"/>
              </a:rPr>
              <a:t>(1994)</a:t>
            </a:r>
            <a:endParaRPr lang="en-GB" sz="2400" b="1" u="sng" dirty="0">
              <a:latin typeface="Trebuchet MS"/>
              <a:cs typeface="Trebuchet M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3602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solidFill>
            <a:srgbClr val="943698"/>
          </a:solidFill>
        </p:spPr>
        <p:txBody>
          <a:bodyPr/>
          <a:lstStyle/>
          <a:p>
            <a:r>
              <a:rPr lang="en-US" sz="3600" b="1" dirty="0" err="1" smtClean="0">
                <a:solidFill>
                  <a:schemeClr val="bg1"/>
                </a:solidFill>
              </a:rPr>
              <a:t>Programme</a:t>
            </a:r>
            <a:r>
              <a:rPr lang="en-US" sz="3600" b="1" dirty="0" smtClean="0">
                <a:solidFill>
                  <a:schemeClr val="bg1"/>
                </a:solidFill>
              </a:rPr>
              <a:t> Development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2209800"/>
            <a:ext cx="4191000" cy="411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A deliberate series of actions and decisions through which representatives of the people affected by the potential program are involved with a programmer to: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00600" y="2209800"/>
            <a:ext cx="4114800" cy="411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637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algn="r"/>
            <a:r>
              <a:rPr lang="en-US" sz="2800" b="1" dirty="0" smtClean="0">
                <a:solidFill>
                  <a:srgbClr val="3366FF"/>
                </a:solidFill>
              </a:rPr>
              <a:t>Continued</a:t>
            </a:r>
            <a:r>
              <a:rPr lang="is-IS" sz="2800" b="1" dirty="0" smtClean="0">
                <a:solidFill>
                  <a:srgbClr val="3366FF"/>
                </a:solidFill>
              </a:rPr>
              <a:t>….</a:t>
            </a:r>
            <a:endParaRPr lang="en-US" sz="2800" b="1" dirty="0">
              <a:solidFill>
                <a:srgbClr val="3366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924800" cy="5227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Develop an organizational structure</a:t>
            </a:r>
          </a:p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Effective utilization </a:t>
            </a:r>
            <a:r>
              <a:rPr lang="en-US" sz="2800" dirty="0" smtClean="0"/>
              <a:t>of </a:t>
            </a:r>
            <a:r>
              <a:rPr lang="en-US" sz="2800" dirty="0" smtClean="0"/>
              <a:t>resources</a:t>
            </a:r>
          </a:p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Prioritization of problems</a:t>
            </a:r>
          </a:p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Identify desired outcomes</a:t>
            </a:r>
          </a:p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Identify resources for promotion</a:t>
            </a:r>
          </a:p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Designing instructional plan</a:t>
            </a:r>
          </a:p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Implementing the plan of action</a:t>
            </a:r>
          </a:p>
          <a:p>
            <a:pPr marL="457200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sz="2800" dirty="0" smtClean="0"/>
              <a:t>Develop accountability approaches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237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267200"/>
            <a:ext cx="8458200" cy="199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smtClean="0">
                <a:solidFill>
                  <a:srgbClr val="800000"/>
                </a:solidFill>
              </a:rPr>
              <a:t>Program Planning is an intentional effort carefully designed to attain specific and pre-determined goals assumed to be important for the people.</a:t>
            </a:r>
            <a:endParaRPr lang="en-US" sz="2800" dirty="0">
              <a:solidFill>
                <a:srgbClr val="8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9074" b="37778"/>
          <a:stretch/>
        </p:blipFill>
        <p:spPr>
          <a:xfrm>
            <a:off x="2362200" y="1295400"/>
            <a:ext cx="4436173" cy="26289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3018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838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3366FF"/>
                </a:solidFill>
              </a:rPr>
              <a:t>Need &amp; Importance of Program Development</a:t>
            </a:r>
            <a:endParaRPr lang="en-US" sz="3200" b="1" dirty="0">
              <a:solidFill>
                <a:srgbClr val="3366FF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 rot="16200000">
            <a:off x="4381500" y="-1409700"/>
            <a:ext cx="762000" cy="7543800"/>
          </a:xfrm>
          <a:prstGeom prst="homePlate">
            <a:avLst>
              <a:gd name="adj" fmla="val 7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2209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Should be?</a:t>
            </a:r>
            <a:endParaRPr lang="en-US" sz="2800" b="1" dirty="0"/>
          </a:p>
        </p:txBody>
      </p:sp>
      <p:sp>
        <p:nvSpPr>
          <p:cNvPr id="7" name="Pentagon 6"/>
          <p:cNvSpPr/>
          <p:nvPr/>
        </p:nvSpPr>
        <p:spPr>
          <a:xfrm rot="5400000">
            <a:off x="4533900" y="2019300"/>
            <a:ext cx="762000" cy="7543800"/>
          </a:xfrm>
          <a:prstGeom prst="homePlate">
            <a:avLst>
              <a:gd name="adj" fmla="val 7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54864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is?</a:t>
            </a:r>
            <a:endParaRPr lang="en-US" sz="2800" b="1" dirty="0"/>
          </a:p>
        </p:txBody>
      </p:sp>
      <p:sp>
        <p:nvSpPr>
          <p:cNvPr id="9" name="Up-Down Arrow 8"/>
          <p:cNvSpPr/>
          <p:nvPr/>
        </p:nvSpPr>
        <p:spPr>
          <a:xfrm>
            <a:off x="4419600" y="2819400"/>
            <a:ext cx="1143000" cy="2514600"/>
          </a:xfrm>
          <a:prstGeom prst="upDownArrow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3886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Gap</a:t>
            </a:r>
            <a:endParaRPr lang="en-US" sz="2400" b="1" dirty="0"/>
          </a:p>
        </p:txBody>
      </p:sp>
      <p:sp>
        <p:nvSpPr>
          <p:cNvPr id="12" name="Right Brace 11"/>
          <p:cNvSpPr/>
          <p:nvPr/>
        </p:nvSpPr>
        <p:spPr>
          <a:xfrm>
            <a:off x="6553200" y="2895600"/>
            <a:ext cx="609600" cy="2362200"/>
          </a:xfrm>
          <a:prstGeom prst="rightBrace">
            <a:avLst>
              <a:gd name="adj1" fmla="val 50000"/>
              <a:gd name="adj2" fmla="val 50000"/>
            </a:avLst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39000" y="3733800"/>
            <a:ext cx="1371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NEED</a:t>
            </a:r>
            <a:endParaRPr lang="en-US" sz="3200" b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5172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533400"/>
          </a:xfrm>
        </p:spPr>
        <p:txBody>
          <a:bodyPr/>
          <a:lstStyle/>
          <a:p>
            <a:r>
              <a:rPr lang="en-US" sz="2800" b="1" dirty="0" smtClean="0"/>
              <a:t>Philosophy of Agri. Extension Program Development</a:t>
            </a:r>
            <a:endParaRPr lang="en-US" sz="28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1371600"/>
            <a:ext cx="86868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Philosophy concentrates on studying human beliefs about the nature of reality, type of knowledge to be acquired and values.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4876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800000"/>
                </a:solidFill>
              </a:rPr>
              <a:t>Metaphysics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914400" y="2514600"/>
            <a:ext cx="2362200" cy="1524000"/>
          </a:xfrm>
          <a:prstGeom prst="wedgeEllipseCallout">
            <a:avLst>
              <a:gd name="adj1" fmla="val -36425"/>
              <a:gd name="adj2" fmla="val 109167"/>
            </a:avLst>
          </a:prstGeom>
          <a:solidFill>
            <a:srgbClr val="FFFFFF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000000"/>
              </a:solidFill>
            </a:endParaRPr>
          </a:p>
          <a:p>
            <a:pPr algn="ctr"/>
            <a:r>
              <a:rPr lang="en-US" b="1" dirty="0" smtClean="0">
                <a:solidFill>
                  <a:srgbClr val="800000"/>
                </a:solidFill>
              </a:rPr>
              <a:t>What </a:t>
            </a:r>
            <a:r>
              <a:rPr lang="en-US" b="1" dirty="0">
                <a:solidFill>
                  <a:srgbClr val="800000"/>
                </a:solidFill>
              </a:rPr>
              <a:t>is real or nature of reality?</a:t>
            </a:r>
          </a:p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3200400" y="3733800"/>
            <a:ext cx="2362200" cy="1524000"/>
          </a:xfrm>
          <a:prstGeom prst="wedgeEllipseCallout">
            <a:avLst>
              <a:gd name="adj1" fmla="val -403"/>
              <a:gd name="adj2" fmla="val 95000"/>
            </a:avLst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000000"/>
              </a:solidFill>
            </a:endParaRPr>
          </a:p>
          <a:p>
            <a:pPr algn="ctr"/>
            <a:r>
              <a:rPr lang="en-US" b="1" dirty="0" smtClean="0">
                <a:solidFill>
                  <a:srgbClr val="008000"/>
                </a:solidFill>
              </a:rPr>
              <a:t>What </a:t>
            </a:r>
            <a:r>
              <a:rPr lang="en-US" b="1" dirty="0">
                <a:solidFill>
                  <a:srgbClr val="008000"/>
                </a:solidFill>
              </a:rPr>
              <a:t>is </a:t>
            </a:r>
            <a:r>
              <a:rPr lang="en-US" b="1" dirty="0" smtClean="0">
                <a:solidFill>
                  <a:srgbClr val="008000"/>
                </a:solidFill>
              </a:rPr>
              <a:t>true knowledge?</a:t>
            </a:r>
            <a:endParaRPr lang="en-US" b="1" dirty="0">
              <a:solidFill>
                <a:srgbClr val="008000"/>
              </a:solidFill>
            </a:endParaRPr>
          </a:p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6019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Epistemology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5791200" y="2667000"/>
            <a:ext cx="2362200" cy="1524000"/>
          </a:xfrm>
          <a:prstGeom prst="wedgeEllipseCallout">
            <a:avLst>
              <a:gd name="adj1" fmla="val 38307"/>
              <a:gd name="adj2" fmla="val 96666"/>
            </a:avLst>
          </a:prstGeom>
          <a:solidFill>
            <a:srgbClr val="FFFF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000000"/>
              </a:solidFill>
            </a:endParaRPr>
          </a:p>
          <a:p>
            <a:pPr algn="ctr"/>
            <a:r>
              <a:rPr lang="en-US" b="1" dirty="0" smtClean="0">
                <a:solidFill>
                  <a:srgbClr val="3366FF"/>
                </a:solidFill>
              </a:rPr>
              <a:t>What </a:t>
            </a:r>
            <a:r>
              <a:rPr lang="en-US" b="1" dirty="0">
                <a:solidFill>
                  <a:srgbClr val="3366FF"/>
                </a:solidFill>
              </a:rPr>
              <a:t>is </a:t>
            </a:r>
            <a:r>
              <a:rPr lang="en-US" b="1" dirty="0" smtClean="0">
                <a:solidFill>
                  <a:srgbClr val="3366FF"/>
                </a:solidFill>
              </a:rPr>
              <a:t>good value?</a:t>
            </a:r>
            <a:endParaRPr lang="en-US" b="1" dirty="0">
              <a:solidFill>
                <a:srgbClr val="3366FF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4800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66FF"/>
                </a:solidFill>
              </a:rPr>
              <a:t>Axiology</a:t>
            </a:r>
            <a:endParaRPr lang="en-US" sz="2000" b="1" dirty="0">
              <a:solidFill>
                <a:srgbClr val="3366FF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1610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sz="4400" b="1" dirty="0" smtClean="0"/>
              <a:t>Practical Activities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00200"/>
            <a:ext cx="7924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66FF"/>
                </a:solidFill>
              </a:rPr>
              <a:t>Visit the office of an extension agent in your area and discuss with him the followings:</a:t>
            </a:r>
          </a:p>
          <a:p>
            <a:endParaRPr lang="en-US" dirty="0"/>
          </a:p>
          <a:p>
            <a:r>
              <a:rPr lang="en-US" sz="2000" b="1" dirty="0" smtClean="0"/>
              <a:t>Objectives of extension program running by him/her in the area.</a:t>
            </a:r>
          </a:p>
          <a:p>
            <a:r>
              <a:rPr lang="en-US" dirty="0" smtClean="0"/>
              <a:t>---------------------------------------------------------------------------------------------------</a:t>
            </a:r>
          </a:p>
          <a:p>
            <a:r>
              <a:rPr lang="en-US" dirty="0"/>
              <a:t>---------------------------------------------------------------------------------------------------</a:t>
            </a:r>
          </a:p>
          <a:p>
            <a:r>
              <a:rPr lang="en-US" dirty="0"/>
              <a:t>-------------------------------</a:t>
            </a:r>
            <a:r>
              <a:rPr lang="en-US" dirty="0" smtClean="0"/>
              <a:t>--</a:t>
            </a:r>
            <a:r>
              <a:rPr lang="en-US" dirty="0"/>
              <a:t>--</a:t>
            </a:r>
            <a:r>
              <a:rPr lang="en-US" dirty="0" smtClean="0"/>
              <a:t>- </a:t>
            </a:r>
            <a:r>
              <a:rPr lang="en-US" u="sng" dirty="0" smtClean="0">
                <a:solidFill>
                  <a:srgbClr val="FF0000"/>
                </a:solidFill>
              </a:rPr>
              <a:t>at least 500 words </a:t>
            </a:r>
            <a:r>
              <a:rPr lang="en-US" dirty="0" smtClean="0"/>
              <a:t>-</a:t>
            </a:r>
            <a:r>
              <a:rPr lang="en-US" dirty="0"/>
              <a:t>------------------------------</a:t>
            </a:r>
            <a:r>
              <a:rPr lang="en-US" dirty="0" smtClean="0"/>
              <a:t>--</a:t>
            </a:r>
            <a:r>
              <a:rPr lang="en-US" dirty="0"/>
              <a:t>-----</a:t>
            </a:r>
          </a:p>
          <a:p>
            <a:r>
              <a:rPr lang="en-US" dirty="0"/>
              <a:t>------------------------------------------------------------</a:t>
            </a:r>
            <a:r>
              <a:rPr lang="en-US" dirty="0" smtClean="0"/>
              <a:t>--</a:t>
            </a:r>
            <a:r>
              <a:rPr lang="en-US" dirty="0"/>
              <a:t>-------------------------------------</a:t>
            </a:r>
          </a:p>
          <a:p>
            <a:r>
              <a:rPr lang="en-US" dirty="0"/>
              <a:t>---------------------------------------------------------------------------------------------------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Reasons for designing and executing the program in the area.</a:t>
            </a:r>
          </a:p>
          <a:p>
            <a:r>
              <a:rPr lang="en-US" dirty="0"/>
              <a:t>---------------------------------------------------------------------------------------------------</a:t>
            </a:r>
          </a:p>
          <a:p>
            <a:r>
              <a:rPr lang="en-US" dirty="0"/>
              <a:t>---------------------------------------------------------------------------------------------------</a:t>
            </a:r>
          </a:p>
          <a:p>
            <a:r>
              <a:rPr lang="en-US" dirty="0"/>
              <a:t>------------------------------------ </a:t>
            </a:r>
            <a:r>
              <a:rPr lang="en-US" u="sng" dirty="0">
                <a:solidFill>
                  <a:srgbClr val="FF0000"/>
                </a:solidFill>
              </a:rPr>
              <a:t>at least 500 words </a:t>
            </a:r>
            <a:r>
              <a:rPr lang="en-US" dirty="0"/>
              <a:t>--------------------------------------</a:t>
            </a:r>
          </a:p>
          <a:p>
            <a:r>
              <a:rPr lang="en-US" dirty="0"/>
              <a:t>---------------------------------------------------------------------------------------------------</a:t>
            </a:r>
          </a:p>
          <a:p>
            <a:r>
              <a:rPr lang="en-US" dirty="0"/>
              <a:t>---------------------------------------------------------------------------------------------------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1892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331</TotalTime>
  <Words>1229</Words>
  <Application>Microsoft Macintosh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Extension Program Development</vt:lpstr>
      <vt:lpstr>Meaning and concept</vt:lpstr>
      <vt:lpstr>Programme Development</vt:lpstr>
      <vt:lpstr>Continued….</vt:lpstr>
      <vt:lpstr>PowerPoint Presentation</vt:lpstr>
      <vt:lpstr>Need &amp; Importance of Program Development</vt:lpstr>
      <vt:lpstr>Philosophy of Agri. Extension Program Development</vt:lpstr>
      <vt:lpstr>Practical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Mohammed Yaseen</cp:lastModifiedBy>
  <cp:revision>46</cp:revision>
  <dcterms:created xsi:type="dcterms:W3CDTF">2020-10-18T10:42:50Z</dcterms:created>
  <dcterms:modified xsi:type="dcterms:W3CDTF">2020-10-19T04:31:00Z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2020-10-18T00:00:00Z</vt:filetime>
  </property>
</Properties>
</file>