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DC3349-847D-4479-A78F-583C7D55E4B5}" type="datetimeFigureOut">
              <a:rPr lang="en-US" smtClean="0"/>
              <a:t>11/10/2020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BCA223-6706-4311-9CBD-415DB1E8866A}" type="slidenum">
              <a:rPr lang="en-US" smtClean="0"/>
              <a:t>‹#›</a:t>
            </a:fld>
            <a:endParaRPr lang="en-US"/>
          </a:p>
        </p:txBody>
      </p:sp>
    </p:spTree>
    <p:extLst>
      <p:ext uri="{BB962C8B-B14F-4D97-AF65-F5344CB8AC3E}">
        <p14:creationId xmlns:p14="http://schemas.microsoft.com/office/powerpoint/2010/main" val="654990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BCA223-6706-4311-9CBD-415DB1E8866A}" type="slidenum">
              <a:rPr lang="en-US" smtClean="0"/>
              <a:t>1</a:t>
            </a:fld>
            <a:endParaRPr lang="en-US"/>
          </a:p>
        </p:txBody>
      </p:sp>
    </p:spTree>
    <p:extLst>
      <p:ext uri="{BB962C8B-B14F-4D97-AF65-F5344CB8AC3E}">
        <p14:creationId xmlns:p14="http://schemas.microsoft.com/office/powerpoint/2010/main" val="21022803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BCA223-6706-4311-9CBD-415DB1E8866A}" type="slidenum">
              <a:rPr lang="en-US" smtClean="0"/>
              <a:t>10</a:t>
            </a:fld>
            <a:endParaRPr lang="en-US"/>
          </a:p>
        </p:txBody>
      </p:sp>
    </p:spTree>
    <p:extLst>
      <p:ext uri="{BB962C8B-B14F-4D97-AF65-F5344CB8AC3E}">
        <p14:creationId xmlns:p14="http://schemas.microsoft.com/office/powerpoint/2010/main" val="13437494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BCA223-6706-4311-9CBD-415DB1E8866A}" type="slidenum">
              <a:rPr lang="en-US" smtClean="0"/>
              <a:t>11</a:t>
            </a:fld>
            <a:endParaRPr lang="en-US"/>
          </a:p>
        </p:txBody>
      </p:sp>
    </p:spTree>
    <p:extLst>
      <p:ext uri="{BB962C8B-B14F-4D97-AF65-F5344CB8AC3E}">
        <p14:creationId xmlns:p14="http://schemas.microsoft.com/office/powerpoint/2010/main" val="25304181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BCA223-6706-4311-9CBD-415DB1E8866A}" type="slidenum">
              <a:rPr lang="en-US" smtClean="0"/>
              <a:t>12</a:t>
            </a:fld>
            <a:endParaRPr lang="en-US"/>
          </a:p>
        </p:txBody>
      </p:sp>
    </p:spTree>
    <p:extLst>
      <p:ext uri="{BB962C8B-B14F-4D97-AF65-F5344CB8AC3E}">
        <p14:creationId xmlns:p14="http://schemas.microsoft.com/office/powerpoint/2010/main" val="8727392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BCA223-6706-4311-9CBD-415DB1E8866A}" type="slidenum">
              <a:rPr lang="en-US" smtClean="0"/>
              <a:t>13</a:t>
            </a:fld>
            <a:endParaRPr lang="en-US"/>
          </a:p>
        </p:txBody>
      </p:sp>
    </p:spTree>
    <p:extLst>
      <p:ext uri="{BB962C8B-B14F-4D97-AF65-F5344CB8AC3E}">
        <p14:creationId xmlns:p14="http://schemas.microsoft.com/office/powerpoint/2010/main" val="3906384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BCA223-6706-4311-9CBD-415DB1E8866A}" type="slidenum">
              <a:rPr lang="en-US" smtClean="0"/>
              <a:t>14</a:t>
            </a:fld>
            <a:endParaRPr lang="en-US"/>
          </a:p>
        </p:txBody>
      </p:sp>
    </p:spTree>
    <p:extLst>
      <p:ext uri="{BB962C8B-B14F-4D97-AF65-F5344CB8AC3E}">
        <p14:creationId xmlns:p14="http://schemas.microsoft.com/office/powerpoint/2010/main" val="2210133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BCA223-6706-4311-9CBD-415DB1E8866A}" type="slidenum">
              <a:rPr lang="en-US" smtClean="0"/>
              <a:t>15</a:t>
            </a:fld>
            <a:endParaRPr lang="en-US"/>
          </a:p>
        </p:txBody>
      </p:sp>
    </p:spTree>
    <p:extLst>
      <p:ext uri="{BB962C8B-B14F-4D97-AF65-F5344CB8AC3E}">
        <p14:creationId xmlns:p14="http://schemas.microsoft.com/office/powerpoint/2010/main" val="8515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BCA223-6706-4311-9CBD-415DB1E8866A}" type="slidenum">
              <a:rPr lang="en-US" smtClean="0"/>
              <a:t>2</a:t>
            </a:fld>
            <a:endParaRPr lang="en-US"/>
          </a:p>
        </p:txBody>
      </p:sp>
    </p:spTree>
    <p:extLst>
      <p:ext uri="{BB962C8B-B14F-4D97-AF65-F5344CB8AC3E}">
        <p14:creationId xmlns:p14="http://schemas.microsoft.com/office/powerpoint/2010/main" val="40328533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BCA223-6706-4311-9CBD-415DB1E8866A}" type="slidenum">
              <a:rPr lang="en-US" smtClean="0"/>
              <a:t>3</a:t>
            </a:fld>
            <a:endParaRPr lang="en-US"/>
          </a:p>
        </p:txBody>
      </p:sp>
    </p:spTree>
    <p:extLst>
      <p:ext uri="{BB962C8B-B14F-4D97-AF65-F5344CB8AC3E}">
        <p14:creationId xmlns:p14="http://schemas.microsoft.com/office/powerpoint/2010/main" val="1665263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BCA223-6706-4311-9CBD-415DB1E8866A}" type="slidenum">
              <a:rPr lang="en-US" smtClean="0"/>
              <a:t>4</a:t>
            </a:fld>
            <a:endParaRPr lang="en-US"/>
          </a:p>
        </p:txBody>
      </p:sp>
    </p:spTree>
    <p:extLst>
      <p:ext uri="{BB962C8B-B14F-4D97-AF65-F5344CB8AC3E}">
        <p14:creationId xmlns:p14="http://schemas.microsoft.com/office/powerpoint/2010/main" val="27967287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BCA223-6706-4311-9CBD-415DB1E8866A}" type="slidenum">
              <a:rPr lang="en-US" smtClean="0"/>
              <a:t>5</a:t>
            </a:fld>
            <a:endParaRPr lang="en-US"/>
          </a:p>
        </p:txBody>
      </p:sp>
    </p:spTree>
    <p:extLst>
      <p:ext uri="{BB962C8B-B14F-4D97-AF65-F5344CB8AC3E}">
        <p14:creationId xmlns:p14="http://schemas.microsoft.com/office/powerpoint/2010/main" val="18453493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BCA223-6706-4311-9CBD-415DB1E8866A}" type="slidenum">
              <a:rPr lang="en-US" smtClean="0"/>
              <a:t>6</a:t>
            </a:fld>
            <a:endParaRPr lang="en-US"/>
          </a:p>
        </p:txBody>
      </p:sp>
    </p:spTree>
    <p:extLst>
      <p:ext uri="{BB962C8B-B14F-4D97-AF65-F5344CB8AC3E}">
        <p14:creationId xmlns:p14="http://schemas.microsoft.com/office/powerpoint/2010/main" val="36837254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BCA223-6706-4311-9CBD-415DB1E8866A}" type="slidenum">
              <a:rPr lang="en-US" smtClean="0"/>
              <a:t>7</a:t>
            </a:fld>
            <a:endParaRPr lang="en-US"/>
          </a:p>
        </p:txBody>
      </p:sp>
    </p:spTree>
    <p:extLst>
      <p:ext uri="{BB962C8B-B14F-4D97-AF65-F5344CB8AC3E}">
        <p14:creationId xmlns:p14="http://schemas.microsoft.com/office/powerpoint/2010/main" val="26030330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BCA223-6706-4311-9CBD-415DB1E8866A}" type="slidenum">
              <a:rPr lang="en-US" smtClean="0"/>
              <a:t>8</a:t>
            </a:fld>
            <a:endParaRPr lang="en-US"/>
          </a:p>
        </p:txBody>
      </p:sp>
    </p:spTree>
    <p:extLst>
      <p:ext uri="{BB962C8B-B14F-4D97-AF65-F5344CB8AC3E}">
        <p14:creationId xmlns:p14="http://schemas.microsoft.com/office/powerpoint/2010/main" val="2153473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BCA223-6706-4311-9CBD-415DB1E8866A}" type="slidenum">
              <a:rPr lang="en-US" smtClean="0"/>
              <a:t>9</a:t>
            </a:fld>
            <a:endParaRPr lang="en-US"/>
          </a:p>
        </p:txBody>
      </p:sp>
    </p:spTree>
    <p:extLst>
      <p:ext uri="{BB962C8B-B14F-4D97-AF65-F5344CB8AC3E}">
        <p14:creationId xmlns:p14="http://schemas.microsoft.com/office/powerpoint/2010/main" val="34552693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EDC08A0-D915-43E7-9396-B2A802681C55}"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CC4021-B957-4570-ABD7-145F335F765F}" type="slidenum">
              <a:rPr lang="en-US" smtClean="0"/>
              <a:t>‹#›</a:t>
            </a:fld>
            <a:endParaRPr lang="en-US"/>
          </a:p>
        </p:txBody>
      </p:sp>
    </p:spTree>
    <p:extLst>
      <p:ext uri="{BB962C8B-B14F-4D97-AF65-F5344CB8AC3E}">
        <p14:creationId xmlns:p14="http://schemas.microsoft.com/office/powerpoint/2010/main" val="529267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DC08A0-D915-43E7-9396-B2A802681C55}"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CC4021-B957-4570-ABD7-145F335F765F}" type="slidenum">
              <a:rPr lang="en-US" smtClean="0"/>
              <a:t>‹#›</a:t>
            </a:fld>
            <a:endParaRPr lang="en-US"/>
          </a:p>
        </p:txBody>
      </p:sp>
    </p:spTree>
    <p:extLst>
      <p:ext uri="{BB962C8B-B14F-4D97-AF65-F5344CB8AC3E}">
        <p14:creationId xmlns:p14="http://schemas.microsoft.com/office/powerpoint/2010/main" val="357222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DC08A0-D915-43E7-9396-B2A802681C55}"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CC4021-B957-4570-ABD7-145F335F765F}" type="slidenum">
              <a:rPr lang="en-US" smtClean="0"/>
              <a:t>‹#›</a:t>
            </a:fld>
            <a:endParaRPr lang="en-US"/>
          </a:p>
        </p:txBody>
      </p:sp>
    </p:spTree>
    <p:extLst>
      <p:ext uri="{BB962C8B-B14F-4D97-AF65-F5344CB8AC3E}">
        <p14:creationId xmlns:p14="http://schemas.microsoft.com/office/powerpoint/2010/main" val="3431927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DC08A0-D915-43E7-9396-B2A802681C55}"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CC4021-B957-4570-ABD7-145F335F765F}" type="slidenum">
              <a:rPr lang="en-US" smtClean="0"/>
              <a:t>‹#›</a:t>
            </a:fld>
            <a:endParaRPr lang="en-US"/>
          </a:p>
        </p:txBody>
      </p:sp>
    </p:spTree>
    <p:extLst>
      <p:ext uri="{BB962C8B-B14F-4D97-AF65-F5344CB8AC3E}">
        <p14:creationId xmlns:p14="http://schemas.microsoft.com/office/powerpoint/2010/main" val="2638647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EDC08A0-D915-43E7-9396-B2A802681C55}"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CC4021-B957-4570-ABD7-145F335F765F}" type="slidenum">
              <a:rPr lang="en-US" smtClean="0"/>
              <a:t>‹#›</a:t>
            </a:fld>
            <a:endParaRPr lang="en-US"/>
          </a:p>
        </p:txBody>
      </p:sp>
    </p:spTree>
    <p:extLst>
      <p:ext uri="{BB962C8B-B14F-4D97-AF65-F5344CB8AC3E}">
        <p14:creationId xmlns:p14="http://schemas.microsoft.com/office/powerpoint/2010/main" val="3962620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EDC08A0-D915-43E7-9396-B2A802681C55}" type="datetimeFigureOut">
              <a:rPr lang="en-US" smtClean="0"/>
              <a:t>11/10/2020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CC4021-B957-4570-ABD7-145F335F765F}" type="slidenum">
              <a:rPr lang="en-US" smtClean="0"/>
              <a:t>‹#›</a:t>
            </a:fld>
            <a:endParaRPr lang="en-US"/>
          </a:p>
        </p:txBody>
      </p:sp>
    </p:spTree>
    <p:extLst>
      <p:ext uri="{BB962C8B-B14F-4D97-AF65-F5344CB8AC3E}">
        <p14:creationId xmlns:p14="http://schemas.microsoft.com/office/powerpoint/2010/main" val="3843943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EDC08A0-D915-43E7-9396-B2A802681C55}" type="datetimeFigureOut">
              <a:rPr lang="en-US" smtClean="0"/>
              <a:t>11/10/2020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CC4021-B957-4570-ABD7-145F335F765F}" type="slidenum">
              <a:rPr lang="en-US" smtClean="0"/>
              <a:t>‹#›</a:t>
            </a:fld>
            <a:endParaRPr lang="en-US"/>
          </a:p>
        </p:txBody>
      </p:sp>
    </p:spTree>
    <p:extLst>
      <p:ext uri="{BB962C8B-B14F-4D97-AF65-F5344CB8AC3E}">
        <p14:creationId xmlns:p14="http://schemas.microsoft.com/office/powerpoint/2010/main" val="3847618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EDC08A0-D915-43E7-9396-B2A802681C55}" type="datetimeFigureOut">
              <a:rPr lang="en-US" smtClean="0"/>
              <a:t>11/10/2020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CC4021-B957-4570-ABD7-145F335F765F}" type="slidenum">
              <a:rPr lang="en-US" smtClean="0"/>
              <a:t>‹#›</a:t>
            </a:fld>
            <a:endParaRPr lang="en-US"/>
          </a:p>
        </p:txBody>
      </p:sp>
    </p:spTree>
    <p:extLst>
      <p:ext uri="{BB962C8B-B14F-4D97-AF65-F5344CB8AC3E}">
        <p14:creationId xmlns:p14="http://schemas.microsoft.com/office/powerpoint/2010/main" val="4225619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DC08A0-D915-43E7-9396-B2A802681C55}" type="datetimeFigureOut">
              <a:rPr lang="en-US" smtClean="0"/>
              <a:t>11/10/2020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CC4021-B957-4570-ABD7-145F335F765F}" type="slidenum">
              <a:rPr lang="en-US" smtClean="0"/>
              <a:t>‹#›</a:t>
            </a:fld>
            <a:endParaRPr lang="en-US"/>
          </a:p>
        </p:txBody>
      </p:sp>
    </p:spTree>
    <p:extLst>
      <p:ext uri="{BB962C8B-B14F-4D97-AF65-F5344CB8AC3E}">
        <p14:creationId xmlns:p14="http://schemas.microsoft.com/office/powerpoint/2010/main" val="1604640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EDC08A0-D915-43E7-9396-B2A802681C55}" type="datetimeFigureOut">
              <a:rPr lang="en-US" smtClean="0"/>
              <a:t>11/10/2020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CC4021-B957-4570-ABD7-145F335F765F}" type="slidenum">
              <a:rPr lang="en-US" smtClean="0"/>
              <a:t>‹#›</a:t>
            </a:fld>
            <a:endParaRPr lang="en-US"/>
          </a:p>
        </p:txBody>
      </p:sp>
    </p:spTree>
    <p:extLst>
      <p:ext uri="{BB962C8B-B14F-4D97-AF65-F5344CB8AC3E}">
        <p14:creationId xmlns:p14="http://schemas.microsoft.com/office/powerpoint/2010/main" val="1385325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EDC08A0-D915-43E7-9396-B2A802681C55}" type="datetimeFigureOut">
              <a:rPr lang="en-US" smtClean="0"/>
              <a:t>11/10/2020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CC4021-B957-4570-ABD7-145F335F765F}" type="slidenum">
              <a:rPr lang="en-US" smtClean="0"/>
              <a:t>‹#›</a:t>
            </a:fld>
            <a:endParaRPr lang="en-US"/>
          </a:p>
        </p:txBody>
      </p:sp>
    </p:spTree>
    <p:extLst>
      <p:ext uri="{BB962C8B-B14F-4D97-AF65-F5344CB8AC3E}">
        <p14:creationId xmlns:p14="http://schemas.microsoft.com/office/powerpoint/2010/main" val="2676219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DC08A0-D915-43E7-9396-B2A802681C55}" type="datetimeFigureOut">
              <a:rPr lang="en-US" smtClean="0"/>
              <a:t>11/10/2020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CC4021-B957-4570-ABD7-145F335F765F}" type="slidenum">
              <a:rPr lang="en-US" smtClean="0"/>
              <a:t>‹#›</a:t>
            </a:fld>
            <a:endParaRPr lang="en-US"/>
          </a:p>
        </p:txBody>
      </p:sp>
    </p:spTree>
    <p:extLst>
      <p:ext uri="{BB962C8B-B14F-4D97-AF65-F5344CB8AC3E}">
        <p14:creationId xmlns:p14="http://schemas.microsoft.com/office/powerpoint/2010/main" val="8017228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Proper understanding of right</a:t>
            </a:r>
            <a:endParaRPr lang="en-US" dirty="0"/>
          </a:p>
        </p:txBody>
      </p:sp>
      <p:sp>
        <p:nvSpPr>
          <p:cNvPr id="3" name="Subtitle 2"/>
          <p:cNvSpPr>
            <a:spLocks noGrp="1"/>
          </p:cNvSpPr>
          <p:nvPr>
            <p:ph type="subTitle" idx="1"/>
          </p:nvPr>
        </p:nvSpPr>
        <p:spPr/>
        <p:txBody>
          <a:bodyPr/>
          <a:lstStyle/>
          <a:p>
            <a:r>
              <a:rPr lang="en-US"/>
              <a:t>Its understanding depends on two other concepts: those of wrong and duty.</a:t>
            </a:r>
          </a:p>
        </p:txBody>
      </p:sp>
    </p:spTree>
    <p:extLst>
      <p:ext uri="{BB962C8B-B14F-4D97-AF65-F5344CB8AC3E}">
        <p14:creationId xmlns:p14="http://schemas.microsoft.com/office/powerpoint/2010/main" val="10974148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Subject of the duty</a:t>
            </a:r>
          </a:p>
        </p:txBody>
      </p:sp>
      <p:sp>
        <p:nvSpPr>
          <p:cNvPr id="3" name="Content Placeholder 2"/>
          <p:cNvSpPr>
            <a:spLocks noGrp="1"/>
          </p:cNvSpPr>
          <p:nvPr>
            <p:ph idx="1"/>
          </p:nvPr>
        </p:nvSpPr>
        <p:spPr/>
        <p:txBody>
          <a:bodyPr/>
          <a:lstStyle/>
          <a:p>
            <a:r>
              <a:rPr lang="en-US"/>
              <a:t>The person of incidence.</a:t>
            </a:r>
          </a:p>
          <a:p>
            <a:r>
              <a:rPr lang="en-US"/>
              <a:t>Person bound.</a:t>
            </a:r>
          </a:p>
        </p:txBody>
      </p:sp>
    </p:spTree>
    <p:extLst>
      <p:ext uri="{BB962C8B-B14F-4D97-AF65-F5344CB8AC3E}">
        <p14:creationId xmlns:p14="http://schemas.microsoft.com/office/powerpoint/2010/main" val="1678101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Content of the right</a:t>
            </a:r>
          </a:p>
        </p:txBody>
      </p:sp>
      <p:sp>
        <p:nvSpPr>
          <p:cNvPr id="3" name="Content Placeholder 2"/>
          <p:cNvSpPr>
            <a:spLocks noGrp="1"/>
          </p:cNvSpPr>
          <p:nvPr>
            <p:ph idx="1"/>
          </p:nvPr>
        </p:nvSpPr>
        <p:spPr/>
        <p:txBody>
          <a:bodyPr/>
          <a:lstStyle/>
          <a:p>
            <a:r>
              <a:rPr lang="en-US"/>
              <a:t>May be an act or a forbearance.</a:t>
            </a:r>
          </a:p>
        </p:txBody>
      </p:sp>
    </p:spTree>
    <p:extLst>
      <p:ext uri="{BB962C8B-B14F-4D97-AF65-F5344CB8AC3E}">
        <p14:creationId xmlns:p14="http://schemas.microsoft.com/office/powerpoint/2010/main" val="3466457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Object of the right</a:t>
            </a:r>
          </a:p>
        </p:txBody>
      </p:sp>
      <p:sp>
        <p:nvSpPr>
          <p:cNvPr id="3" name="Content Placeholder 2"/>
          <p:cNvSpPr>
            <a:spLocks noGrp="1"/>
          </p:cNvSpPr>
          <p:nvPr>
            <p:ph idx="1"/>
          </p:nvPr>
        </p:nvSpPr>
        <p:spPr/>
        <p:txBody>
          <a:bodyPr/>
          <a:lstStyle/>
          <a:p>
            <a:r>
              <a:rPr lang="en-US"/>
              <a:t>Subject-matter of the right.</a:t>
            </a:r>
          </a:p>
          <a:p>
            <a:r>
              <a:rPr lang="en-US"/>
              <a:t>The thing over which the right is exercised.</a:t>
            </a:r>
          </a:p>
          <a:p>
            <a:r>
              <a:rPr lang="en-US"/>
              <a:t>It may be a material or a non-material thing, services, or even one’s own person and repute or domestic relations.</a:t>
            </a:r>
          </a:p>
        </p:txBody>
      </p:sp>
    </p:spTree>
    <p:extLst>
      <p:ext uri="{BB962C8B-B14F-4D97-AF65-F5344CB8AC3E}">
        <p14:creationId xmlns:p14="http://schemas.microsoft.com/office/powerpoint/2010/main" val="14968821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Title to the right</a:t>
            </a:r>
          </a:p>
        </p:txBody>
      </p:sp>
      <p:sp>
        <p:nvSpPr>
          <p:cNvPr id="3" name="Content Placeholder 2"/>
          <p:cNvSpPr>
            <a:spLocks noGrp="1"/>
          </p:cNvSpPr>
          <p:nvPr>
            <p:ph idx="1"/>
          </p:nvPr>
        </p:nvSpPr>
        <p:spPr/>
        <p:txBody>
          <a:bodyPr/>
          <a:lstStyle/>
          <a:p>
            <a:r>
              <a:rPr lang="en-US"/>
              <a:t>Facts showing that how the right vested in its owner.</a:t>
            </a:r>
          </a:p>
        </p:txBody>
      </p:sp>
    </p:spTree>
    <p:extLst>
      <p:ext uri="{BB962C8B-B14F-4D97-AF65-F5344CB8AC3E}">
        <p14:creationId xmlns:p14="http://schemas.microsoft.com/office/powerpoint/2010/main" val="19701782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Parties to a legal right according to Austin</a:t>
            </a:r>
          </a:p>
        </p:txBody>
      </p:sp>
      <p:sp>
        <p:nvSpPr>
          <p:cNvPr id="3" name="Content Placeholder 2"/>
          <p:cNvSpPr>
            <a:spLocks noGrp="1"/>
          </p:cNvSpPr>
          <p:nvPr>
            <p:ph idx="1"/>
          </p:nvPr>
        </p:nvSpPr>
        <p:spPr/>
        <p:txBody>
          <a:bodyPr/>
          <a:lstStyle/>
          <a:p>
            <a:r>
              <a:rPr lang="en-US"/>
              <a:t>• The State or the sovereign.</a:t>
            </a:r>
          </a:p>
          <a:p>
            <a:r>
              <a:rPr lang="en-US"/>
              <a:t>• Person or persons on whom right is conferred.</a:t>
            </a:r>
          </a:p>
          <a:p>
            <a:r>
              <a:rPr lang="en-US"/>
              <a:t>• The person on whom the duty is imposed.</a:t>
            </a:r>
          </a:p>
        </p:txBody>
      </p:sp>
    </p:spTree>
    <p:extLst>
      <p:ext uri="{BB962C8B-B14F-4D97-AF65-F5344CB8AC3E}">
        <p14:creationId xmlns:p14="http://schemas.microsoft.com/office/powerpoint/2010/main" val="35206520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Extinction of Rights </a:t>
            </a:r>
          </a:p>
        </p:txBody>
      </p:sp>
      <p:sp>
        <p:nvSpPr>
          <p:cNvPr id="3" name="Content Placeholder 2"/>
          <p:cNvSpPr>
            <a:spLocks noGrp="1"/>
          </p:cNvSpPr>
          <p:nvPr>
            <p:ph idx="1"/>
          </p:nvPr>
        </p:nvSpPr>
        <p:spPr/>
        <p:txBody>
          <a:bodyPr/>
          <a:lstStyle/>
          <a:p>
            <a:r>
              <a:rPr lang="en-US"/>
              <a:t>• Performance of duty.</a:t>
            </a:r>
          </a:p>
          <a:p>
            <a:r>
              <a:rPr lang="en-US"/>
              <a:t>• Waiver.</a:t>
            </a:r>
          </a:p>
          <a:p>
            <a:r>
              <a:rPr lang="en-US"/>
              <a:t>• Impossibility of performance.</a:t>
            </a:r>
          </a:p>
          <a:p>
            <a:r>
              <a:rPr lang="en-US"/>
              <a:t>• Operation of law.</a:t>
            </a:r>
          </a:p>
          <a:p>
            <a:r>
              <a:rPr lang="en-US"/>
              <a:t>• Right becoming time-barred.</a:t>
            </a:r>
          </a:p>
          <a:p>
            <a:r>
              <a:rPr lang="en-US"/>
              <a:t>• Right acquired by fraud or undue influence.</a:t>
            </a:r>
          </a:p>
        </p:txBody>
      </p:sp>
    </p:spTree>
    <p:extLst>
      <p:ext uri="{BB962C8B-B14F-4D97-AF65-F5344CB8AC3E}">
        <p14:creationId xmlns:p14="http://schemas.microsoft.com/office/powerpoint/2010/main" val="2515583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Wrong</a:t>
            </a:r>
          </a:p>
        </p:txBody>
      </p:sp>
      <p:sp>
        <p:nvSpPr>
          <p:cNvPr id="3" name="Content Placeholder 2"/>
          <p:cNvSpPr>
            <a:spLocks noGrp="1"/>
          </p:cNvSpPr>
          <p:nvPr>
            <p:ph idx="1"/>
          </p:nvPr>
        </p:nvSpPr>
        <p:spPr/>
        <p:txBody>
          <a:bodyPr/>
          <a:lstStyle/>
          <a:p>
            <a:endParaRPr lang="en-US"/>
          </a:p>
          <a:p>
            <a:r>
              <a:rPr lang="en-US"/>
              <a:t>An act contrary to the rule of right and justice.</a:t>
            </a:r>
          </a:p>
          <a:p>
            <a:r>
              <a:rPr lang="en-US"/>
              <a:t>Wrong and injury.</a:t>
            </a:r>
          </a:p>
          <a:p>
            <a:r>
              <a:rPr lang="en-US"/>
              <a:t>Legal and moral wrongs.</a:t>
            </a:r>
          </a:p>
          <a:p>
            <a:r>
              <a:rPr lang="en-US"/>
              <a:t>Legal recognition as a wrong.</a:t>
            </a:r>
          </a:p>
          <a:p>
            <a:r>
              <a:rPr lang="en-US"/>
              <a:t>Law of wrongs is law of violated duties.</a:t>
            </a:r>
          </a:p>
        </p:txBody>
      </p:sp>
    </p:spTree>
    <p:extLst>
      <p:ext uri="{BB962C8B-B14F-4D97-AF65-F5344CB8AC3E}">
        <p14:creationId xmlns:p14="http://schemas.microsoft.com/office/powerpoint/2010/main" val="4045837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Duty</a:t>
            </a:r>
          </a:p>
        </p:txBody>
      </p:sp>
      <p:sp>
        <p:nvSpPr>
          <p:cNvPr id="3" name="Content Placeholder 2"/>
          <p:cNvSpPr>
            <a:spLocks noGrp="1"/>
          </p:cNvSpPr>
          <p:nvPr>
            <p:ph idx="1"/>
          </p:nvPr>
        </p:nvSpPr>
        <p:spPr/>
        <p:txBody>
          <a:bodyPr/>
          <a:lstStyle/>
          <a:p>
            <a:r>
              <a:rPr lang="en-US"/>
              <a:t>An obligatory act that is required.</a:t>
            </a:r>
          </a:p>
          <a:p>
            <a:r>
              <a:rPr lang="en-US"/>
              <a:t>Duties and wrongs are correlatives.</a:t>
            </a:r>
          </a:p>
          <a:p>
            <a:r>
              <a:rPr lang="en-US"/>
              <a:t>Legal and moral duties.</a:t>
            </a:r>
          </a:p>
          <a:p>
            <a:r>
              <a:rPr lang="en-US"/>
              <a:t>Duties may be positive or negative.</a:t>
            </a:r>
          </a:p>
          <a:p>
            <a:r>
              <a:rPr lang="en-US"/>
              <a:t>Obligation and duty.</a:t>
            </a:r>
          </a:p>
          <a:p>
            <a:endParaRPr lang="en-US"/>
          </a:p>
        </p:txBody>
      </p:sp>
    </p:spTree>
    <p:extLst>
      <p:ext uri="{BB962C8B-B14F-4D97-AF65-F5344CB8AC3E}">
        <p14:creationId xmlns:p14="http://schemas.microsoft.com/office/powerpoint/2010/main" val="2202342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Definition of Legal Rights</a:t>
            </a:r>
          </a:p>
        </p:txBody>
      </p:sp>
      <p:sp>
        <p:nvSpPr>
          <p:cNvPr id="3" name="Content Placeholder 2"/>
          <p:cNvSpPr>
            <a:spLocks noGrp="1"/>
          </p:cNvSpPr>
          <p:nvPr>
            <p:ph idx="1"/>
          </p:nvPr>
        </p:nvSpPr>
        <p:spPr/>
        <p:txBody>
          <a:bodyPr>
            <a:normAutofit fontScale="77500" lnSpcReduction="20000"/>
          </a:bodyPr>
          <a:lstStyle/>
          <a:p>
            <a:r>
              <a:rPr lang="en-US"/>
              <a:t>According to Hibbert, a right is “one person’s capacity of obliging others to do or forbear by means not of his own strength but by the strength of a third party. If such third party is God, the right is Divine. If such third party is the public generally acting through opinion, the right is moral. If such third party is the State acting directly or indirectly, the right is legal.”</a:t>
            </a:r>
          </a:p>
          <a:p>
            <a:r>
              <a:rPr lang="en-US"/>
              <a:t>According to Salmond:”A right is an interest recognized and protected by a rule of right. It is any interest, respect for which is a duty, and the disregard of which is a wrong.”</a:t>
            </a:r>
          </a:p>
          <a:p>
            <a:r>
              <a:rPr lang="en-US"/>
              <a:t>According to Holland, a right is “a capacity residing in one man of controlling, with the assent and the assistance of the State, the actions of others”.   Again,”</a:t>
            </a:r>
          </a:p>
          <a:p>
            <a:r>
              <a:rPr lang="en-US"/>
              <a:t>According to Ihering:”A legal right is a legally protected interest.”</a:t>
            </a:r>
          </a:p>
          <a:p>
            <a:r>
              <a:rPr lang="en-US"/>
              <a:t>According to Buckland a legal - right is an interest or an expectation guaranteed by law.</a:t>
            </a:r>
          </a:p>
          <a:p>
            <a:r>
              <a:rPr lang="en-US"/>
              <a:t>According to Austin, law is a general command of the sovereign and duty is the liability to incur the evil of its sanction in case of non-compliance with the command. A person in whose favor or to whose benefits the command endures is said to- be invested with a right.</a:t>
            </a:r>
          </a:p>
        </p:txBody>
      </p:sp>
    </p:spTree>
    <p:extLst>
      <p:ext uri="{BB962C8B-B14F-4D97-AF65-F5344CB8AC3E}">
        <p14:creationId xmlns:p14="http://schemas.microsoft.com/office/powerpoint/2010/main" val="3784486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Theories about function of Legal Rights </a:t>
            </a:r>
          </a:p>
        </p:txBody>
      </p:sp>
      <p:sp>
        <p:nvSpPr>
          <p:cNvPr id="3" name="Content Placeholder 2"/>
          <p:cNvSpPr>
            <a:spLocks noGrp="1"/>
          </p:cNvSpPr>
          <p:nvPr>
            <p:ph idx="1"/>
          </p:nvPr>
        </p:nvSpPr>
        <p:spPr/>
        <p:txBody>
          <a:bodyPr/>
          <a:lstStyle/>
          <a:p>
            <a:r>
              <a:rPr lang="en-US"/>
              <a:t>Will Theory.</a:t>
            </a:r>
          </a:p>
          <a:p>
            <a:r>
              <a:rPr lang="en-US"/>
              <a:t>Interest Theory.</a:t>
            </a:r>
          </a:p>
        </p:txBody>
      </p:sp>
    </p:spTree>
    <p:extLst>
      <p:ext uri="{BB962C8B-B14F-4D97-AF65-F5344CB8AC3E}">
        <p14:creationId xmlns:p14="http://schemas.microsoft.com/office/powerpoint/2010/main" val="1083323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Will Theory</a:t>
            </a:r>
          </a:p>
        </p:txBody>
      </p:sp>
      <p:sp>
        <p:nvSpPr>
          <p:cNvPr id="3" name="Content Placeholder 2"/>
          <p:cNvSpPr>
            <a:spLocks noGrp="1"/>
          </p:cNvSpPr>
          <p:nvPr>
            <p:ph idx="1"/>
          </p:nvPr>
        </p:nvSpPr>
        <p:spPr/>
        <p:txBody>
          <a:bodyPr/>
          <a:lstStyle/>
          <a:p>
            <a:r>
              <a:rPr lang="en-US"/>
              <a:t>Right holder, a small-scale sovereign.</a:t>
            </a:r>
          </a:p>
          <a:p>
            <a:r>
              <a:rPr lang="en-US"/>
              <a:t>Power over another’s duty.</a:t>
            </a:r>
          </a:p>
          <a:p>
            <a:r>
              <a:rPr lang="en-US"/>
              <a:t>Unable to explain unwaivable rights.</a:t>
            </a:r>
          </a:p>
          <a:p>
            <a:r>
              <a:rPr lang="en-US"/>
              <a:t>Cannot acknowledge rights in beings incapable of exercising sovereignty.</a:t>
            </a:r>
          </a:p>
          <a:p>
            <a:r>
              <a:rPr lang="en-US"/>
              <a:t>Exponents include Kant, Savigny, Kelsen, Wellman, Austin, Holland, Pollock, Vinogradoff, Steiner and Hart.</a:t>
            </a:r>
          </a:p>
        </p:txBody>
      </p:sp>
    </p:spTree>
    <p:extLst>
      <p:ext uri="{BB962C8B-B14F-4D97-AF65-F5344CB8AC3E}">
        <p14:creationId xmlns:p14="http://schemas.microsoft.com/office/powerpoint/2010/main" val="1930320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Interest Theory</a:t>
            </a:r>
          </a:p>
        </p:txBody>
      </p:sp>
      <p:sp>
        <p:nvSpPr>
          <p:cNvPr id="3" name="Content Placeholder 2"/>
          <p:cNvSpPr>
            <a:spLocks noGrp="1"/>
          </p:cNvSpPr>
          <p:nvPr>
            <p:ph idx="1"/>
          </p:nvPr>
        </p:nvSpPr>
        <p:spPr/>
        <p:txBody>
          <a:bodyPr/>
          <a:lstStyle/>
          <a:p>
            <a:r>
              <a:rPr lang="en-US"/>
              <a:t>To further the right-holder’s interests.</a:t>
            </a:r>
          </a:p>
          <a:p>
            <a:r>
              <a:rPr lang="en-US"/>
              <a:t>Cannot explain powerful interest without a right.</a:t>
            </a:r>
          </a:p>
          <a:p>
            <a:r>
              <a:rPr lang="en-US"/>
              <a:t>Difficult to explain the rights of office-holders and role-bearers.</a:t>
            </a:r>
          </a:p>
          <a:p>
            <a:r>
              <a:rPr lang="en-US"/>
              <a:t>Important interest theorists include Bentham, Ihering, Austin, Lyons, MacCormick, Raz, and Kramer.</a:t>
            </a:r>
          </a:p>
        </p:txBody>
      </p:sp>
    </p:spTree>
    <p:extLst>
      <p:ext uri="{BB962C8B-B14F-4D97-AF65-F5344CB8AC3E}">
        <p14:creationId xmlns:p14="http://schemas.microsoft.com/office/powerpoint/2010/main" val="3932222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Five essentials of a legal right, according to Salmond</a:t>
            </a:r>
          </a:p>
        </p:txBody>
      </p:sp>
      <p:sp>
        <p:nvSpPr>
          <p:cNvPr id="3" name="Content Placeholder 2"/>
          <p:cNvSpPr>
            <a:spLocks noGrp="1"/>
          </p:cNvSpPr>
          <p:nvPr>
            <p:ph idx="1"/>
          </p:nvPr>
        </p:nvSpPr>
        <p:spPr/>
        <p:txBody>
          <a:bodyPr/>
          <a:lstStyle/>
          <a:p>
            <a:r>
              <a:rPr lang="en-US"/>
              <a:t>• Subject of the legal right</a:t>
            </a:r>
          </a:p>
          <a:p>
            <a:r>
              <a:rPr lang="en-US"/>
              <a:t>• Subject of the duty.</a:t>
            </a:r>
          </a:p>
          <a:p>
            <a:r>
              <a:rPr lang="en-US"/>
              <a:t>• Content of the right.</a:t>
            </a:r>
          </a:p>
          <a:p>
            <a:r>
              <a:rPr lang="en-US"/>
              <a:t>• Object of the right.</a:t>
            </a:r>
          </a:p>
          <a:p>
            <a:r>
              <a:rPr lang="en-US"/>
              <a:t>• Title to the right.</a:t>
            </a:r>
          </a:p>
        </p:txBody>
      </p:sp>
    </p:spTree>
    <p:extLst>
      <p:ext uri="{BB962C8B-B14F-4D97-AF65-F5344CB8AC3E}">
        <p14:creationId xmlns:p14="http://schemas.microsoft.com/office/powerpoint/2010/main" val="2287982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Subject of the legal right</a:t>
            </a:r>
          </a:p>
        </p:txBody>
      </p:sp>
      <p:sp>
        <p:nvSpPr>
          <p:cNvPr id="3" name="Content Placeholder 2"/>
          <p:cNvSpPr>
            <a:spLocks noGrp="1"/>
          </p:cNvSpPr>
          <p:nvPr>
            <p:ph idx="1"/>
          </p:nvPr>
        </p:nvSpPr>
        <p:spPr/>
        <p:txBody>
          <a:bodyPr/>
          <a:lstStyle/>
          <a:p>
            <a:r>
              <a:rPr lang="en-US"/>
              <a:t>Owner of the right.</a:t>
            </a:r>
          </a:p>
          <a:p>
            <a:r>
              <a:rPr lang="en-US"/>
              <a:t>Person of inherence.</a:t>
            </a:r>
          </a:p>
          <a:p>
            <a:r>
              <a:rPr lang="en-US"/>
              <a:t>Owner may be an indeterminate person.</a:t>
            </a:r>
          </a:p>
        </p:txBody>
      </p:sp>
    </p:spTree>
    <p:extLst>
      <p:ext uri="{BB962C8B-B14F-4D97-AF65-F5344CB8AC3E}">
        <p14:creationId xmlns:p14="http://schemas.microsoft.com/office/powerpoint/2010/main" val="17203610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659</Words>
  <Application>Microsoft Office PowerPoint</Application>
  <PresentationFormat>Widescreen</PresentationFormat>
  <Paragraphs>83</Paragraphs>
  <Slides>15</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Proper understanding of right</vt:lpstr>
      <vt:lpstr>Wrong</vt:lpstr>
      <vt:lpstr>Duty</vt:lpstr>
      <vt:lpstr>Definition of Legal Rights</vt:lpstr>
      <vt:lpstr>Theories about function of Legal Rights </vt:lpstr>
      <vt:lpstr>Will Theory</vt:lpstr>
      <vt:lpstr>Interest Theory</vt:lpstr>
      <vt:lpstr>Five essentials of a legal right, according to Salmond</vt:lpstr>
      <vt:lpstr>Subject of the legal right</vt:lpstr>
      <vt:lpstr>Subject of the duty</vt:lpstr>
      <vt:lpstr>Content of the right</vt:lpstr>
      <vt:lpstr>Object of the right</vt:lpstr>
      <vt:lpstr>Title to the right</vt:lpstr>
      <vt:lpstr>Parties to a legal right according to Austin</vt:lpstr>
      <vt:lpstr>Extinction of Rights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right properly</dc:title>
  <dc:creator>HKM</dc:creator>
  <cp:lastModifiedBy>hkm</cp:lastModifiedBy>
  <cp:revision>4</cp:revision>
  <dcterms:created xsi:type="dcterms:W3CDTF">2020-10-14T09:51:12Z</dcterms:created>
  <dcterms:modified xsi:type="dcterms:W3CDTF">2020-11-10T13:24:53Z</dcterms:modified>
</cp:coreProperties>
</file>