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5" d="100"/>
          <a:sy n="65" d="100"/>
        </p:scale>
        <p:origin x="834"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7C3C414-1D5A-484B-B1CB-D34BDAC00391}" type="datetimeFigureOut">
              <a:rPr lang="en-US" smtClean="0"/>
              <a:t>5/4/2020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6DF117-5E9E-45AB-967C-6470F1A0D0D0}" type="slidenum">
              <a:rPr lang="en-US" smtClean="0"/>
              <a:t>‹#›</a:t>
            </a:fld>
            <a:endParaRPr lang="en-US"/>
          </a:p>
        </p:txBody>
      </p:sp>
    </p:spTree>
    <p:extLst>
      <p:ext uri="{BB962C8B-B14F-4D97-AF65-F5344CB8AC3E}">
        <p14:creationId xmlns:p14="http://schemas.microsoft.com/office/powerpoint/2010/main" val="25995197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7C3C414-1D5A-484B-B1CB-D34BDAC00391}" type="datetimeFigureOut">
              <a:rPr lang="en-US" smtClean="0"/>
              <a:t>5/4/2020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6DF117-5E9E-45AB-967C-6470F1A0D0D0}" type="slidenum">
              <a:rPr lang="en-US" smtClean="0"/>
              <a:t>‹#›</a:t>
            </a:fld>
            <a:endParaRPr lang="en-US"/>
          </a:p>
        </p:txBody>
      </p:sp>
    </p:spTree>
    <p:extLst>
      <p:ext uri="{BB962C8B-B14F-4D97-AF65-F5344CB8AC3E}">
        <p14:creationId xmlns:p14="http://schemas.microsoft.com/office/powerpoint/2010/main" val="26880188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7C3C414-1D5A-484B-B1CB-D34BDAC00391}" type="datetimeFigureOut">
              <a:rPr lang="en-US" smtClean="0"/>
              <a:t>5/4/2020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6DF117-5E9E-45AB-967C-6470F1A0D0D0}" type="slidenum">
              <a:rPr lang="en-US" smtClean="0"/>
              <a:t>‹#›</a:t>
            </a:fld>
            <a:endParaRPr lang="en-US"/>
          </a:p>
        </p:txBody>
      </p:sp>
    </p:spTree>
    <p:extLst>
      <p:ext uri="{BB962C8B-B14F-4D97-AF65-F5344CB8AC3E}">
        <p14:creationId xmlns:p14="http://schemas.microsoft.com/office/powerpoint/2010/main" val="27715508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7C3C414-1D5A-484B-B1CB-D34BDAC00391}" type="datetimeFigureOut">
              <a:rPr lang="en-US" smtClean="0"/>
              <a:t>5/4/2020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6DF117-5E9E-45AB-967C-6470F1A0D0D0}" type="slidenum">
              <a:rPr lang="en-US" smtClean="0"/>
              <a:t>‹#›</a:t>
            </a:fld>
            <a:endParaRPr lang="en-US"/>
          </a:p>
        </p:txBody>
      </p:sp>
    </p:spTree>
    <p:extLst>
      <p:ext uri="{BB962C8B-B14F-4D97-AF65-F5344CB8AC3E}">
        <p14:creationId xmlns:p14="http://schemas.microsoft.com/office/powerpoint/2010/main" val="10444534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D7C3C414-1D5A-484B-B1CB-D34BDAC00391}" type="datetimeFigureOut">
              <a:rPr lang="en-US" smtClean="0"/>
              <a:t>5/4/2020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6DF117-5E9E-45AB-967C-6470F1A0D0D0}" type="slidenum">
              <a:rPr lang="en-US" smtClean="0"/>
              <a:t>‹#›</a:t>
            </a:fld>
            <a:endParaRPr lang="en-US"/>
          </a:p>
        </p:txBody>
      </p:sp>
    </p:spTree>
    <p:extLst>
      <p:ext uri="{BB962C8B-B14F-4D97-AF65-F5344CB8AC3E}">
        <p14:creationId xmlns:p14="http://schemas.microsoft.com/office/powerpoint/2010/main" val="29837469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7C3C414-1D5A-484B-B1CB-D34BDAC00391}" type="datetimeFigureOut">
              <a:rPr lang="en-US" smtClean="0"/>
              <a:t>5/4/2020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66DF117-5E9E-45AB-967C-6470F1A0D0D0}" type="slidenum">
              <a:rPr lang="en-US" smtClean="0"/>
              <a:t>‹#›</a:t>
            </a:fld>
            <a:endParaRPr lang="en-US"/>
          </a:p>
        </p:txBody>
      </p:sp>
    </p:spTree>
    <p:extLst>
      <p:ext uri="{BB962C8B-B14F-4D97-AF65-F5344CB8AC3E}">
        <p14:creationId xmlns:p14="http://schemas.microsoft.com/office/powerpoint/2010/main" val="505998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7C3C414-1D5A-484B-B1CB-D34BDAC00391}" type="datetimeFigureOut">
              <a:rPr lang="en-US" smtClean="0"/>
              <a:t>5/4/2020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66DF117-5E9E-45AB-967C-6470F1A0D0D0}" type="slidenum">
              <a:rPr lang="en-US" smtClean="0"/>
              <a:t>‹#›</a:t>
            </a:fld>
            <a:endParaRPr lang="en-US"/>
          </a:p>
        </p:txBody>
      </p:sp>
    </p:spTree>
    <p:extLst>
      <p:ext uri="{BB962C8B-B14F-4D97-AF65-F5344CB8AC3E}">
        <p14:creationId xmlns:p14="http://schemas.microsoft.com/office/powerpoint/2010/main" val="41924849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7C3C414-1D5A-484B-B1CB-D34BDAC00391}" type="datetimeFigureOut">
              <a:rPr lang="en-US" smtClean="0"/>
              <a:t>5/4/2020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66DF117-5E9E-45AB-967C-6470F1A0D0D0}" type="slidenum">
              <a:rPr lang="en-US" smtClean="0"/>
              <a:t>‹#›</a:t>
            </a:fld>
            <a:endParaRPr lang="en-US"/>
          </a:p>
        </p:txBody>
      </p:sp>
    </p:spTree>
    <p:extLst>
      <p:ext uri="{BB962C8B-B14F-4D97-AF65-F5344CB8AC3E}">
        <p14:creationId xmlns:p14="http://schemas.microsoft.com/office/powerpoint/2010/main" val="8531659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C3C414-1D5A-484B-B1CB-D34BDAC00391}" type="datetimeFigureOut">
              <a:rPr lang="en-US" smtClean="0"/>
              <a:t>5/4/2020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66DF117-5E9E-45AB-967C-6470F1A0D0D0}" type="slidenum">
              <a:rPr lang="en-US" smtClean="0"/>
              <a:t>‹#›</a:t>
            </a:fld>
            <a:endParaRPr lang="en-US"/>
          </a:p>
        </p:txBody>
      </p:sp>
    </p:spTree>
    <p:extLst>
      <p:ext uri="{BB962C8B-B14F-4D97-AF65-F5344CB8AC3E}">
        <p14:creationId xmlns:p14="http://schemas.microsoft.com/office/powerpoint/2010/main" val="3308282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D7C3C414-1D5A-484B-B1CB-D34BDAC00391}" type="datetimeFigureOut">
              <a:rPr lang="en-US" smtClean="0"/>
              <a:t>5/4/2020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66DF117-5E9E-45AB-967C-6470F1A0D0D0}" type="slidenum">
              <a:rPr lang="en-US" smtClean="0"/>
              <a:t>‹#›</a:t>
            </a:fld>
            <a:endParaRPr lang="en-US"/>
          </a:p>
        </p:txBody>
      </p:sp>
    </p:spTree>
    <p:extLst>
      <p:ext uri="{BB962C8B-B14F-4D97-AF65-F5344CB8AC3E}">
        <p14:creationId xmlns:p14="http://schemas.microsoft.com/office/powerpoint/2010/main" val="30753402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D7C3C414-1D5A-484B-B1CB-D34BDAC00391}" type="datetimeFigureOut">
              <a:rPr lang="en-US" smtClean="0"/>
              <a:t>5/4/2020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66DF117-5E9E-45AB-967C-6470F1A0D0D0}" type="slidenum">
              <a:rPr lang="en-US" smtClean="0"/>
              <a:t>‹#›</a:t>
            </a:fld>
            <a:endParaRPr lang="en-US"/>
          </a:p>
        </p:txBody>
      </p:sp>
    </p:spTree>
    <p:extLst>
      <p:ext uri="{BB962C8B-B14F-4D97-AF65-F5344CB8AC3E}">
        <p14:creationId xmlns:p14="http://schemas.microsoft.com/office/powerpoint/2010/main" val="7329265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C3C414-1D5A-484B-B1CB-D34BDAC00391}" type="datetimeFigureOut">
              <a:rPr lang="en-US" smtClean="0"/>
              <a:t>5/4/2020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66DF117-5E9E-45AB-967C-6470F1A0D0D0}" type="slidenum">
              <a:rPr lang="en-US" smtClean="0"/>
              <a:t>‹#›</a:t>
            </a:fld>
            <a:endParaRPr lang="en-US"/>
          </a:p>
        </p:txBody>
      </p:sp>
    </p:spTree>
    <p:extLst>
      <p:ext uri="{BB962C8B-B14F-4D97-AF65-F5344CB8AC3E}">
        <p14:creationId xmlns:p14="http://schemas.microsoft.com/office/powerpoint/2010/main" val="1408328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4" name="Title 1048603"/>
          <p:cNvSpPr>
            <a:spLocks noGrp="1"/>
          </p:cNvSpPr>
          <p:nvPr>
            <p:ph type="title"/>
          </p:nvPr>
        </p:nvSpPr>
        <p:spPr/>
        <p:txBody>
          <a:bodyPr/>
          <a:lstStyle/>
          <a:p>
            <a:r>
              <a:rPr lang="en-US"/>
              <a:t>Feces</a:t>
            </a:r>
          </a:p>
        </p:txBody>
      </p:sp>
      <p:sp>
        <p:nvSpPr>
          <p:cNvPr id="1048605" name="Content Placeholder 1048604"/>
          <p:cNvSpPr>
            <a:spLocks noGrp="1"/>
          </p:cNvSpPr>
          <p:nvPr>
            <p:ph idx="1"/>
          </p:nvPr>
        </p:nvSpPr>
        <p:spPr/>
        <p:txBody>
          <a:bodyPr>
            <a:normAutofit/>
          </a:bodyPr>
          <a:lstStyle/>
          <a:p>
            <a:r>
              <a:rPr lang="en-US" sz="2400" dirty="0"/>
              <a:t>Feces (or </a:t>
            </a:r>
            <a:r>
              <a:rPr lang="en-US" sz="2400" dirty="0" err="1"/>
              <a:t>faeces</a:t>
            </a:r>
            <a:r>
              <a:rPr lang="en-US" sz="2400" dirty="0"/>
              <a:t>) are the solid or semisolid remains of food that could not be digested in the small intestine. </a:t>
            </a:r>
          </a:p>
          <a:p>
            <a:r>
              <a:rPr lang="en-US" sz="2400" dirty="0"/>
              <a:t>Bacteria in the large intestine further break down the material.</a:t>
            </a:r>
          </a:p>
          <a:p>
            <a:r>
              <a:rPr lang="en-US" sz="2400" dirty="0"/>
              <a:t> Feces contain a relatively small amount of metabolic waste products such as bacterially altered bilirubin, and the dead epithelial cells from the lining of the gut.</a:t>
            </a:r>
          </a:p>
          <a:p>
            <a:endParaRPr lang="en-US" sz="2400" dirty="0"/>
          </a:p>
        </p:txBody>
      </p:sp>
    </p:spTree>
    <p:extLst>
      <p:ext uri="{BB962C8B-B14F-4D97-AF65-F5344CB8AC3E}">
        <p14:creationId xmlns:p14="http://schemas.microsoft.com/office/powerpoint/2010/main" val="80161464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9" name="Title 1048618"/>
          <p:cNvSpPr>
            <a:spLocks noGrp="1"/>
          </p:cNvSpPr>
          <p:nvPr>
            <p:ph type="title"/>
          </p:nvPr>
        </p:nvSpPr>
        <p:spPr/>
        <p:txBody>
          <a:bodyPr/>
          <a:lstStyle/>
          <a:p>
            <a:r>
              <a:rPr lang="en-US"/>
              <a:t>Chemical Examination</a:t>
            </a:r>
          </a:p>
        </p:txBody>
      </p:sp>
      <p:sp>
        <p:nvSpPr>
          <p:cNvPr id="1048620" name="Content Placeholder 1048619"/>
          <p:cNvSpPr>
            <a:spLocks noGrp="1"/>
          </p:cNvSpPr>
          <p:nvPr>
            <p:ph idx="1"/>
          </p:nvPr>
        </p:nvSpPr>
        <p:spPr/>
        <p:txBody>
          <a:bodyPr>
            <a:normAutofit/>
          </a:bodyPr>
          <a:lstStyle/>
          <a:p>
            <a:r>
              <a:rPr lang="en-US" sz="2400" dirty="0"/>
              <a:t>Chemical examination of urine includes tests for pH (acidity or alkalinity), albumin, sugar, bile, acetone, calcium, </a:t>
            </a:r>
            <a:r>
              <a:rPr lang="en-US" sz="2400" dirty="0" err="1"/>
              <a:t>bilirubin.Simple</a:t>
            </a:r>
            <a:r>
              <a:rPr lang="en-US" sz="2400" dirty="0"/>
              <a:t> test kits are available for urinalysis. </a:t>
            </a:r>
          </a:p>
          <a:p>
            <a:r>
              <a:rPr lang="en-US" sz="2400" dirty="0"/>
              <a:t>The assistant will learn and conduct all tests and procedures under the direct supervision of a veterinarian.</a:t>
            </a:r>
          </a:p>
          <a:p>
            <a:endParaRPr lang="en-US" sz="2400" dirty="0"/>
          </a:p>
        </p:txBody>
      </p:sp>
    </p:spTree>
    <p:extLst>
      <p:ext uri="{BB962C8B-B14F-4D97-AF65-F5344CB8AC3E}">
        <p14:creationId xmlns:p14="http://schemas.microsoft.com/office/powerpoint/2010/main" val="390963028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7" name="Title 1048596"/>
          <p:cNvSpPr>
            <a:spLocks noGrp="1"/>
          </p:cNvSpPr>
          <p:nvPr>
            <p:ph type="title"/>
          </p:nvPr>
        </p:nvSpPr>
        <p:spPr/>
        <p:txBody>
          <a:bodyPr/>
          <a:lstStyle/>
          <a:p>
            <a:r>
              <a:rPr lang="en-US"/>
              <a:t>Microscopic Examination</a:t>
            </a:r>
            <a:br>
              <a:rPr lang="en-US"/>
            </a:br>
            <a:endParaRPr lang="en-US"/>
          </a:p>
        </p:txBody>
      </p:sp>
      <p:sp>
        <p:nvSpPr>
          <p:cNvPr id="1048598" name="Content Placeholder 1048597"/>
          <p:cNvSpPr>
            <a:spLocks noGrp="1"/>
          </p:cNvSpPr>
          <p:nvPr>
            <p:ph idx="1"/>
          </p:nvPr>
        </p:nvSpPr>
        <p:spPr/>
        <p:txBody>
          <a:bodyPr>
            <a:normAutofit/>
          </a:bodyPr>
          <a:lstStyle/>
          <a:p>
            <a:r>
              <a:rPr lang="en-US" sz="2400" dirty="0"/>
              <a:t>Perform microscopic examination of urinary sediment after centrifugation of a urine sample. Classify the sediments in the urine as organized and unorganized. Organized sediments include epithelial cells, blood cells, mucous threads, and microorganisms, such as bacteria, yeasts, and fungi</a:t>
            </a:r>
          </a:p>
          <a:p>
            <a:endParaRPr lang="en-US" sz="2400" dirty="0"/>
          </a:p>
        </p:txBody>
      </p:sp>
    </p:spTree>
    <p:extLst>
      <p:ext uri="{BB962C8B-B14F-4D97-AF65-F5344CB8AC3E}">
        <p14:creationId xmlns:p14="http://schemas.microsoft.com/office/powerpoint/2010/main" val="100428147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97152" name="Picture 2097151"/>
          <p:cNvPicPr>
            <a:picLocks/>
          </p:cNvPicPr>
          <p:nvPr/>
        </p:nvPicPr>
        <p:blipFill>
          <a:blip r:embed="rId2" cstate="print"/>
          <a:stretch>
            <a:fillRect/>
          </a:stretch>
        </p:blipFill>
        <p:spPr>
          <a:xfrm>
            <a:off x="2406224" y="519547"/>
            <a:ext cx="6834774" cy="5818909"/>
          </a:xfrm>
          <a:prstGeom prst="rect">
            <a:avLst/>
          </a:prstGeom>
        </p:spPr>
      </p:pic>
    </p:spTree>
    <p:extLst>
      <p:ext uri="{BB962C8B-B14F-4D97-AF65-F5344CB8AC3E}">
        <p14:creationId xmlns:p14="http://schemas.microsoft.com/office/powerpoint/2010/main" val="364841867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88" name="Title 1048587"/>
          <p:cNvSpPr>
            <a:spLocks noGrp="1"/>
          </p:cNvSpPr>
          <p:nvPr>
            <p:ph type="title"/>
          </p:nvPr>
        </p:nvSpPr>
        <p:spPr/>
        <p:txBody>
          <a:bodyPr/>
          <a:lstStyle/>
          <a:p>
            <a:r>
              <a:rPr lang="en-US"/>
              <a:t>Fecal Analysis Methods</a:t>
            </a:r>
            <a:br>
              <a:rPr lang="en-US"/>
            </a:br>
            <a:endParaRPr lang="en-US"/>
          </a:p>
        </p:txBody>
      </p:sp>
      <p:sp>
        <p:nvSpPr>
          <p:cNvPr id="1048589" name="Content Placeholder 1048588"/>
          <p:cNvSpPr>
            <a:spLocks noGrp="1"/>
          </p:cNvSpPr>
          <p:nvPr>
            <p:ph idx="1"/>
          </p:nvPr>
        </p:nvSpPr>
        <p:spPr/>
        <p:txBody>
          <a:bodyPr>
            <a:normAutofit/>
          </a:bodyPr>
          <a:lstStyle/>
          <a:p>
            <a:r>
              <a:rPr lang="en-US" dirty="0"/>
              <a:t>   Mix up the flotation solution. It should be saturated. This means that you dissolve as much solid in the water as it will hold. You can use a variety of chemicals including salt or sugar.</a:t>
            </a:r>
          </a:p>
          <a:p>
            <a:endParaRPr lang="en-US" dirty="0"/>
          </a:p>
        </p:txBody>
      </p:sp>
    </p:spTree>
    <p:extLst>
      <p:ext uri="{BB962C8B-B14F-4D97-AF65-F5344CB8AC3E}">
        <p14:creationId xmlns:p14="http://schemas.microsoft.com/office/powerpoint/2010/main" val="323715604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3" name="Title 1048592"/>
          <p:cNvSpPr>
            <a:spLocks noGrp="1"/>
          </p:cNvSpPr>
          <p:nvPr>
            <p:ph type="title"/>
          </p:nvPr>
        </p:nvSpPr>
        <p:spPr/>
        <p:txBody>
          <a:bodyPr>
            <a:normAutofit/>
          </a:bodyPr>
          <a:lstStyle/>
          <a:p>
            <a:r>
              <a:rPr lang="en-US"/>
              <a:t>Fecal Analysis Methods</a:t>
            </a:r>
            <a:br>
              <a:rPr lang="en-US"/>
            </a:br>
            <a:endParaRPr lang="en-US"/>
          </a:p>
        </p:txBody>
      </p:sp>
      <p:sp>
        <p:nvSpPr>
          <p:cNvPr id="1048594" name="Content Placeholder 1048593"/>
          <p:cNvSpPr>
            <a:spLocks noGrp="1"/>
          </p:cNvSpPr>
          <p:nvPr>
            <p:ph idx="1"/>
          </p:nvPr>
        </p:nvSpPr>
        <p:spPr/>
        <p:txBody>
          <a:bodyPr>
            <a:normAutofit/>
          </a:bodyPr>
          <a:lstStyle/>
          <a:p>
            <a:r>
              <a:rPr lang="en-US" sz="2400" dirty="0"/>
              <a:t>Collect fresh feces. Use an old pill bottle or a small jar for each animal. Be sure to label the container with the date, time and animal that provided the specimen.</a:t>
            </a:r>
          </a:p>
          <a:p>
            <a:r>
              <a:rPr lang="en-US" sz="2400" dirty="0"/>
              <a:t>Place 3 or 4 fresh goat pellets (one to three grams) into a test tube and pour in just enough flotation solution to cover them.</a:t>
            </a:r>
          </a:p>
          <a:p>
            <a:endParaRPr lang="en-US" sz="2400" dirty="0"/>
          </a:p>
        </p:txBody>
      </p:sp>
    </p:spTree>
    <p:extLst>
      <p:ext uri="{BB962C8B-B14F-4D97-AF65-F5344CB8AC3E}">
        <p14:creationId xmlns:p14="http://schemas.microsoft.com/office/powerpoint/2010/main" val="344768933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6" name="Content Placeholder 1048595"/>
          <p:cNvSpPr>
            <a:spLocks noGrp="1"/>
          </p:cNvSpPr>
          <p:nvPr>
            <p:ph idx="1"/>
          </p:nvPr>
        </p:nvSpPr>
        <p:spPr/>
        <p:txBody>
          <a:bodyPr>
            <a:normAutofit/>
          </a:bodyPr>
          <a:lstStyle/>
          <a:p>
            <a:r>
              <a:rPr lang="en-US" sz="2400" dirty="0"/>
              <a:t>Mash them up in the liquid with your stirring rod. Add more of the solution and pour it through the strainer or cheesecloth to remove the large particles. Now, pour the strained liquid into a clean test tube.</a:t>
            </a:r>
          </a:p>
          <a:p>
            <a:endParaRPr lang="en-US" sz="2400" dirty="0"/>
          </a:p>
        </p:txBody>
      </p:sp>
    </p:spTree>
    <p:extLst>
      <p:ext uri="{BB962C8B-B14F-4D97-AF65-F5344CB8AC3E}">
        <p14:creationId xmlns:p14="http://schemas.microsoft.com/office/powerpoint/2010/main" val="299492986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21" name="Content Placeholder 1048620"/>
          <p:cNvSpPr>
            <a:spLocks noGrp="1"/>
          </p:cNvSpPr>
          <p:nvPr>
            <p:ph idx="1"/>
          </p:nvPr>
        </p:nvSpPr>
        <p:spPr/>
        <p:txBody>
          <a:bodyPr>
            <a:normAutofit/>
          </a:bodyPr>
          <a:lstStyle/>
          <a:p>
            <a:r>
              <a:rPr lang="en-US" sz="2400" dirty="0"/>
              <a:t>Next, fill up the test tube to the very top with more liquid. Place a microscope cover slip over the top. There should be no air between the cover slip and the liquid. Over time (20-30 minutes) the eggs will float up to the top and adhere to the glass plate.</a:t>
            </a:r>
          </a:p>
          <a:p>
            <a:endParaRPr lang="en-US" sz="2400" dirty="0"/>
          </a:p>
        </p:txBody>
      </p:sp>
    </p:spTree>
    <p:extLst>
      <p:ext uri="{BB962C8B-B14F-4D97-AF65-F5344CB8AC3E}">
        <p14:creationId xmlns:p14="http://schemas.microsoft.com/office/powerpoint/2010/main" val="319350560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22" name="Content Placeholder 1048621"/>
          <p:cNvSpPr>
            <a:spLocks noGrp="1"/>
          </p:cNvSpPr>
          <p:nvPr>
            <p:ph idx="1"/>
          </p:nvPr>
        </p:nvSpPr>
        <p:spPr>
          <a:xfrm>
            <a:off x="2152649" y="1445026"/>
            <a:ext cx="7886700" cy="4351338"/>
          </a:xfrm>
        </p:spPr>
        <p:txBody>
          <a:bodyPr>
            <a:normAutofit/>
          </a:bodyPr>
          <a:lstStyle/>
          <a:p>
            <a:r>
              <a:rPr lang="en-US" sz="2400" dirty="0"/>
              <a:t>Carefully remove the cover slip and lower it at an angle over a microscope slide with the sample sandwiched between both pieces of glass.</a:t>
            </a:r>
          </a:p>
          <a:p>
            <a:r>
              <a:rPr lang="en-US" sz="2400" dirty="0"/>
              <a:t> Start with the lowest power (40x) on your microscope and carefully move up to 100x and even 400x</a:t>
            </a:r>
          </a:p>
          <a:p>
            <a:r>
              <a:rPr lang="en-US" sz="2400" dirty="0"/>
              <a:t> Note, you will also be looking at other debris. Do not confuse it with parasites.</a:t>
            </a:r>
          </a:p>
          <a:p>
            <a:endParaRPr lang="en-US" sz="2400" dirty="0"/>
          </a:p>
          <a:p>
            <a:endParaRPr lang="zh-CN" altLang="en-US" sz="2400" dirty="0"/>
          </a:p>
          <a:p>
            <a:endParaRPr lang="zh-CN" altLang="en-US" sz="2400" dirty="0"/>
          </a:p>
        </p:txBody>
      </p:sp>
    </p:spTree>
    <p:extLst>
      <p:ext uri="{BB962C8B-B14F-4D97-AF65-F5344CB8AC3E}">
        <p14:creationId xmlns:p14="http://schemas.microsoft.com/office/powerpoint/2010/main" val="10790796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23" name="Content Placeholder 1048622"/>
          <p:cNvSpPr>
            <a:spLocks noGrp="1"/>
          </p:cNvSpPr>
          <p:nvPr>
            <p:ph idx="1"/>
          </p:nvPr>
        </p:nvSpPr>
        <p:spPr/>
        <p:txBody>
          <a:bodyPr>
            <a:normAutofit/>
          </a:bodyPr>
          <a:lstStyle/>
          <a:p>
            <a:r>
              <a:rPr lang="en-US" sz="2400" dirty="0"/>
              <a:t>You should be able to see </a:t>
            </a:r>
            <a:r>
              <a:rPr lang="en-US" sz="2400" dirty="0" err="1"/>
              <a:t>coccidia</a:t>
            </a:r>
            <a:r>
              <a:rPr lang="en-US" sz="2400" dirty="0"/>
              <a:t> </a:t>
            </a:r>
            <a:r>
              <a:rPr lang="en-US" sz="2400" dirty="0" err="1"/>
              <a:t>oocysts</a:t>
            </a:r>
            <a:r>
              <a:rPr lang="en-US" sz="2400" dirty="0"/>
              <a:t>, nematode eggs, and some tapeworm eggs. Nematode eggs are shed by a large number of nematodes (worms), most of which cannot be easily distinguished from each other with this type of procedure.</a:t>
            </a:r>
          </a:p>
          <a:p>
            <a:endParaRPr lang="en-US" sz="2400" dirty="0"/>
          </a:p>
        </p:txBody>
      </p:sp>
    </p:spTree>
    <p:extLst>
      <p:ext uri="{BB962C8B-B14F-4D97-AF65-F5344CB8AC3E}">
        <p14:creationId xmlns:p14="http://schemas.microsoft.com/office/powerpoint/2010/main" val="210604168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24" name="Title 1048623"/>
          <p:cNvSpPr>
            <a:spLocks noGrp="1"/>
          </p:cNvSpPr>
          <p:nvPr>
            <p:ph type="title"/>
          </p:nvPr>
        </p:nvSpPr>
        <p:spPr/>
        <p:txBody>
          <a:bodyPr/>
          <a:lstStyle/>
          <a:p>
            <a:r>
              <a:rPr lang="en-US"/>
              <a:t>Why we do This?</a:t>
            </a:r>
          </a:p>
        </p:txBody>
      </p:sp>
      <p:sp>
        <p:nvSpPr>
          <p:cNvPr id="1048625" name="Content Placeholder 1048624"/>
          <p:cNvSpPr>
            <a:spLocks noGrp="1"/>
          </p:cNvSpPr>
          <p:nvPr>
            <p:ph idx="1"/>
          </p:nvPr>
        </p:nvSpPr>
        <p:spPr/>
        <p:txBody>
          <a:bodyPr>
            <a:normAutofit/>
          </a:bodyPr>
          <a:lstStyle/>
          <a:p>
            <a:r>
              <a:rPr lang="en-US" sz="2400" dirty="0"/>
              <a:t>Fecal examinations are primarily performed to detect Microscopic gastrointestinal </a:t>
            </a:r>
            <a:r>
              <a:rPr lang="en-US" sz="2400" dirty="0" err="1"/>
              <a:t>parasites,such</a:t>
            </a:r>
            <a:r>
              <a:rPr lang="en-US" sz="2400" dirty="0"/>
              <a:t> as :</a:t>
            </a:r>
          </a:p>
          <a:p>
            <a:r>
              <a:rPr lang="en-US" sz="2400" dirty="0"/>
              <a:t>Roundworm </a:t>
            </a:r>
          </a:p>
          <a:p>
            <a:r>
              <a:rPr lang="en-US" sz="2400" dirty="0"/>
              <a:t>Hookworm</a:t>
            </a:r>
          </a:p>
          <a:p>
            <a:r>
              <a:rPr lang="en-US" sz="2400" dirty="0"/>
              <a:t>Whipworm</a:t>
            </a:r>
          </a:p>
          <a:p>
            <a:r>
              <a:rPr lang="en-US" sz="2400" dirty="0" err="1"/>
              <a:t>Coccidia</a:t>
            </a:r>
            <a:endParaRPr lang="en-US" sz="2400" dirty="0"/>
          </a:p>
          <a:p>
            <a:r>
              <a:rPr lang="en-US" sz="2400" dirty="0"/>
              <a:t>Tapeworm</a:t>
            </a:r>
          </a:p>
        </p:txBody>
      </p:sp>
    </p:spTree>
    <p:extLst>
      <p:ext uri="{BB962C8B-B14F-4D97-AF65-F5344CB8AC3E}">
        <p14:creationId xmlns:p14="http://schemas.microsoft.com/office/powerpoint/2010/main" val="180020245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6" name="Content Placeholder 1048605"/>
          <p:cNvSpPr>
            <a:spLocks noGrp="1"/>
          </p:cNvSpPr>
          <p:nvPr>
            <p:ph idx="1"/>
          </p:nvPr>
        </p:nvSpPr>
        <p:spPr/>
        <p:txBody>
          <a:bodyPr>
            <a:normAutofit/>
          </a:bodyPr>
          <a:lstStyle/>
          <a:p>
            <a:r>
              <a:rPr lang="en-US" dirty="0"/>
              <a:t>Feces are discharged through the anus or cloaca during defecation</a:t>
            </a:r>
          </a:p>
        </p:txBody>
      </p:sp>
    </p:spTree>
    <p:extLst>
      <p:ext uri="{BB962C8B-B14F-4D97-AF65-F5344CB8AC3E}">
        <p14:creationId xmlns:p14="http://schemas.microsoft.com/office/powerpoint/2010/main" val="295611863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26" name="Content Placeholder 1048625"/>
          <p:cNvSpPr>
            <a:spLocks noGrp="1"/>
          </p:cNvSpPr>
          <p:nvPr>
            <p:ph idx="1"/>
          </p:nvPr>
        </p:nvSpPr>
        <p:spPr>
          <a:xfrm>
            <a:off x="1524000" y="362902"/>
            <a:ext cx="7886700" cy="5636209"/>
          </a:xfrm>
        </p:spPr>
        <p:txBody>
          <a:bodyPr>
            <a:normAutofit/>
          </a:bodyPr>
          <a:lstStyle/>
          <a:p>
            <a:r>
              <a:rPr lang="en-US" sz="2400" dirty="0"/>
              <a:t>Some abnormal parasites known as spirochetes or flagellates can also be detected</a:t>
            </a:r>
          </a:p>
          <a:p>
            <a:r>
              <a:rPr lang="en-US" sz="2400" dirty="0"/>
              <a:t>A positive result indicates gastrointestinal parasitic disease.</a:t>
            </a:r>
          </a:p>
          <a:p>
            <a:r>
              <a:rPr lang="en-US" sz="2400" dirty="0"/>
              <a:t>Negative result from one fecal sample may be misleading.</a:t>
            </a:r>
          </a:p>
          <a:p>
            <a:r>
              <a:rPr lang="en-US" sz="2400" dirty="0"/>
              <a:t>Some parasites do not shed eggs consistently so some sample may be negative even though the animal actually has a parasitic infection.</a:t>
            </a:r>
          </a:p>
          <a:p>
            <a:r>
              <a:rPr lang="en-US" sz="2400" dirty="0"/>
              <a:t>Repeated fecal examination may be necessary to detect some elusive parasites.</a:t>
            </a:r>
          </a:p>
          <a:p>
            <a:endParaRPr lang="en-US" sz="2400" dirty="0"/>
          </a:p>
        </p:txBody>
      </p:sp>
    </p:spTree>
    <p:extLst>
      <p:ext uri="{BB962C8B-B14F-4D97-AF65-F5344CB8AC3E}">
        <p14:creationId xmlns:p14="http://schemas.microsoft.com/office/powerpoint/2010/main" val="204717156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27" name="Title 1048626"/>
          <p:cNvSpPr>
            <a:spLocks noGrp="1"/>
          </p:cNvSpPr>
          <p:nvPr>
            <p:ph type="title"/>
          </p:nvPr>
        </p:nvSpPr>
        <p:spPr/>
        <p:txBody>
          <a:bodyPr/>
          <a:lstStyle/>
          <a:p>
            <a:r>
              <a:rPr lang="en-US"/>
              <a:t>Spirochetea</a:t>
            </a:r>
          </a:p>
        </p:txBody>
      </p:sp>
      <p:sp>
        <p:nvSpPr>
          <p:cNvPr id="1048628" name="Content Placeholder 1048627"/>
          <p:cNvSpPr>
            <a:spLocks noGrp="1"/>
          </p:cNvSpPr>
          <p:nvPr>
            <p:ph idx="1"/>
          </p:nvPr>
        </p:nvSpPr>
        <p:spPr/>
        <p:txBody>
          <a:bodyPr>
            <a:noAutofit/>
          </a:bodyPr>
          <a:lstStyle/>
          <a:p>
            <a:r>
              <a:rPr lang="en-US" sz="2400" dirty="0"/>
              <a:t>Spirochetes can be found in large numbers in the colonic crypts of normal dogs.</a:t>
            </a:r>
          </a:p>
          <a:p>
            <a:r>
              <a:rPr lang="en-US" sz="2400" dirty="0"/>
              <a:t> In dogs with diarrhea, spirochetes can appear in the feces in large numbers.</a:t>
            </a:r>
          </a:p>
          <a:p>
            <a:r>
              <a:rPr lang="en-US" sz="2400" dirty="0" err="1"/>
              <a:t>Pilosicoli</a:t>
            </a:r>
            <a:r>
              <a:rPr lang="en-US" sz="2400" dirty="0"/>
              <a:t> can be isolated from dogs with diarrhea and intestinal </a:t>
            </a:r>
            <a:r>
              <a:rPr lang="en-US" sz="2400" dirty="0" err="1"/>
              <a:t>spirochetosis</a:t>
            </a:r>
            <a:r>
              <a:rPr lang="en-US" sz="2400" dirty="0"/>
              <a:t>, whereas B. </a:t>
            </a:r>
            <a:r>
              <a:rPr lang="en-US" sz="2400" dirty="0" err="1"/>
              <a:t>canis</a:t>
            </a:r>
            <a:r>
              <a:rPr lang="en-US" sz="2400" dirty="0"/>
              <a:t> were commonly isolated from healthy dogs.</a:t>
            </a:r>
          </a:p>
          <a:p>
            <a:r>
              <a:rPr lang="en-US" sz="2400" dirty="0"/>
              <a:t>This </a:t>
            </a:r>
            <a:r>
              <a:rPr lang="en-US" sz="2400" dirty="0" err="1"/>
              <a:t>disese</a:t>
            </a:r>
            <a:r>
              <a:rPr lang="en-US" sz="2400" dirty="0"/>
              <a:t> usually occur rarely in dogs.</a:t>
            </a:r>
          </a:p>
        </p:txBody>
      </p:sp>
    </p:spTree>
    <p:extLst>
      <p:ext uri="{BB962C8B-B14F-4D97-AF65-F5344CB8AC3E}">
        <p14:creationId xmlns:p14="http://schemas.microsoft.com/office/powerpoint/2010/main" val="228766664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29" name="Title 1048628"/>
          <p:cNvSpPr>
            <a:spLocks noGrp="1"/>
          </p:cNvSpPr>
          <p:nvPr>
            <p:ph type="title"/>
          </p:nvPr>
        </p:nvSpPr>
        <p:spPr/>
        <p:txBody>
          <a:bodyPr/>
          <a:lstStyle/>
          <a:p>
            <a:r>
              <a:rPr lang="en-US"/>
              <a:t>Spirochetea</a:t>
            </a:r>
          </a:p>
        </p:txBody>
      </p:sp>
      <p:sp>
        <p:nvSpPr>
          <p:cNvPr id="1048630" name="Content Placeholder 1048629"/>
          <p:cNvSpPr>
            <a:spLocks noGrp="1"/>
          </p:cNvSpPr>
          <p:nvPr>
            <p:ph idx="1"/>
          </p:nvPr>
        </p:nvSpPr>
        <p:spPr/>
        <p:txBody>
          <a:bodyPr/>
          <a:lstStyle/>
          <a:p>
            <a:endParaRPr lang="en-US"/>
          </a:p>
        </p:txBody>
      </p:sp>
      <p:pic>
        <p:nvPicPr>
          <p:cNvPr id="2097155" name="Picture 2097154"/>
          <p:cNvPicPr>
            <a:picLocks/>
          </p:cNvPicPr>
          <p:nvPr/>
        </p:nvPicPr>
        <p:blipFill>
          <a:blip r:embed="rId2" cstate="print"/>
          <a:stretch>
            <a:fillRect/>
          </a:stretch>
        </p:blipFill>
        <p:spPr>
          <a:xfrm>
            <a:off x="2047469" y="1823814"/>
            <a:ext cx="8097065" cy="4353149"/>
          </a:xfrm>
          <a:prstGeom prst="rect">
            <a:avLst/>
          </a:prstGeom>
        </p:spPr>
      </p:pic>
    </p:spTree>
    <p:extLst>
      <p:ext uri="{BB962C8B-B14F-4D97-AF65-F5344CB8AC3E}">
        <p14:creationId xmlns:p14="http://schemas.microsoft.com/office/powerpoint/2010/main" val="98792259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31" name="Title 1048630"/>
          <p:cNvSpPr>
            <a:spLocks noGrp="1"/>
          </p:cNvSpPr>
          <p:nvPr>
            <p:ph type="title"/>
          </p:nvPr>
        </p:nvSpPr>
        <p:spPr/>
        <p:txBody>
          <a:bodyPr/>
          <a:lstStyle/>
          <a:p>
            <a:r>
              <a:rPr lang="en-US"/>
              <a:t>Coccidiosis</a:t>
            </a:r>
          </a:p>
        </p:txBody>
      </p:sp>
      <p:sp>
        <p:nvSpPr>
          <p:cNvPr id="1048632" name="Content Placeholder 1048631"/>
          <p:cNvSpPr>
            <a:spLocks noGrp="1"/>
          </p:cNvSpPr>
          <p:nvPr>
            <p:ph idx="1"/>
          </p:nvPr>
        </p:nvSpPr>
        <p:spPr/>
        <p:txBody>
          <a:bodyPr>
            <a:normAutofit fontScale="92857"/>
          </a:bodyPr>
          <a:lstStyle/>
          <a:p>
            <a:r>
              <a:rPr lang="en-US" sz="2000" dirty="0" err="1"/>
              <a:t>Coccidiosis</a:t>
            </a:r>
            <a:r>
              <a:rPr lang="en-US" sz="2000" dirty="0"/>
              <a:t> is a parasitic disease of the intestinal tract of animals caused by coccidian protozoa. </a:t>
            </a:r>
          </a:p>
          <a:p>
            <a:r>
              <a:rPr lang="en-US" sz="2000" dirty="0"/>
              <a:t>The disease spreads from one animal to another by contact with infected feces or ingestion of infected tissue.</a:t>
            </a:r>
          </a:p>
          <a:p>
            <a:r>
              <a:rPr lang="en-US" sz="2000" dirty="0"/>
              <a:t>can be one of the most economically devastating in many livestock species.</a:t>
            </a:r>
          </a:p>
          <a:p>
            <a:r>
              <a:rPr lang="en-US" sz="2000" dirty="0" err="1"/>
              <a:t>Coccidiosis</a:t>
            </a:r>
            <a:r>
              <a:rPr lang="en-US" sz="2000" dirty="0"/>
              <a:t> is a parasitic disease of the intestinal tract of animals caused by coccidian protozoa. </a:t>
            </a:r>
          </a:p>
        </p:txBody>
      </p:sp>
    </p:spTree>
    <p:extLst>
      <p:ext uri="{BB962C8B-B14F-4D97-AF65-F5344CB8AC3E}">
        <p14:creationId xmlns:p14="http://schemas.microsoft.com/office/powerpoint/2010/main" val="217131569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33" name="Content Placeholder 1048632"/>
          <p:cNvSpPr>
            <a:spLocks noGrp="1"/>
          </p:cNvSpPr>
          <p:nvPr>
            <p:ph idx="1"/>
          </p:nvPr>
        </p:nvSpPr>
        <p:spPr>
          <a:xfrm>
            <a:off x="1524000" y="1822656"/>
            <a:ext cx="7886700" cy="4351338"/>
          </a:xfrm>
        </p:spPr>
        <p:txBody>
          <a:bodyPr>
            <a:normAutofit/>
          </a:bodyPr>
          <a:lstStyle/>
          <a:p>
            <a:r>
              <a:rPr lang="en-US" sz="2000" dirty="0"/>
              <a:t>The disease spreads from one animal to another by contact with infected feces or ingestion of infected tissue. </a:t>
            </a:r>
          </a:p>
          <a:p>
            <a:r>
              <a:rPr lang="en-US" sz="2000" dirty="0"/>
              <a:t>Diarrhea, which may become bloody in severe cases, is the primary symptom.</a:t>
            </a:r>
          </a:p>
          <a:p>
            <a:r>
              <a:rPr lang="en-US" sz="2000" dirty="0"/>
              <a:t> Most animals infected with </a:t>
            </a:r>
            <a:r>
              <a:rPr lang="en-US" sz="2000" dirty="0" err="1"/>
              <a:t>coccidia</a:t>
            </a:r>
            <a:r>
              <a:rPr lang="en-US" sz="2000" dirty="0"/>
              <a:t> are asymptomatic, but young or </a:t>
            </a:r>
            <a:r>
              <a:rPr lang="en-US" sz="2000" dirty="0" err="1"/>
              <a:t>immunocompromised</a:t>
            </a:r>
            <a:r>
              <a:rPr lang="en-US" sz="2000" dirty="0"/>
              <a:t> animals may suffer severe symptoms and death. </a:t>
            </a:r>
          </a:p>
        </p:txBody>
      </p:sp>
    </p:spTree>
    <p:extLst>
      <p:ext uri="{BB962C8B-B14F-4D97-AF65-F5344CB8AC3E}">
        <p14:creationId xmlns:p14="http://schemas.microsoft.com/office/powerpoint/2010/main" val="177839698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97156" name="Picture 2097155"/>
          <p:cNvPicPr>
            <a:picLocks/>
          </p:cNvPicPr>
          <p:nvPr/>
        </p:nvPicPr>
        <p:blipFill>
          <a:blip r:embed="rId2" cstate="print"/>
          <a:stretch>
            <a:fillRect/>
          </a:stretch>
        </p:blipFill>
        <p:spPr>
          <a:xfrm>
            <a:off x="1673369" y="296858"/>
            <a:ext cx="8845262" cy="6264282"/>
          </a:xfrm>
          <a:prstGeom prst="rect">
            <a:avLst/>
          </a:prstGeom>
        </p:spPr>
      </p:pic>
    </p:spTree>
    <p:extLst>
      <p:ext uri="{BB962C8B-B14F-4D97-AF65-F5344CB8AC3E}">
        <p14:creationId xmlns:p14="http://schemas.microsoft.com/office/powerpoint/2010/main" val="179433124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34" name="Title 1048633"/>
          <p:cNvSpPr>
            <a:spLocks noGrp="1"/>
          </p:cNvSpPr>
          <p:nvPr>
            <p:ph type="title"/>
          </p:nvPr>
        </p:nvSpPr>
        <p:spPr/>
        <p:txBody>
          <a:bodyPr/>
          <a:lstStyle/>
          <a:p>
            <a:r>
              <a:rPr lang="en-US"/>
              <a:t>Roundworms</a:t>
            </a:r>
          </a:p>
        </p:txBody>
      </p:sp>
      <p:sp>
        <p:nvSpPr>
          <p:cNvPr id="1048635" name="Content Placeholder 1048634"/>
          <p:cNvSpPr>
            <a:spLocks noGrp="1"/>
          </p:cNvSpPr>
          <p:nvPr>
            <p:ph idx="1"/>
          </p:nvPr>
        </p:nvSpPr>
        <p:spPr/>
        <p:txBody>
          <a:bodyPr>
            <a:normAutofit fontScale="92857"/>
          </a:bodyPr>
          <a:lstStyle/>
          <a:p>
            <a:r>
              <a:rPr lang="en-US" sz="2000" dirty="0"/>
              <a:t>Roundworms are the most common of the parasitic worms found inside a dog. </a:t>
            </a:r>
          </a:p>
          <a:p>
            <a:r>
              <a:rPr lang="en-US" sz="2000" dirty="0"/>
              <a:t>Almost all dogs become infected with them at some time in their lives, usually as puppies. </a:t>
            </a:r>
          </a:p>
          <a:p>
            <a:r>
              <a:rPr lang="en-US" sz="2000" dirty="0"/>
              <a:t>Roundworms may be contracted in different ways, making them easy to spread and hard to control.</a:t>
            </a:r>
          </a:p>
          <a:p>
            <a:r>
              <a:rPr lang="en-US" sz="2000" dirty="0"/>
              <a:t>Dog may be infected with roundworms from the time it is born because often the mother passes the worms to the puppy while it is still in her body.</a:t>
            </a:r>
          </a:p>
        </p:txBody>
      </p:sp>
    </p:spTree>
    <p:extLst>
      <p:ext uri="{BB962C8B-B14F-4D97-AF65-F5344CB8AC3E}">
        <p14:creationId xmlns:p14="http://schemas.microsoft.com/office/powerpoint/2010/main" val="205683638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36" name="Content Placeholder 1048635"/>
          <p:cNvSpPr>
            <a:spLocks noGrp="1"/>
          </p:cNvSpPr>
          <p:nvPr>
            <p:ph idx="1"/>
          </p:nvPr>
        </p:nvSpPr>
        <p:spPr/>
        <p:txBody>
          <a:bodyPr>
            <a:normAutofit/>
          </a:bodyPr>
          <a:lstStyle/>
          <a:p>
            <a:r>
              <a:rPr lang="en-US" sz="2400" dirty="0"/>
              <a:t>Adult roundworms live in the affected dog's intestines. </a:t>
            </a:r>
          </a:p>
          <a:p>
            <a:r>
              <a:rPr lang="en-US" sz="2400" dirty="0"/>
              <a:t>Many dogs do not have signs of infection; however, dogs with major roundworm infections, especially puppies, show diarrhea, vomiting, weight loss, dull hair, and a potbellied appearance. </a:t>
            </a:r>
          </a:p>
          <a:p>
            <a:r>
              <a:rPr lang="en-US" sz="2400" dirty="0"/>
              <a:t>The dog may cough if the roundworms move into the lungs.</a:t>
            </a:r>
          </a:p>
        </p:txBody>
      </p:sp>
    </p:spTree>
    <p:extLst>
      <p:ext uri="{BB962C8B-B14F-4D97-AF65-F5344CB8AC3E}">
        <p14:creationId xmlns:p14="http://schemas.microsoft.com/office/powerpoint/2010/main" val="119516183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97157" name="Picture 2097156"/>
          <p:cNvPicPr>
            <a:picLocks/>
          </p:cNvPicPr>
          <p:nvPr/>
        </p:nvPicPr>
        <p:blipFill>
          <a:blip r:embed="rId2" cstate="print"/>
          <a:stretch>
            <a:fillRect/>
          </a:stretch>
        </p:blipFill>
        <p:spPr>
          <a:xfrm>
            <a:off x="1848008" y="561593"/>
            <a:ext cx="8495982" cy="5734817"/>
          </a:xfrm>
          <a:prstGeom prst="rect">
            <a:avLst/>
          </a:prstGeom>
        </p:spPr>
      </p:pic>
    </p:spTree>
    <p:extLst>
      <p:ext uri="{BB962C8B-B14F-4D97-AF65-F5344CB8AC3E}">
        <p14:creationId xmlns:p14="http://schemas.microsoft.com/office/powerpoint/2010/main" val="202891486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37" name="Title 1048636"/>
          <p:cNvSpPr>
            <a:spLocks noGrp="1"/>
          </p:cNvSpPr>
          <p:nvPr>
            <p:ph type="title"/>
          </p:nvPr>
        </p:nvSpPr>
        <p:spPr>
          <a:xfrm>
            <a:off x="2133600" y="480811"/>
            <a:ext cx="6347713" cy="1320800"/>
          </a:xfrm>
        </p:spPr>
        <p:txBody>
          <a:bodyPr/>
          <a:lstStyle/>
          <a:p>
            <a:r>
              <a:rPr lang="en-US"/>
              <a:t>Hookworms</a:t>
            </a:r>
          </a:p>
        </p:txBody>
      </p:sp>
      <p:sp>
        <p:nvSpPr>
          <p:cNvPr id="1048638" name="Content Placeholder 1048637"/>
          <p:cNvSpPr>
            <a:spLocks noGrp="1"/>
          </p:cNvSpPr>
          <p:nvPr>
            <p:ph idx="1"/>
          </p:nvPr>
        </p:nvSpPr>
        <p:spPr>
          <a:xfrm>
            <a:off x="1837385" y="1246191"/>
            <a:ext cx="6347714" cy="3880773"/>
          </a:xfrm>
        </p:spPr>
        <p:txBody>
          <a:bodyPr>
            <a:noAutofit/>
          </a:bodyPr>
          <a:lstStyle/>
          <a:p>
            <a:pPr marL="0" indent="0">
              <a:buNone/>
            </a:pPr>
            <a:r>
              <a:rPr lang="en-US" sz="2000" dirty="0"/>
              <a:t>Hookworms are intestinal parasites that live in the digestive system of your dog (or cat). </a:t>
            </a:r>
          </a:p>
          <a:p>
            <a:pPr marL="0" indent="0">
              <a:buNone/>
            </a:pPr>
            <a:r>
              <a:rPr lang="en-US" sz="2000" dirty="0"/>
              <a:t>The hookworm attaches to the lining of the intestinal wall and feeds on your dog’s blood.</a:t>
            </a:r>
          </a:p>
          <a:p>
            <a:pPr marL="0" indent="0">
              <a:buNone/>
            </a:pPr>
            <a:r>
              <a:rPr lang="en-US" sz="2000" dirty="0"/>
              <a:t> Its eggs are ejected into the digestive tract and pass into the environment through your dog’s feces.</a:t>
            </a:r>
          </a:p>
          <a:p>
            <a:r>
              <a:rPr lang="en-US" sz="2000" dirty="0"/>
              <a:t>Larvae (young hookworms) that hatch from hookworm eggs live in the soil. </a:t>
            </a:r>
          </a:p>
          <a:p>
            <a:r>
              <a:rPr lang="en-US" sz="2000" dirty="0"/>
              <a:t> These larvae can infect your dog simply through contact and penetration of the skin and through the dog eating the larvae when they ingest dirt or during their routine licking (cleaning).</a:t>
            </a:r>
          </a:p>
        </p:txBody>
      </p:sp>
    </p:spTree>
    <p:extLst>
      <p:ext uri="{BB962C8B-B14F-4D97-AF65-F5344CB8AC3E}">
        <p14:creationId xmlns:p14="http://schemas.microsoft.com/office/powerpoint/2010/main" val="184254735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7" name="Title 1048606"/>
          <p:cNvSpPr>
            <a:spLocks noGrp="1"/>
          </p:cNvSpPr>
          <p:nvPr>
            <p:ph type="title"/>
          </p:nvPr>
        </p:nvSpPr>
        <p:spPr>
          <a:xfrm>
            <a:off x="2152649" y="-64502"/>
            <a:ext cx="7886700" cy="1325563"/>
          </a:xfrm>
        </p:spPr>
        <p:txBody>
          <a:bodyPr/>
          <a:lstStyle/>
          <a:p>
            <a:r>
              <a:rPr lang="en-US"/>
              <a:t>Microscopic Examination</a:t>
            </a:r>
          </a:p>
        </p:txBody>
      </p:sp>
      <p:sp>
        <p:nvSpPr>
          <p:cNvPr id="1048608" name="Content Placeholder 1048607"/>
          <p:cNvSpPr>
            <a:spLocks noGrp="1"/>
          </p:cNvSpPr>
          <p:nvPr>
            <p:ph idx="1"/>
          </p:nvPr>
        </p:nvSpPr>
        <p:spPr>
          <a:xfrm>
            <a:off x="2152650" y="1261062"/>
            <a:ext cx="7886700" cy="4792607"/>
          </a:xfrm>
        </p:spPr>
        <p:txBody>
          <a:bodyPr/>
          <a:lstStyle/>
          <a:p>
            <a:pPr marL="0" indent="0">
              <a:buNone/>
            </a:pPr>
            <a:endParaRPr lang="en-US"/>
          </a:p>
        </p:txBody>
      </p:sp>
      <p:pic>
        <p:nvPicPr>
          <p:cNvPr id="2097154" name="Picture 2097153"/>
          <p:cNvPicPr>
            <a:picLocks/>
          </p:cNvPicPr>
          <p:nvPr/>
        </p:nvPicPr>
        <p:blipFill>
          <a:blip r:embed="rId2" cstate="print"/>
          <a:stretch>
            <a:fillRect/>
          </a:stretch>
        </p:blipFill>
        <p:spPr>
          <a:xfrm>
            <a:off x="2152649" y="1279285"/>
            <a:ext cx="7736796" cy="4844528"/>
          </a:xfrm>
          <a:prstGeom prst="rect">
            <a:avLst/>
          </a:prstGeom>
        </p:spPr>
      </p:pic>
    </p:spTree>
    <p:extLst>
      <p:ext uri="{BB962C8B-B14F-4D97-AF65-F5344CB8AC3E}">
        <p14:creationId xmlns:p14="http://schemas.microsoft.com/office/powerpoint/2010/main" val="119790726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97158" name="Picture 2097157"/>
          <p:cNvPicPr>
            <a:picLocks/>
          </p:cNvPicPr>
          <p:nvPr/>
        </p:nvPicPr>
        <p:blipFill>
          <a:blip r:embed="rId2" cstate="print"/>
          <a:stretch>
            <a:fillRect/>
          </a:stretch>
        </p:blipFill>
        <p:spPr>
          <a:xfrm>
            <a:off x="1379241" y="373382"/>
            <a:ext cx="9449536" cy="6111239"/>
          </a:xfrm>
          <a:prstGeom prst="rect">
            <a:avLst/>
          </a:prstGeom>
        </p:spPr>
      </p:pic>
    </p:spTree>
    <p:extLst>
      <p:ext uri="{BB962C8B-B14F-4D97-AF65-F5344CB8AC3E}">
        <p14:creationId xmlns:p14="http://schemas.microsoft.com/office/powerpoint/2010/main" val="267591786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39" name="Title 1048638"/>
          <p:cNvSpPr>
            <a:spLocks noGrp="1"/>
          </p:cNvSpPr>
          <p:nvPr>
            <p:ph type="title"/>
          </p:nvPr>
        </p:nvSpPr>
        <p:spPr/>
        <p:txBody>
          <a:bodyPr/>
          <a:lstStyle/>
          <a:p>
            <a:r>
              <a:rPr lang="en-US"/>
              <a:t>Tapeworms</a:t>
            </a:r>
          </a:p>
        </p:txBody>
      </p:sp>
      <p:sp>
        <p:nvSpPr>
          <p:cNvPr id="1048640" name="Content Placeholder 1048639"/>
          <p:cNvSpPr>
            <a:spLocks noGrp="1"/>
          </p:cNvSpPr>
          <p:nvPr>
            <p:ph idx="1"/>
          </p:nvPr>
        </p:nvSpPr>
        <p:spPr/>
        <p:txBody>
          <a:bodyPr>
            <a:normAutofit/>
          </a:bodyPr>
          <a:lstStyle/>
          <a:p>
            <a:r>
              <a:rPr lang="en-US" sz="2000" dirty="0"/>
              <a:t>Tapeworms are an intestinal parasite. </a:t>
            </a:r>
          </a:p>
          <a:p>
            <a:r>
              <a:rPr lang="en-US" sz="2000" dirty="0"/>
              <a:t>Along with roundworm, hookworm, and whipworm, this flat, segmented worm is found in dogs, cats, humans, and many other species around the world.</a:t>
            </a:r>
          </a:p>
          <a:p>
            <a:r>
              <a:rPr lang="en-US" sz="2000" dirty="0"/>
              <a:t> The most common tapeworm species is </a:t>
            </a:r>
            <a:r>
              <a:rPr lang="en-US" sz="2000" dirty="0" err="1"/>
              <a:t>Dipylidium</a:t>
            </a:r>
            <a:r>
              <a:rPr lang="en-US" sz="2000" dirty="0"/>
              <a:t> </a:t>
            </a:r>
            <a:r>
              <a:rPr lang="en-US" sz="2000" dirty="0" err="1"/>
              <a:t>Caninum</a:t>
            </a:r>
            <a:r>
              <a:rPr lang="en-US" sz="2000" dirty="0"/>
              <a:t>. </a:t>
            </a:r>
          </a:p>
          <a:p>
            <a:r>
              <a:rPr lang="en-US" sz="2000" dirty="0"/>
              <a:t>The medical term for a tapeworm infestation is </a:t>
            </a:r>
            <a:r>
              <a:rPr lang="en-US" sz="2000" dirty="0" err="1"/>
              <a:t>Cestodiasis</a:t>
            </a:r>
            <a:r>
              <a:rPr lang="en-US" sz="2000" dirty="0"/>
              <a:t>.</a:t>
            </a:r>
          </a:p>
        </p:txBody>
      </p:sp>
    </p:spTree>
    <p:extLst>
      <p:ext uri="{BB962C8B-B14F-4D97-AF65-F5344CB8AC3E}">
        <p14:creationId xmlns:p14="http://schemas.microsoft.com/office/powerpoint/2010/main" val="111481278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97159" name="Picture 2097158"/>
          <p:cNvPicPr>
            <a:picLocks/>
          </p:cNvPicPr>
          <p:nvPr/>
        </p:nvPicPr>
        <p:blipFill>
          <a:blip r:embed="rId2" cstate="print"/>
          <a:stretch>
            <a:fillRect/>
          </a:stretch>
        </p:blipFill>
        <p:spPr>
          <a:xfrm>
            <a:off x="2186212" y="312285"/>
            <a:ext cx="7819579" cy="6233433"/>
          </a:xfrm>
          <a:prstGeom prst="rect">
            <a:avLst/>
          </a:prstGeom>
        </p:spPr>
      </p:pic>
    </p:spTree>
    <p:extLst>
      <p:ext uri="{BB962C8B-B14F-4D97-AF65-F5344CB8AC3E}">
        <p14:creationId xmlns:p14="http://schemas.microsoft.com/office/powerpoint/2010/main" val="326974708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9" name="Title 1048608"/>
          <p:cNvSpPr>
            <a:spLocks noGrp="1"/>
          </p:cNvSpPr>
          <p:nvPr>
            <p:ph type="title"/>
          </p:nvPr>
        </p:nvSpPr>
        <p:spPr/>
        <p:txBody>
          <a:bodyPr/>
          <a:lstStyle/>
          <a:p>
            <a:r>
              <a:rPr lang="en-US"/>
              <a:t>What is Fecal Examination</a:t>
            </a:r>
          </a:p>
        </p:txBody>
      </p:sp>
      <p:sp>
        <p:nvSpPr>
          <p:cNvPr id="1048610" name="Content Placeholder 1048609"/>
          <p:cNvSpPr>
            <a:spLocks noGrp="1"/>
          </p:cNvSpPr>
          <p:nvPr>
            <p:ph idx="1"/>
          </p:nvPr>
        </p:nvSpPr>
        <p:spPr/>
        <p:txBody>
          <a:bodyPr>
            <a:normAutofit/>
          </a:bodyPr>
          <a:lstStyle/>
          <a:p>
            <a:r>
              <a:rPr lang="en-US" sz="2400" dirty="0"/>
              <a:t>Fecal examination is  the microscopic evaluation of feces.</a:t>
            </a:r>
          </a:p>
          <a:p>
            <a:r>
              <a:rPr lang="en-US" sz="2400" dirty="0"/>
              <a:t>The test is indicated for pets With </a:t>
            </a:r>
            <a:r>
              <a:rPr lang="en-US" sz="2400" dirty="0" err="1"/>
              <a:t>diaherra,lack</a:t>
            </a:r>
            <a:r>
              <a:rPr lang="en-US" sz="2400" dirty="0"/>
              <a:t> of </a:t>
            </a:r>
            <a:r>
              <a:rPr lang="en-US" sz="2400" dirty="0" err="1"/>
              <a:t>apitite,vomiting</a:t>
            </a:r>
            <a:r>
              <a:rPr lang="en-US" sz="2400" dirty="0"/>
              <a:t>.</a:t>
            </a:r>
          </a:p>
          <a:p>
            <a:r>
              <a:rPr lang="en-US" sz="2400" dirty="0"/>
              <a:t>Annual  fecal examinations are recommended on all animals as a part of yearly health exam.</a:t>
            </a:r>
          </a:p>
          <a:p>
            <a:r>
              <a:rPr lang="en-US" sz="2400" dirty="0"/>
              <a:t>Fecal examination are also recommended on all puppies and kittens.</a:t>
            </a:r>
          </a:p>
          <a:p>
            <a:endParaRPr lang="en-US" sz="2400" dirty="0"/>
          </a:p>
        </p:txBody>
      </p:sp>
    </p:spTree>
    <p:extLst>
      <p:ext uri="{BB962C8B-B14F-4D97-AF65-F5344CB8AC3E}">
        <p14:creationId xmlns:p14="http://schemas.microsoft.com/office/powerpoint/2010/main" val="332793309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1" name="Title 1048610"/>
          <p:cNvSpPr>
            <a:spLocks noGrp="1"/>
          </p:cNvSpPr>
          <p:nvPr>
            <p:ph type="title"/>
          </p:nvPr>
        </p:nvSpPr>
        <p:spPr/>
        <p:txBody>
          <a:bodyPr/>
          <a:lstStyle/>
          <a:p>
            <a:r>
              <a:rPr lang="en-US"/>
              <a:t>Materials and Supplies</a:t>
            </a:r>
            <a:br>
              <a:rPr lang="en-US"/>
            </a:br>
            <a:endParaRPr lang="en-US"/>
          </a:p>
        </p:txBody>
      </p:sp>
      <p:sp>
        <p:nvSpPr>
          <p:cNvPr id="1048612" name="Content Placeholder 1048611"/>
          <p:cNvSpPr>
            <a:spLocks noGrp="1"/>
          </p:cNvSpPr>
          <p:nvPr>
            <p:ph idx="1"/>
          </p:nvPr>
        </p:nvSpPr>
        <p:spPr/>
        <p:txBody>
          <a:bodyPr>
            <a:normAutofit/>
          </a:bodyPr>
          <a:lstStyle/>
          <a:p>
            <a:r>
              <a:rPr lang="en-US" sz="2400" dirty="0"/>
              <a:t>To examine your animals for worms, eggs and </a:t>
            </a:r>
            <a:r>
              <a:rPr lang="en-US" sz="2400" dirty="0" err="1"/>
              <a:t>coccidia</a:t>
            </a:r>
            <a:r>
              <a:rPr lang="en-US" sz="2400" dirty="0"/>
              <a:t> you will need a microscope and some basic supplies. You do not need an elaborate microscope.</a:t>
            </a:r>
          </a:p>
          <a:p>
            <a:r>
              <a:rPr lang="en-US" sz="2400" dirty="0"/>
              <a:t>Other supplies that you will need are plain microscope slides, cover slips, cheesecloth or a strainer, test tubes (or 12cc syringe covers), a stirring rod</a:t>
            </a:r>
          </a:p>
          <a:p>
            <a:endParaRPr lang="en-US" sz="2400" dirty="0"/>
          </a:p>
        </p:txBody>
      </p:sp>
    </p:spTree>
    <p:extLst>
      <p:ext uri="{BB962C8B-B14F-4D97-AF65-F5344CB8AC3E}">
        <p14:creationId xmlns:p14="http://schemas.microsoft.com/office/powerpoint/2010/main" val="264170642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3" name="Title 1048612"/>
          <p:cNvSpPr>
            <a:spLocks noGrp="1"/>
          </p:cNvSpPr>
          <p:nvPr>
            <p:ph type="title"/>
          </p:nvPr>
        </p:nvSpPr>
        <p:spPr/>
        <p:txBody>
          <a:bodyPr/>
          <a:lstStyle/>
          <a:p>
            <a:r>
              <a:rPr lang="en-US"/>
              <a:t>Materials and Supplies</a:t>
            </a:r>
          </a:p>
        </p:txBody>
      </p:sp>
      <p:sp>
        <p:nvSpPr>
          <p:cNvPr id="1048614" name="Content Placeholder 1048613"/>
          <p:cNvSpPr>
            <a:spLocks noGrp="1"/>
          </p:cNvSpPr>
          <p:nvPr>
            <p:ph idx="1"/>
          </p:nvPr>
        </p:nvSpPr>
        <p:spPr/>
        <p:txBody>
          <a:bodyPr>
            <a:normAutofit/>
          </a:bodyPr>
          <a:lstStyle/>
          <a:p>
            <a:r>
              <a:rPr lang="en-US" sz="2400" dirty="0"/>
              <a:t>fecal flotation solution (sugar or salt can be used) and a test tube holding rack.</a:t>
            </a:r>
          </a:p>
          <a:p>
            <a:r>
              <a:rPr lang="en-US" sz="2400" dirty="0"/>
              <a:t> For the rack, you can punch holes in a cardboard box or a </a:t>
            </a:r>
            <a:r>
              <a:rPr lang="en-US" sz="2400" dirty="0" err="1"/>
              <a:t>styrofoam</a:t>
            </a:r>
            <a:r>
              <a:rPr lang="en-US" sz="2400" dirty="0"/>
              <a:t> block or use any device that will hold the test tubes in a vertical position.</a:t>
            </a:r>
          </a:p>
          <a:p>
            <a:endParaRPr lang="en-US" sz="2400" dirty="0"/>
          </a:p>
        </p:txBody>
      </p:sp>
    </p:spTree>
    <p:extLst>
      <p:ext uri="{BB962C8B-B14F-4D97-AF65-F5344CB8AC3E}">
        <p14:creationId xmlns:p14="http://schemas.microsoft.com/office/powerpoint/2010/main" val="180798106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86" name="Title 1048585"/>
          <p:cNvSpPr>
            <a:spLocks noGrp="1"/>
          </p:cNvSpPr>
          <p:nvPr>
            <p:ph type="title"/>
          </p:nvPr>
        </p:nvSpPr>
        <p:spPr/>
        <p:txBody>
          <a:bodyPr/>
          <a:lstStyle/>
          <a:p>
            <a:r>
              <a:rPr lang="en-US"/>
              <a:t>Collection </a:t>
            </a:r>
            <a:br>
              <a:rPr lang="en-US"/>
            </a:br>
            <a:endParaRPr lang="en-US"/>
          </a:p>
        </p:txBody>
      </p:sp>
      <p:sp>
        <p:nvSpPr>
          <p:cNvPr id="1048587" name="Content Placeholder 1048586"/>
          <p:cNvSpPr>
            <a:spLocks noGrp="1"/>
          </p:cNvSpPr>
          <p:nvPr>
            <p:ph idx="1"/>
          </p:nvPr>
        </p:nvSpPr>
        <p:spPr/>
        <p:txBody>
          <a:bodyPr>
            <a:normAutofit/>
          </a:bodyPr>
          <a:lstStyle/>
          <a:p>
            <a:r>
              <a:rPr lang="en-US" sz="2400" dirty="0"/>
              <a:t>When collecting fecal samples, first make certain that the feces is from the animal in question. Secondly, secure a fresh sample that is free from rocks, soil, bedding, and other foreign materials. Place the fecal sample in a plastic vial, glass jar, waxed cup, or plastic bag. If the examination does not follow closely after collection, preserve the sample in a refrigerator. </a:t>
            </a:r>
          </a:p>
          <a:p>
            <a:endParaRPr lang="en-US" sz="2400" dirty="0"/>
          </a:p>
        </p:txBody>
      </p:sp>
    </p:spTree>
    <p:extLst>
      <p:ext uri="{BB962C8B-B14F-4D97-AF65-F5344CB8AC3E}">
        <p14:creationId xmlns:p14="http://schemas.microsoft.com/office/powerpoint/2010/main" val="183259281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5" name="Title 1048614"/>
          <p:cNvSpPr>
            <a:spLocks noGrp="1"/>
          </p:cNvSpPr>
          <p:nvPr>
            <p:ph type="title"/>
          </p:nvPr>
        </p:nvSpPr>
        <p:spPr/>
        <p:txBody>
          <a:bodyPr/>
          <a:lstStyle/>
          <a:p>
            <a:r>
              <a:rPr lang="en-US"/>
              <a:t>Gross Examination</a:t>
            </a:r>
          </a:p>
        </p:txBody>
      </p:sp>
      <p:sp>
        <p:nvSpPr>
          <p:cNvPr id="1048616" name="Content Placeholder 1048615"/>
          <p:cNvSpPr>
            <a:spLocks noGrp="1"/>
          </p:cNvSpPr>
          <p:nvPr>
            <p:ph idx="1"/>
          </p:nvPr>
        </p:nvSpPr>
        <p:spPr/>
        <p:txBody>
          <a:bodyPr>
            <a:normAutofit/>
          </a:bodyPr>
          <a:lstStyle/>
          <a:p>
            <a:r>
              <a:rPr lang="en-US" sz="2400" dirty="0"/>
              <a:t>The gross examination method involves visual observation of the fecal material. Consider these characteristics in gross examinations of feces: color and consistency of the feces and the presence of mucus, blood, undigested food, and parasites. </a:t>
            </a:r>
          </a:p>
          <a:p>
            <a:endParaRPr lang="en-US" sz="2400" dirty="0"/>
          </a:p>
        </p:txBody>
      </p:sp>
    </p:spTree>
    <p:extLst>
      <p:ext uri="{BB962C8B-B14F-4D97-AF65-F5344CB8AC3E}">
        <p14:creationId xmlns:p14="http://schemas.microsoft.com/office/powerpoint/2010/main" val="243405686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7" name="Title 1048616"/>
          <p:cNvSpPr>
            <a:spLocks noGrp="1"/>
          </p:cNvSpPr>
          <p:nvPr>
            <p:ph type="title"/>
          </p:nvPr>
        </p:nvSpPr>
        <p:spPr/>
        <p:txBody>
          <a:bodyPr/>
          <a:lstStyle/>
          <a:p>
            <a:r>
              <a:rPr lang="en-US"/>
              <a:t>Physical Examination</a:t>
            </a:r>
          </a:p>
        </p:txBody>
      </p:sp>
      <p:sp>
        <p:nvSpPr>
          <p:cNvPr id="1048618" name="Content Placeholder 1048617"/>
          <p:cNvSpPr>
            <a:spLocks noGrp="1"/>
          </p:cNvSpPr>
          <p:nvPr>
            <p:ph idx="1"/>
          </p:nvPr>
        </p:nvSpPr>
        <p:spPr/>
        <p:txBody>
          <a:bodyPr>
            <a:normAutofit/>
          </a:bodyPr>
          <a:lstStyle/>
          <a:p>
            <a:r>
              <a:rPr lang="en-US" sz="2400" dirty="0"/>
              <a:t>The physical examination of urine includes quantity, specific gravity, color, odor, and consistency. The quantity measurement refers to the amount urinated in a 24-hour period. </a:t>
            </a:r>
          </a:p>
          <a:p>
            <a:endParaRPr lang="en-US" sz="2400" dirty="0"/>
          </a:p>
        </p:txBody>
      </p:sp>
    </p:spTree>
    <p:extLst>
      <p:ext uri="{BB962C8B-B14F-4D97-AF65-F5344CB8AC3E}">
        <p14:creationId xmlns:p14="http://schemas.microsoft.com/office/powerpoint/2010/main" val="427088835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1388</Words>
  <Application>Microsoft Office PowerPoint</Application>
  <PresentationFormat>Widescreen</PresentationFormat>
  <Paragraphs>85</Paragraphs>
  <Slides>32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32</vt:i4>
      </vt:variant>
    </vt:vector>
  </HeadingPairs>
  <TitlesOfParts>
    <vt:vector size="37" baseType="lpstr">
      <vt:lpstr>Arial</vt:lpstr>
      <vt:lpstr>Calibri</vt:lpstr>
      <vt:lpstr>Calibri Light</vt:lpstr>
      <vt:lpstr>等线</vt:lpstr>
      <vt:lpstr>Office Theme</vt:lpstr>
      <vt:lpstr>Feces</vt:lpstr>
      <vt:lpstr>PowerPoint Presentation</vt:lpstr>
      <vt:lpstr>Microscopic Examination</vt:lpstr>
      <vt:lpstr>What is Fecal Examination</vt:lpstr>
      <vt:lpstr>Materials and Supplies </vt:lpstr>
      <vt:lpstr>Materials and Supplies</vt:lpstr>
      <vt:lpstr>Collection  </vt:lpstr>
      <vt:lpstr>Gross Examination</vt:lpstr>
      <vt:lpstr>Physical Examination</vt:lpstr>
      <vt:lpstr>Chemical Examination</vt:lpstr>
      <vt:lpstr>Microscopic Examination </vt:lpstr>
      <vt:lpstr>PowerPoint Presentation</vt:lpstr>
      <vt:lpstr>Fecal Analysis Methods </vt:lpstr>
      <vt:lpstr>Fecal Analysis Methods </vt:lpstr>
      <vt:lpstr>PowerPoint Presentation</vt:lpstr>
      <vt:lpstr>PowerPoint Presentation</vt:lpstr>
      <vt:lpstr>PowerPoint Presentation</vt:lpstr>
      <vt:lpstr>PowerPoint Presentation</vt:lpstr>
      <vt:lpstr>Why we do This?</vt:lpstr>
      <vt:lpstr>PowerPoint Presentation</vt:lpstr>
      <vt:lpstr>Spirochetea</vt:lpstr>
      <vt:lpstr>Spirochetea</vt:lpstr>
      <vt:lpstr>Coccidiosis</vt:lpstr>
      <vt:lpstr>PowerPoint Presentation</vt:lpstr>
      <vt:lpstr>PowerPoint Presentation</vt:lpstr>
      <vt:lpstr>Roundworms</vt:lpstr>
      <vt:lpstr>PowerPoint Presentation</vt:lpstr>
      <vt:lpstr>PowerPoint Presentation</vt:lpstr>
      <vt:lpstr>Hookworms</vt:lpstr>
      <vt:lpstr>PowerPoint Presentation</vt:lpstr>
      <vt:lpstr>Tapeworms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Feces</dc:title>
  <dc:creator>Dr. Imtiaz Hussain</dc:creator>
  <cp:lastModifiedBy>Dr. Imtiaz Hussain</cp:lastModifiedBy>
  <cp:revision>1</cp:revision>
  <dcterms:created xsi:type="dcterms:W3CDTF">2020-05-04T11:59:04Z</dcterms:created>
  <dcterms:modified xsi:type="dcterms:W3CDTF">2020-05-04T11:59:46Z</dcterms:modified>
</cp:coreProperties>
</file>