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4"/>
  </p:notesMasterIdLst>
  <p:handoutMasterIdLst>
    <p:handoutMasterId r:id="rId35"/>
  </p:handoutMasterIdLst>
  <p:sldIdLst>
    <p:sldId id="256" r:id="rId2"/>
    <p:sldId id="261" r:id="rId3"/>
    <p:sldId id="262" r:id="rId4"/>
    <p:sldId id="263" r:id="rId5"/>
    <p:sldId id="265" r:id="rId6"/>
    <p:sldId id="290" r:id="rId7"/>
    <p:sldId id="266" r:id="rId8"/>
    <p:sldId id="267" r:id="rId9"/>
    <p:sldId id="268" r:id="rId10"/>
    <p:sldId id="269" r:id="rId11"/>
    <p:sldId id="291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92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458B8A"/>
    <a:srgbClr val="C05023"/>
    <a:srgbClr val="F8E1D8"/>
    <a:srgbClr val="F0C1AE"/>
    <a:srgbClr val="455EA0"/>
    <a:srgbClr val="EDFFFF"/>
    <a:srgbClr val="2F4040"/>
    <a:srgbClr val="809191"/>
    <a:srgbClr val="EDED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74" autoAdjust="0"/>
    <p:restoredTop sz="94660"/>
  </p:normalViewPr>
  <p:slideViewPr>
    <p:cSldViewPr>
      <p:cViewPr>
        <p:scale>
          <a:sx n="75" d="100"/>
          <a:sy n="75" d="100"/>
        </p:scale>
        <p:origin x="-16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99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719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3728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58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/>
          <a:lstStyle/>
          <a:p>
            <a:fld id="{6C17696A-2620-4DAB-A844-348D560E0B7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7712" cy="3417887"/>
          </a:xfrm>
          <a:ln w="12700" cap="flat">
            <a:solidFill>
              <a:schemeClr val="tx1"/>
            </a:solidFill>
          </a:ln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1"/>
            <a:ext cx="5029200" cy="4114800"/>
          </a:xfrm>
          <a:noFill/>
          <a:ln/>
        </p:spPr>
        <p:txBody>
          <a:bodyPr lIns="92075" tIns="46038" rIns="92075" bIns="46038"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086355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13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50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11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60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608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13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711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14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17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915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19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018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20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21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21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325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3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687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21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42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23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53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14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25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63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27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73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18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83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4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789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6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994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6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994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6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7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10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12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40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0" y="2097"/>
            <a:ext cx="9136311" cy="6858000"/>
          </a:xfrm>
          <a:prstGeom prst="rect">
            <a:avLst/>
          </a:prstGeom>
          <a:gradFill rotWithShape="0">
            <a:gsLst>
              <a:gs pos="0">
                <a:srgbClr val="F0C1AE"/>
              </a:gs>
              <a:gs pos="50000">
                <a:srgbClr val="F8E1D8"/>
              </a:gs>
              <a:gs pos="100000">
                <a:srgbClr val="F0C1AE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 userDrawn="1"/>
        </p:nvSpPr>
        <p:spPr bwMode="auto">
          <a:xfrm>
            <a:off x="3789028" y="6567984"/>
            <a:ext cx="533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i="1" dirty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Copyright © </a:t>
            </a:r>
            <a:r>
              <a:rPr lang="en-US" sz="1200" i="1" dirty="0" smtClean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2015 </a:t>
            </a:r>
            <a:r>
              <a:rPr lang="en-US" sz="1200" i="1" dirty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by The McGraw-Hill Companies, Inc. All rights reserved</a:t>
            </a:r>
            <a:r>
              <a:rPr lang="en-US" sz="1200" dirty="0">
                <a:solidFill>
                  <a:schemeClr val="tx1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553200"/>
            <a:ext cx="190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200" b="1" i="1" dirty="0">
                <a:solidFill>
                  <a:schemeClr val="tx1"/>
                </a:solidFill>
                <a:latin typeface="Book Antiqua" pitchFamily="18" charset="0"/>
              </a:rPr>
              <a:t>Irwin/McGraw Hill</a:t>
            </a:r>
          </a:p>
        </p:txBody>
      </p:sp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76200" y="1227554"/>
            <a:ext cx="2819400" cy="374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i="1" dirty="0">
                <a:solidFill>
                  <a:srgbClr val="2E1A22"/>
                </a:solidFill>
              </a:rPr>
              <a:t>Fundamentals of  Corporate Finance</a:t>
            </a:r>
          </a:p>
          <a:p>
            <a:pPr algn="ctr">
              <a:spcBef>
                <a:spcPct val="50000"/>
              </a:spcBef>
            </a:pPr>
            <a:endParaRPr lang="en-US" altLang="en-US" i="1" dirty="0">
              <a:solidFill>
                <a:srgbClr val="2E1A2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600" dirty="0" smtClean="0">
                <a:solidFill>
                  <a:srgbClr val="2E1A22"/>
                </a:solidFill>
              </a:rPr>
              <a:t>Eighth Edition</a:t>
            </a:r>
            <a:endParaRPr lang="en-US" altLang="en-US" sz="1600" dirty="0">
              <a:solidFill>
                <a:srgbClr val="2E1A2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Richard A. </a:t>
            </a:r>
            <a:r>
              <a:rPr lang="en-US" altLang="en-US" sz="1800" b="1" dirty="0" err="1">
                <a:solidFill>
                  <a:srgbClr val="2E1A22"/>
                </a:solidFill>
              </a:rPr>
              <a:t>Brealey</a:t>
            </a:r>
            <a:r>
              <a:rPr lang="en-US" altLang="en-US" sz="1800" b="1" dirty="0">
                <a:solidFill>
                  <a:srgbClr val="2E1A22"/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Stewart C. Myers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Alan J. Marcus</a:t>
            </a:r>
            <a:endParaRPr lang="en-US" altLang="en-US" sz="1600" b="1" dirty="0">
              <a:solidFill>
                <a:srgbClr val="2E1A22"/>
              </a:solidFill>
            </a:endParaRPr>
          </a:p>
        </p:txBody>
      </p:sp>
      <p:sp>
        <p:nvSpPr>
          <p:cNvPr id="18" name="Rectangle 110"/>
          <p:cNvSpPr>
            <a:spLocks noChangeArrowheads="1"/>
          </p:cNvSpPr>
          <p:nvPr userDrawn="1"/>
        </p:nvSpPr>
        <p:spPr bwMode="auto">
          <a:xfrm>
            <a:off x="3048000" y="0"/>
            <a:ext cx="533400" cy="6858000"/>
          </a:xfrm>
          <a:prstGeom prst="rect">
            <a:avLst/>
          </a:prstGeom>
          <a:gradFill rotWithShape="1">
            <a:gsLst>
              <a:gs pos="0">
                <a:srgbClr val="F0C1AE"/>
              </a:gs>
              <a:gs pos="50000">
                <a:srgbClr val="C05023"/>
              </a:gs>
              <a:gs pos="100000">
                <a:srgbClr val="F8E1D8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" name="Oval 10"/>
          <p:cNvSpPr>
            <a:spLocks noChangeArrowheads="1"/>
          </p:cNvSpPr>
          <p:nvPr userDrawn="1"/>
        </p:nvSpPr>
        <p:spPr bwMode="auto">
          <a:xfrm>
            <a:off x="3200400" y="6583363"/>
            <a:ext cx="295275" cy="274637"/>
          </a:xfrm>
          <a:prstGeom prst="ellipse">
            <a:avLst/>
          </a:prstGeom>
          <a:gradFill rotWithShape="0">
            <a:gsLst>
              <a:gs pos="0">
                <a:srgbClr val="EDFFFF"/>
              </a:gs>
              <a:gs pos="100000">
                <a:srgbClr val="C05023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kumimoji="1" lang="en-US" altLang="en-US" sz="3600"/>
          </a:p>
        </p:txBody>
      </p:sp>
      <p:grpSp>
        <p:nvGrpSpPr>
          <p:cNvPr id="20" name="Group 11"/>
          <p:cNvGrpSpPr>
            <a:grpSpLocks/>
          </p:cNvGrpSpPr>
          <p:nvPr userDrawn="1"/>
        </p:nvGrpSpPr>
        <p:grpSpPr bwMode="auto">
          <a:xfrm>
            <a:off x="3048000" y="0"/>
            <a:ext cx="533400" cy="6858000"/>
            <a:chOff x="95" y="0"/>
            <a:chExt cx="535" cy="4320"/>
          </a:xfrm>
          <a:gradFill>
            <a:gsLst>
              <a:gs pos="0">
                <a:srgbClr val="C05023"/>
              </a:gs>
              <a:gs pos="100000">
                <a:srgbClr val="F8E1D8"/>
              </a:gs>
            </a:gsLst>
            <a:lin ang="0" scaled="1"/>
          </a:gradFill>
        </p:grpSpPr>
        <p:sp>
          <p:nvSpPr>
            <p:cNvPr id="21" name="AutoShape 1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AutoShape 1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AutoShape 1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AutoShape 1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AutoShape 1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AutoShape 1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1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" name="Rectangle 17"/>
          <p:cNvSpPr>
            <a:spLocks noChangeArrowheads="1"/>
          </p:cNvSpPr>
          <p:nvPr userDrawn="1"/>
        </p:nvSpPr>
        <p:spPr bwMode="auto">
          <a:xfrm>
            <a:off x="4953000" y="628272"/>
            <a:ext cx="27257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000" b="1" dirty="0">
                <a:solidFill>
                  <a:schemeClr val="tx1"/>
                </a:solidFill>
              </a:rPr>
              <a:t>Chapter </a:t>
            </a:r>
            <a:r>
              <a:rPr lang="en-US" altLang="en-US" sz="4000" b="1" dirty="0" smtClean="0">
                <a:solidFill>
                  <a:schemeClr val="tx1"/>
                </a:solidFill>
              </a:rPr>
              <a:t>13</a:t>
            </a:r>
            <a:endParaRPr lang="en-US" altLang="en-US" sz="4000" b="1" dirty="0">
              <a:solidFill>
                <a:schemeClr val="tx1"/>
              </a:solidFill>
            </a:endParaRPr>
          </a:p>
        </p:txBody>
      </p:sp>
      <p:sp>
        <p:nvSpPr>
          <p:cNvPr id="31" name="Rectangle 19"/>
          <p:cNvSpPr>
            <a:spLocks noChangeArrowheads="1"/>
          </p:cNvSpPr>
          <p:nvPr userDrawn="1"/>
        </p:nvSpPr>
        <p:spPr bwMode="auto">
          <a:xfrm>
            <a:off x="3789029" y="4267200"/>
            <a:ext cx="5126372" cy="175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1" dirty="0" smtClean="0">
                <a:solidFill>
                  <a:schemeClr val="tx1"/>
                </a:solidFill>
              </a:rPr>
              <a:t>The Weighted Average Cost of Capital and Company Valuation</a:t>
            </a:r>
            <a:endParaRPr lang="en-US" altLang="en-US" sz="36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 userDrawn="1"/>
        </p:nvSpPr>
        <p:spPr bwMode="auto">
          <a:xfrm>
            <a:off x="5428270" y="1723490"/>
            <a:ext cx="1775198" cy="2273892"/>
          </a:xfrm>
          <a:prstGeom prst="rect">
            <a:avLst/>
          </a:prstGeom>
          <a:solidFill>
            <a:srgbClr val="458B8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31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2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52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7855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22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8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939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7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2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0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90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72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887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990600"/>
            <a:ext cx="9144000" cy="76200"/>
          </a:xfrm>
          <a:prstGeom prst="rect">
            <a:avLst/>
          </a:prstGeom>
          <a:solidFill>
            <a:srgbClr val="458B8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2048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382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6477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8648860" y="6475412"/>
            <a:ext cx="458788" cy="382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r">
              <a:defRPr/>
            </a:pPr>
            <a:r>
              <a:rPr lang="en-US" sz="1000" b="1" dirty="0" smtClean="0">
                <a:solidFill>
                  <a:srgbClr val="455EA0"/>
                </a:solidFill>
                <a:latin typeface="Arial" charset="0"/>
              </a:rPr>
              <a:t>13- </a:t>
            </a:r>
            <a:fld id="{E60E7E61-42B9-45CE-A0EE-FB8F7CCA12F2}" type="slidenum">
              <a:rPr lang="en-US" sz="1000" b="1">
                <a:solidFill>
                  <a:srgbClr val="455EA0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en-US" sz="1000" b="1" dirty="0">
              <a:solidFill>
                <a:srgbClr val="455EA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entury Gothic" panose="020B0502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rgbClr val="010000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10000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10000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10000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10000"/>
          </a:solidFill>
          <a:latin typeface="Calibri" panose="020F0502020204030204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845" y="6567983"/>
            <a:ext cx="9144000" cy="321931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789028" y="6567984"/>
            <a:ext cx="533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</a:t>
            </a:r>
            <a:r>
              <a:rPr lang="en-US" sz="1200" i="1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2015 </a:t>
            </a: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by The McGraw-Hill Companies, Inc. All rights reserved</a:t>
            </a:r>
            <a:r>
              <a:rPr lang="en-US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4800600" y="1752600"/>
            <a:ext cx="3733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800" b="0" dirty="0">
                <a:solidFill>
                  <a:schemeClr val="tx1"/>
                </a:solidFill>
                <a:latin typeface="Century Gothic" panose="020B0502020202020204" pitchFamily="34" charset="0"/>
              </a:rPr>
              <a:t>Chapter </a:t>
            </a:r>
            <a:r>
              <a:rPr lang="en-US" altLang="en-US" sz="4800" b="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13</a:t>
            </a:r>
            <a:endParaRPr lang="en-US" altLang="en-US" sz="48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4635959" y="2667000"/>
            <a:ext cx="3898441" cy="2859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3600" b="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The Weighted- Average Cost of Capital and Company Valuation</a:t>
            </a:r>
            <a:endParaRPr lang="en-US" altLang="en-US" sz="36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0"/>
            <a:ext cx="3962400" cy="489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9144000" cy="495300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4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WACC</a:t>
            </a:r>
          </a:p>
        </p:txBody>
      </p:sp>
      <p:sp>
        <p:nvSpPr>
          <p:cNvPr id="6150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Taxes are an important consideration in the company cost of capital because interest payments are deducted from income before tax is calculated</a:t>
            </a:r>
            <a:endParaRPr lang="en-US" altLang="en-US" sz="3600" dirty="0" smtClean="0"/>
          </a:p>
          <a:p>
            <a:endParaRPr lang="en-US" alt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46100" y="3744992"/>
            <a:ext cx="8153400" cy="1055608"/>
          </a:xfrm>
          <a:prstGeom prst="round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After-tax cost of debt = pretax cost × (1 − tax rate)</a:t>
            </a:r>
          </a:p>
          <a:p>
            <a:pPr>
              <a:tabLst>
                <a:tab pos="3149600" algn="l"/>
              </a:tabLst>
            </a:pPr>
            <a:r>
              <a:rPr lang="en-US" sz="2800" dirty="0" smtClean="0">
                <a:latin typeface="Calibri" panose="020F0502020204030204" pitchFamily="34" charset="0"/>
              </a:rPr>
              <a:t>	= </a:t>
            </a:r>
            <a:r>
              <a:rPr lang="en-US" sz="2800" i="1" dirty="0" err="1" smtClean="0">
                <a:latin typeface="Calibri" panose="020F0502020204030204" pitchFamily="34" charset="0"/>
              </a:rPr>
              <a:t>r</a:t>
            </a:r>
            <a:r>
              <a:rPr lang="en-US" sz="2800" baseline="-25000" dirty="0" err="1">
                <a:latin typeface="Calibri" panose="020F0502020204030204" pitchFamily="34" charset="0"/>
              </a:rPr>
              <a:t>debt</a:t>
            </a:r>
            <a:r>
              <a:rPr lang="en-US" sz="2800" dirty="0" smtClean="0">
                <a:latin typeface="Calibri" panose="020F0502020204030204" pitchFamily="34" charset="0"/>
              </a:rPr>
              <a:t> × (1 − </a:t>
            </a:r>
            <a:r>
              <a:rPr lang="en-US" sz="2800" i="1" dirty="0" smtClean="0">
                <a:latin typeface="Calibri" panose="020F0502020204030204" pitchFamily="34" charset="0"/>
              </a:rPr>
              <a:t>T</a:t>
            </a:r>
            <a:r>
              <a:rPr lang="en-US" sz="2800" i="1" baseline="-25000" dirty="0" smtClean="0">
                <a:latin typeface="Calibri" panose="020F0502020204030204" pitchFamily="34" charset="0"/>
              </a:rPr>
              <a:t>c</a:t>
            </a:r>
            <a:r>
              <a:rPr lang="en-US" sz="2800" dirty="0" smtClean="0">
                <a:latin typeface="Calibri" panose="020F0502020204030204" pitchFamily="34" charset="0"/>
              </a:rPr>
              <a:t>)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427703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6477000" y="1524000"/>
            <a:ext cx="2286000" cy="197500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u="sng" dirty="0">
                <a:latin typeface="Calibri" panose="020F0502020204030204" pitchFamily="34" charset="0"/>
              </a:rPr>
              <a:t>IMPORTANT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i="1" dirty="0">
                <a:latin typeface="Calibri" panose="020F0502020204030204" pitchFamily="34" charset="0"/>
              </a:rPr>
              <a:t>E</a:t>
            </a:r>
            <a:r>
              <a:rPr lang="en-US" sz="2000" dirty="0">
                <a:latin typeface="Calibri" panose="020F0502020204030204" pitchFamily="34" charset="0"/>
              </a:rPr>
              <a:t>, </a:t>
            </a:r>
            <a:r>
              <a:rPr lang="en-US" sz="2000" i="1" dirty="0">
                <a:latin typeface="Calibri" panose="020F0502020204030204" pitchFamily="34" charset="0"/>
              </a:rPr>
              <a:t>D</a:t>
            </a:r>
            <a:r>
              <a:rPr lang="en-US" sz="2000" dirty="0">
                <a:latin typeface="Calibri" panose="020F0502020204030204" pitchFamily="34" charset="0"/>
              </a:rPr>
              <a:t>, and </a:t>
            </a:r>
            <a:r>
              <a:rPr lang="en-US" sz="2000" i="1" dirty="0">
                <a:latin typeface="Calibri" panose="020F0502020204030204" pitchFamily="34" charset="0"/>
              </a:rPr>
              <a:t>V</a:t>
            </a:r>
            <a:r>
              <a:rPr lang="en-US" sz="2000" dirty="0">
                <a:latin typeface="Calibri" panose="020F0502020204030204" pitchFamily="34" charset="0"/>
              </a:rPr>
              <a:t> are all market values of </a:t>
            </a:r>
            <a:r>
              <a:rPr lang="en-US" sz="2000" dirty="0" smtClean="0">
                <a:latin typeface="Calibri" panose="020F0502020204030204" pitchFamily="34" charset="0"/>
              </a:rPr>
              <a:t>equity</a:t>
            </a:r>
            <a:r>
              <a:rPr lang="en-US" sz="2000" dirty="0">
                <a:latin typeface="Calibri" panose="020F0502020204030204" pitchFamily="34" charset="0"/>
              </a:rPr>
              <a:t>, </a:t>
            </a:r>
            <a:r>
              <a:rPr lang="en-US" sz="2000" dirty="0" smtClean="0">
                <a:latin typeface="Calibri" panose="020F0502020204030204" pitchFamily="34" charset="0"/>
              </a:rPr>
              <a:t>debt, </a:t>
            </a:r>
            <a:r>
              <a:rPr lang="en-US" sz="2000" dirty="0">
                <a:latin typeface="Calibri" panose="020F0502020204030204" pitchFamily="34" charset="0"/>
              </a:rPr>
              <a:t>and </a:t>
            </a:r>
            <a:r>
              <a:rPr lang="en-US" sz="2000" dirty="0" smtClean="0">
                <a:latin typeface="Calibri" panose="020F0502020204030204" pitchFamily="34" charset="0"/>
              </a:rPr>
              <a:t>total firm value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Company Cost of Capital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42900" y="2038717"/>
                <a:ext cx="5295900" cy="1004672"/>
              </a:xfrm>
              <a:prstGeom prst="roundRect">
                <a:avLst/>
              </a:prstGeom>
              <a:noFill/>
              <a:ln w="28575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assets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800">
                              <a:latin typeface="Cambria Math"/>
                              <a:ea typeface="Cambria Math"/>
                            </a:rPr>
                            <m:t>debt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/>
                                </a:rPr>
                                <m:t>𝐷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/>
                                </a:rPr>
                                <m:t>𝑉</m:t>
                              </m:r>
                            </m:den>
                          </m:f>
                        </m:e>
                      </m:d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800">
                              <a:latin typeface="Cambria Math"/>
                              <a:ea typeface="Cambria Math"/>
                            </a:rPr>
                            <m:t>equity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𝐸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800" i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2038717"/>
                <a:ext cx="5295900" cy="1004672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8575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69900" y="3581400"/>
            <a:ext cx="807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Calibri" panose="020F0502020204030204" pitchFamily="34" charset="0"/>
              </a:rPr>
              <a:t>V </a:t>
            </a:r>
            <a:r>
              <a:rPr lang="en-US" sz="2800" dirty="0" smtClean="0">
                <a:latin typeface="Calibri" panose="020F0502020204030204" pitchFamily="34" charset="0"/>
              </a:rPr>
              <a:t> = </a:t>
            </a:r>
            <a:r>
              <a:rPr lang="en-US" sz="2800" i="1" dirty="0" smtClean="0">
                <a:latin typeface="Calibri" panose="020F0502020204030204" pitchFamily="34" charset="0"/>
              </a:rPr>
              <a:t>D </a:t>
            </a:r>
            <a:r>
              <a:rPr lang="en-US" sz="2800" dirty="0" smtClean="0">
                <a:latin typeface="Calibri" panose="020F0502020204030204" pitchFamily="34" charset="0"/>
              </a:rPr>
              <a:t>+ </a:t>
            </a:r>
            <a:r>
              <a:rPr lang="en-US" sz="2800" i="1" dirty="0" smtClean="0">
                <a:latin typeface="Calibri" panose="020F0502020204030204" pitchFamily="34" charset="0"/>
              </a:rPr>
              <a:t>E</a:t>
            </a:r>
          </a:p>
          <a:p>
            <a:r>
              <a:rPr lang="en-US" sz="2800" i="1" dirty="0" smtClean="0">
                <a:latin typeface="Calibri" panose="020F0502020204030204" pitchFamily="34" charset="0"/>
              </a:rPr>
              <a:t>D </a:t>
            </a:r>
            <a:r>
              <a:rPr lang="en-US" sz="2800" dirty="0" smtClean="0">
                <a:latin typeface="Calibri" panose="020F0502020204030204" pitchFamily="34" charset="0"/>
              </a:rPr>
              <a:t>= market value of debt</a:t>
            </a:r>
          </a:p>
          <a:p>
            <a:r>
              <a:rPr lang="en-US" sz="2800" i="1" dirty="0" smtClean="0">
                <a:latin typeface="Calibri" panose="020F0502020204030204" pitchFamily="34" charset="0"/>
              </a:rPr>
              <a:t>E</a:t>
            </a:r>
            <a:r>
              <a:rPr lang="en-US" sz="2800" dirty="0" smtClean="0">
                <a:latin typeface="Calibri" panose="020F0502020204030204" pitchFamily="34" charset="0"/>
              </a:rPr>
              <a:t> = market value of equity = # shares × price per share</a:t>
            </a:r>
            <a:endParaRPr lang="en-US" sz="2800" i="1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62400" y="5334000"/>
            <a:ext cx="4572000" cy="1055608"/>
          </a:xfrm>
          <a:prstGeom prst="round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i="1" dirty="0" err="1" smtClean="0">
                <a:latin typeface="Calibri" panose="020F0502020204030204" pitchFamily="34" charset="0"/>
              </a:rPr>
              <a:t>r</a:t>
            </a:r>
            <a:r>
              <a:rPr lang="en-US" sz="2800" baseline="-25000" dirty="0" err="1" smtClean="0">
                <a:latin typeface="Calibri" panose="020F0502020204030204" pitchFamily="34" charset="0"/>
              </a:rPr>
              <a:t>debt</a:t>
            </a:r>
            <a:r>
              <a:rPr lang="en-US" sz="2800" dirty="0" smtClean="0">
                <a:latin typeface="Calibri" panose="020F0502020204030204" pitchFamily="34" charset="0"/>
              </a:rPr>
              <a:t> = YTM on bonds</a:t>
            </a:r>
          </a:p>
          <a:p>
            <a:r>
              <a:rPr lang="en-US" sz="2800" dirty="0" smtClean="0">
                <a:latin typeface="Calibri" panose="020F0502020204030204" pitchFamily="34" charset="0"/>
              </a:rPr>
              <a:t> </a:t>
            </a:r>
            <a:r>
              <a:rPr lang="en-US" sz="2800" i="1" dirty="0" err="1" smtClean="0">
                <a:latin typeface="Calibri" panose="020F0502020204030204" pitchFamily="34" charset="0"/>
              </a:rPr>
              <a:t>r</a:t>
            </a:r>
            <a:r>
              <a:rPr lang="en-US" sz="2800" baseline="-25000" dirty="0" err="1" smtClean="0">
                <a:latin typeface="Calibri" panose="020F0502020204030204" pitchFamily="34" charset="0"/>
              </a:rPr>
              <a:t>equity</a:t>
            </a:r>
            <a:r>
              <a:rPr lang="en-US" sz="2800" dirty="0" smtClean="0">
                <a:latin typeface="Calibri" panose="020F0502020204030204" pitchFamily="34" charset="0"/>
              </a:rPr>
              <a:t> = CAPM = </a:t>
            </a:r>
            <a:r>
              <a:rPr lang="en-US" sz="2800" i="1" dirty="0" err="1" smtClean="0">
                <a:latin typeface="Calibri" panose="020F0502020204030204" pitchFamily="34" charset="0"/>
              </a:rPr>
              <a:t>r</a:t>
            </a:r>
            <a:r>
              <a:rPr lang="en-US" sz="2800" i="1" baseline="-25000" dirty="0" err="1" smtClean="0">
                <a:latin typeface="Calibri" panose="020F0502020204030204" pitchFamily="34" charset="0"/>
              </a:rPr>
              <a:t>f</a:t>
            </a:r>
            <a:r>
              <a:rPr lang="en-US" sz="2800" i="1" dirty="0" smtClean="0">
                <a:latin typeface="Calibri" panose="020F0502020204030204" pitchFamily="34" charset="0"/>
              </a:rPr>
              <a:t> </a:t>
            </a:r>
            <a:r>
              <a:rPr lang="en-US" sz="2800" dirty="0" smtClean="0">
                <a:latin typeface="Calibri" panose="020F0502020204030204" pitchFamily="34" charset="0"/>
              </a:rPr>
              <a:t>+ </a:t>
            </a:r>
            <a:r>
              <a:rPr lang="el-GR" sz="2800" dirty="0" smtClean="0">
                <a:latin typeface="Calibri" panose="020F0502020204030204" pitchFamily="34" charset="0"/>
              </a:rPr>
              <a:t>β</a:t>
            </a:r>
            <a:r>
              <a:rPr lang="en-US" sz="2800" dirty="0" smtClean="0">
                <a:latin typeface="Calibri" panose="020F0502020204030204" pitchFamily="34" charset="0"/>
              </a:rPr>
              <a:t>(</a:t>
            </a:r>
            <a:r>
              <a:rPr lang="en-US" sz="2800" i="1" dirty="0" err="1" smtClean="0">
                <a:latin typeface="Calibri" panose="020F0502020204030204" pitchFamily="34" charset="0"/>
              </a:rPr>
              <a:t>r</a:t>
            </a:r>
            <a:r>
              <a:rPr lang="en-US" sz="2800" i="1" baseline="-25000" dirty="0" err="1" smtClean="0">
                <a:latin typeface="Calibri" panose="020F0502020204030204" pitchFamily="34" charset="0"/>
              </a:rPr>
              <a:t>m</a:t>
            </a:r>
            <a:r>
              <a:rPr lang="en-US" sz="2800" i="1" baseline="-25000" dirty="0" smtClean="0">
                <a:latin typeface="Calibri" panose="020F0502020204030204" pitchFamily="34" charset="0"/>
              </a:rPr>
              <a:t> </a:t>
            </a:r>
            <a:r>
              <a:rPr lang="en-US" sz="2800" i="1" dirty="0" smtClean="0">
                <a:latin typeface="Calibri" panose="020F0502020204030204" pitchFamily="34" charset="0"/>
              </a:rPr>
              <a:t>− </a:t>
            </a:r>
            <a:r>
              <a:rPr lang="en-US" sz="2800" i="1" dirty="0" err="1" smtClean="0">
                <a:latin typeface="Calibri" panose="020F0502020204030204" pitchFamily="34" charset="0"/>
              </a:rPr>
              <a:t>r</a:t>
            </a:r>
            <a:r>
              <a:rPr lang="en-US" sz="2800" i="1" baseline="-25000" dirty="0" err="1" smtClean="0">
                <a:latin typeface="Calibri" panose="020F0502020204030204" pitchFamily="34" charset="0"/>
              </a:rPr>
              <a:t>f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5694790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WACC</a:t>
            </a:r>
          </a:p>
        </p:txBody>
      </p:sp>
      <p:sp>
        <p:nvSpPr>
          <p:cNvPr id="717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7772400" cy="44196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 smtClean="0"/>
              <a:t>Weighted Average Cost of Capital = WACC</a:t>
            </a:r>
          </a:p>
          <a:p>
            <a:pPr>
              <a:buFont typeface="Wingdings" pitchFamily="2" charset="2"/>
              <a:buNone/>
            </a:pPr>
            <a:endParaRPr lang="en-US" alt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7200" y="2978407"/>
                <a:ext cx="8229600" cy="1136907"/>
              </a:xfrm>
              <a:prstGeom prst="roundRect">
                <a:avLst/>
              </a:prstGeom>
              <a:noFill/>
              <a:ln w="28575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200" i="0" smtClean="0">
                          <a:latin typeface="Cambria Math"/>
                        </a:rPr>
                        <m:t>W</m:t>
                      </m:r>
                      <m:r>
                        <m:rPr>
                          <m:sty m:val="p"/>
                        </m:rPr>
                        <a:rPr lang="en-US" sz="3200" b="0" i="0" smtClean="0">
                          <a:latin typeface="Cambria Math"/>
                        </a:rPr>
                        <m:t>ACC</m:t>
                      </m:r>
                      <m:r>
                        <a:rPr lang="en-US" sz="3200" b="0" i="1" smtClean="0">
                          <a:latin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/>
                                </a:rPr>
                                <m:t>𝐷</m:t>
                              </m:r>
                            </m:num>
                            <m:den>
                              <m:r>
                                <a:rPr lang="en-US" sz="3200" b="0" i="1" smtClean="0">
                                  <a:latin typeface="Cambria Math"/>
                                </a:rPr>
                                <m:t>𝑉</m:t>
                              </m:r>
                            </m:den>
                          </m:f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×(1−</m:t>
                          </m:r>
                          <m:sSub>
                            <m:sSubPr>
                              <m:ctrlP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  <m:sSub>
                            <m:sSubPr>
                              <m:ctrlP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/>
                                  <a:ea typeface="Cambria Math"/>
                                </a:rPr>
                                <m:t>debt</m:t>
                              </m:r>
                            </m:sub>
                          </m:sSub>
                        </m:e>
                      </m:d>
                      <m:r>
                        <a:rPr lang="en-US" sz="3200" b="0" i="1" smtClean="0"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/>
                                </a:rPr>
                                <m:t>𝐸</m:t>
                              </m:r>
                            </m:num>
                            <m:den>
                              <m:r>
                                <a:rPr lang="en-US" sz="3200" b="0" i="1" smtClean="0">
                                  <a:latin typeface="Cambria Math"/>
                                </a:rPr>
                                <m:t>𝑉</m:t>
                              </m:r>
                            </m:den>
                          </m:f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/>
                                  <a:ea typeface="Cambria Math"/>
                                </a:rPr>
                                <m:t>equity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3200" i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978407"/>
                <a:ext cx="8229600" cy="1136907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8575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3453242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WACC</a:t>
            </a:r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u="sng" dirty="0" smtClean="0"/>
              <a:t>Three Steps to Calculating Cost of Capital</a:t>
            </a:r>
            <a:endParaRPr lang="en-US" alt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Calculate the value of each security as a proportion of the firm’s market value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Determine the required rate of return on each security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Calculate a weighted average after tax return on the debt and the return on the equity</a:t>
            </a:r>
          </a:p>
        </p:txBody>
      </p:sp>
    </p:spTree>
    <p:extLst>
      <p:ext uri="{BB962C8B-B14F-4D97-AF65-F5344CB8AC3E}">
        <p14:creationId xmlns:p14="http://schemas.microsoft.com/office/powerpoint/2010/main" val="152448588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249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49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249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49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WACC</a:t>
            </a:r>
          </a:p>
        </p:txBody>
      </p:sp>
      <p:sp>
        <p:nvSpPr>
          <p:cNvPr id="819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162800" cy="4267200"/>
          </a:xfrm>
          <a:noFill/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altLang="en-US" dirty="0" smtClean="0"/>
              <a:t>Weighted Average Cost of Capital with Preferred Stock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04800" y="3334011"/>
                <a:ext cx="8534400" cy="878113"/>
              </a:xfrm>
              <a:prstGeom prst="roundRect">
                <a:avLst/>
              </a:prstGeom>
              <a:noFill/>
              <a:ln w="28575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0" smtClean="0">
                          <a:latin typeface="Cambria Math"/>
                        </a:rPr>
                        <m:t>W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ACC</m:t>
                      </m:r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𝐷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𝑉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×(1−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debt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𝑃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𝑉</m:t>
                              </m:r>
                            </m:den>
                          </m:f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preferred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𝐸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𝑉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equity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i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334011"/>
                <a:ext cx="8534400" cy="878113"/>
              </a:xfrm>
              <a:prstGeom prst="round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28575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694839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WACC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382000" cy="4343400"/>
          </a:xfrm>
          <a:noFill/>
        </p:spPr>
        <p:txBody>
          <a:bodyPr/>
          <a:lstStyle/>
          <a:p>
            <a:pPr>
              <a:buNone/>
            </a:pPr>
            <a:r>
              <a:rPr lang="en-US" altLang="en-US" b="1" i="1" u="sng" dirty="0" smtClean="0"/>
              <a:t>Example</a:t>
            </a:r>
            <a:r>
              <a:rPr lang="en-US" altLang="en-US" i="1" dirty="0" smtClean="0"/>
              <a:t> </a:t>
            </a:r>
          </a:p>
          <a:p>
            <a:pPr>
              <a:buNone/>
            </a:pPr>
            <a:r>
              <a:rPr lang="en-US" altLang="en-US" sz="2800" dirty="0"/>
              <a:t>	</a:t>
            </a:r>
            <a:r>
              <a:rPr lang="en-US" altLang="en-US" sz="2800" i="1" dirty="0" smtClean="0"/>
              <a:t>Executive Fruit has issued debt, preferred stock and common stock.  The market value of these securities are $4mil, $2mil, and $6mil, respectively.  The required returns are 6%, 12%, and 18%, respectively.</a:t>
            </a:r>
          </a:p>
          <a:p>
            <a:pPr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buFont typeface="Wingdings" pitchFamily="2" charset="2"/>
              <a:buNone/>
            </a:pPr>
            <a:r>
              <a:rPr lang="en-US" altLang="en-US" sz="2800" dirty="0" smtClean="0"/>
              <a:t>Q: Determine the WACC for Executive Fruit, Inc. </a:t>
            </a:r>
          </a:p>
        </p:txBody>
      </p:sp>
    </p:spTree>
    <p:extLst>
      <p:ext uri="{BB962C8B-B14F-4D97-AF65-F5344CB8AC3E}">
        <p14:creationId xmlns:p14="http://schemas.microsoft.com/office/powerpoint/2010/main" val="1582523825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1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WACC</a:t>
            </a:r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45720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b="1" i="1" u="sng" dirty="0" smtClean="0"/>
              <a:t>Example - continued</a:t>
            </a:r>
          </a:p>
          <a:p>
            <a:pPr>
              <a:buFont typeface="Wingdings" pitchFamily="2" charset="2"/>
              <a:buNone/>
            </a:pPr>
            <a:r>
              <a:rPr lang="en-US" altLang="en-US" sz="2800" dirty="0" smtClean="0"/>
              <a:t>Step 1 </a:t>
            </a:r>
          </a:p>
          <a:p>
            <a:pPr>
              <a:buFont typeface="Wingdings" pitchFamily="2" charset="2"/>
              <a:buNone/>
            </a:pPr>
            <a:r>
              <a:rPr lang="en-US" altLang="en-US" sz="2800" dirty="0" smtClean="0"/>
              <a:t>	Firm Value =  4 + 2 + 6  = $12 mil</a:t>
            </a:r>
          </a:p>
          <a:p>
            <a:pPr>
              <a:buFont typeface="Wingdings" pitchFamily="2" charset="2"/>
              <a:buNone/>
            </a:pPr>
            <a:r>
              <a:rPr lang="en-US" altLang="en-US" sz="2800" dirty="0" smtClean="0"/>
              <a:t>Step 2</a:t>
            </a:r>
          </a:p>
          <a:p>
            <a:pPr>
              <a:buFont typeface="Wingdings" pitchFamily="2" charset="2"/>
              <a:buNone/>
            </a:pPr>
            <a:r>
              <a:rPr lang="en-US" altLang="en-US" sz="2800" dirty="0" smtClean="0"/>
              <a:t>	Required returns are given</a:t>
            </a:r>
          </a:p>
          <a:p>
            <a:pPr>
              <a:buFont typeface="Wingdings" pitchFamily="2" charset="2"/>
              <a:buNone/>
            </a:pPr>
            <a:r>
              <a:rPr lang="en-US" altLang="en-US" sz="2800" dirty="0" smtClean="0">
                <a:solidFill>
                  <a:schemeClr val="tx1"/>
                </a:solidFill>
              </a:rPr>
              <a:t>Step 3</a:t>
            </a:r>
          </a:p>
          <a:p>
            <a:pPr>
              <a:buFont typeface="Wingdings" pitchFamily="2" charset="2"/>
              <a:buNone/>
            </a:pPr>
            <a:endParaRPr lang="en-US" altLang="en-US" sz="2800" dirty="0" smtClean="0"/>
          </a:p>
        </p:txBody>
      </p:sp>
      <p:graphicFrame>
        <p:nvGraphicFramePr>
          <p:cNvPr id="137222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3312872"/>
              </p:ext>
            </p:extLst>
          </p:nvPr>
        </p:nvGraphicFramePr>
        <p:xfrm>
          <a:off x="1828800" y="4495800"/>
          <a:ext cx="6172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7" name="Equation" r:id="rId4" imgW="2844720" imgH="431640" progId="Equation.3">
                  <p:embed/>
                </p:oleObj>
              </mc:Choice>
              <mc:Fallback>
                <p:oleObj name="Equation" r:id="rId4" imgW="2844720" imgH="431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495800"/>
                        <a:ext cx="61722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9869064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72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72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7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7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72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Measuring Capital Structure</a:t>
            </a:r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In estimating WACC, do not use the </a:t>
            </a:r>
            <a:r>
              <a:rPr lang="en-US" altLang="en-US" i="1" dirty="0" smtClean="0"/>
              <a:t>book value</a:t>
            </a:r>
            <a:r>
              <a:rPr lang="en-US" altLang="en-US" dirty="0" smtClean="0"/>
              <a:t> of securities</a:t>
            </a:r>
          </a:p>
          <a:p>
            <a:r>
              <a:rPr lang="en-US" altLang="en-US" dirty="0" smtClean="0"/>
              <a:t>In estimating WACC, use the </a:t>
            </a:r>
            <a:r>
              <a:rPr lang="en-US" altLang="en-US" i="1" dirty="0" smtClean="0"/>
              <a:t>market value</a:t>
            </a:r>
            <a:r>
              <a:rPr lang="en-US" altLang="en-US" dirty="0" smtClean="0"/>
              <a:t> of the securities</a:t>
            </a:r>
          </a:p>
          <a:p>
            <a:r>
              <a:rPr lang="en-US" altLang="en-US" dirty="0" smtClean="0"/>
              <a:t>Book values often do not represent the true market value of a firm’s securities</a:t>
            </a:r>
          </a:p>
        </p:txBody>
      </p:sp>
    </p:spTree>
    <p:extLst>
      <p:ext uri="{BB962C8B-B14F-4D97-AF65-F5344CB8AC3E}">
        <p14:creationId xmlns:p14="http://schemas.microsoft.com/office/powerpoint/2010/main" val="239746070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1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1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1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1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1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1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1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1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1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Measuring Capital Structure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806450" y="1676400"/>
            <a:ext cx="7477125" cy="1733808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latin typeface="Calibri" panose="020F0502020204030204" pitchFamily="34" charset="0"/>
              </a:rPr>
              <a:t>Market Value of Bonds </a:t>
            </a:r>
            <a:r>
              <a:rPr lang="en-US" altLang="en-US" sz="3200" dirty="0">
                <a:latin typeface="Calibri" panose="020F0502020204030204" pitchFamily="34" charset="0"/>
              </a:rPr>
              <a:t>- PV of all coupons and par value discounted at the current </a:t>
            </a:r>
            <a:r>
              <a:rPr lang="en-US" altLang="en-US" sz="3200" dirty="0" smtClean="0">
                <a:latin typeface="Calibri" panose="020F0502020204030204" pitchFamily="34" charset="0"/>
              </a:rPr>
              <a:t>YTM</a:t>
            </a:r>
            <a:endParaRPr lang="en-US" altLang="en-US" sz="3200" dirty="0">
              <a:latin typeface="Calibri" panose="020F0502020204030204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830263" y="4267200"/>
            <a:ext cx="7429500" cy="1733808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 dirty="0">
                <a:latin typeface="Calibri" panose="020F0502020204030204" pitchFamily="34" charset="0"/>
              </a:rPr>
              <a:t>Market Value of Equity </a:t>
            </a:r>
            <a:r>
              <a:rPr lang="en-US" altLang="en-US" sz="3200" dirty="0">
                <a:latin typeface="Calibri" panose="020F0502020204030204" pitchFamily="34" charset="0"/>
              </a:rPr>
              <a:t>-</a:t>
            </a:r>
            <a:r>
              <a:rPr lang="en-US" altLang="en-US" sz="3200" b="1" dirty="0">
                <a:latin typeface="Calibri" panose="020F0502020204030204" pitchFamily="34" charset="0"/>
              </a:rPr>
              <a:t> </a:t>
            </a:r>
            <a:r>
              <a:rPr lang="en-US" altLang="en-US" sz="3200" dirty="0">
                <a:latin typeface="Calibri" panose="020F0502020204030204" pitchFamily="34" charset="0"/>
              </a:rPr>
              <a:t>Market price per share multiplied by the number of outstanding </a:t>
            </a:r>
            <a:r>
              <a:rPr lang="en-US" altLang="en-US" sz="3200" dirty="0" smtClean="0">
                <a:latin typeface="Calibri" panose="020F0502020204030204" pitchFamily="34" charset="0"/>
              </a:rPr>
              <a:t>shares</a:t>
            </a:r>
            <a:endParaRPr lang="en-US" altLang="en-US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27716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Measuring Capital Structure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173547"/>
              </p:ext>
            </p:extLst>
          </p:nvPr>
        </p:nvGraphicFramePr>
        <p:xfrm>
          <a:off x="2038349" y="2209800"/>
          <a:ext cx="5124450" cy="2438402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325190"/>
                <a:gridCol w="1399630"/>
                <a:gridCol w="1399630"/>
              </a:tblGrid>
              <a:tr h="42203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  <a:latin typeface="Calibri" panose="020F0502020204030204" pitchFamily="34" charset="0"/>
                        </a:rPr>
                        <a:t>Big Oil Book Value Balance Sheet (mil)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20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Calibri" panose="020F0502020204030204" pitchFamily="34" charset="0"/>
                        </a:rPr>
                        <a:t>Bank </a:t>
                      </a:r>
                      <a:r>
                        <a:rPr lang="en-US" sz="2000" u="none" strike="noStrike" dirty="0" smtClean="0">
                          <a:effectLst/>
                          <a:latin typeface="Calibri" panose="020F0502020204030204" pitchFamily="34" charset="0"/>
                        </a:rPr>
                        <a:t>debt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Calibri" panose="020F0502020204030204" pitchFamily="34" charset="0"/>
                        </a:rPr>
                        <a:t> $       200 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3985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Calibri" panose="020F0502020204030204" pitchFamily="34" charset="0"/>
                        </a:rPr>
                        <a:t>LT </a:t>
                      </a:r>
                      <a:r>
                        <a:rPr lang="en-US" sz="2000" u="none" strike="noStrike" dirty="0" smtClean="0">
                          <a:effectLst/>
                          <a:latin typeface="Calibri" panose="020F0502020204030204" pitchFamily="34" charset="0"/>
                        </a:rPr>
                        <a:t>bonds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Calibri" panose="020F0502020204030204" pitchFamily="34" charset="0"/>
                        </a:rPr>
                        <a:t> $       200 </a:t>
                      </a:r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3985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Calibri" panose="020F0502020204030204" pitchFamily="34" charset="0"/>
                        </a:rPr>
                        <a:t>Common </a:t>
                      </a:r>
                      <a:r>
                        <a:rPr lang="en-US" sz="2000" u="none" strike="noStrike" dirty="0" smtClean="0">
                          <a:effectLst/>
                          <a:latin typeface="Calibri" panose="020F0502020204030204" pitchFamily="34" charset="0"/>
                        </a:rPr>
                        <a:t>stock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Calibri" panose="020F0502020204030204" pitchFamily="34" charset="0"/>
                        </a:rPr>
                        <a:t> $       100 </a:t>
                      </a:r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  <a:latin typeface="Calibri" panose="020F0502020204030204" pitchFamily="34" charset="0"/>
                        </a:rPr>
                        <a:t>12.5%</a:t>
                      </a:r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3985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Calibri" panose="020F0502020204030204" pitchFamily="34" charset="0"/>
                        </a:rPr>
                        <a:t>Retained </a:t>
                      </a:r>
                      <a:r>
                        <a:rPr lang="en-US" sz="2000" u="none" strike="noStrike" dirty="0" smtClean="0">
                          <a:effectLst/>
                          <a:latin typeface="Calibri" panose="020F0502020204030204" pitchFamily="34" charset="0"/>
                        </a:rPr>
                        <a:t>earnings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Calibri" panose="020F0502020204030204" pitchFamily="34" charset="0"/>
                        </a:rPr>
                        <a:t> $       300 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  <a:latin typeface="Calibri" panose="020F0502020204030204" pitchFamily="34" charset="0"/>
                        </a:rPr>
                        <a:t>37.5%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5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2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Calibri" panose="020F0502020204030204" pitchFamily="34" charset="0"/>
                        </a:rPr>
                        <a:t> $       800 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  <a:endParaRPr lang="en-US" sz="2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1220821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Topics Covered</a:t>
            </a: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98205" y="1524000"/>
            <a:ext cx="7772400" cy="4572000"/>
          </a:xfrm>
          <a:noFill/>
        </p:spPr>
        <p:txBody>
          <a:bodyPr/>
          <a:lstStyle/>
          <a:p>
            <a:pPr marL="914400" indent="-914400">
              <a:buNone/>
            </a:pPr>
            <a:r>
              <a:rPr lang="en-US" altLang="en-US" dirty="0" smtClean="0"/>
              <a:t>13.1	</a:t>
            </a:r>
            <a:r>
              <a:rPr lang="en-US" altLang="en-US" dirty="0" err="1" smtClean="0"/>
              <a:t>Geothermal’s</a:t>
            </a:r>
            <a:r>
              <a:rPr lang="en-US" altLang="en-US" dirty="0" smtClean="0"/>
              <a:t> Cost of Capital</a:t>
            </a:r>
          </a:p>
          <a:p>
            <a:pPr marL="914400" indent="-914400">
              <a:buNone/>
            </a:pPr>
            <a:r>
              <a:rPr lang="en-US" altLang="en-US" dirty="0" smtClean="0"/>
              <a:t>13.2	Weighted Average Cost of Capital (WACC)</a:t>
            </a:r>
          </a:p>
          <a:p>
            <a:pPr marL="914400" indent="-914400">
              <a:buNone/>
            </a:pPr>
            <a:r>
              <a:rPr lang="en-US" altLang="en-US" dirty="0" smtClean="0"/>
              <a:t>13.3	Measuring Capital Structure</a:t>
            </a:r>
          </a:p>
          <a:p>
            <a:pPr marL="914400" indent="-914400">
              <a:buNone/>
            </a:pPr>
            <a:r>
              <a:rPr lang="en-US" altLang="en-US" dirty="0" smtClean="0"/>
              <a:t>13.4	Calculating </a:t>
            </a:r>
            <a:r>
              <a:rPr lang="en-US" altLang="en-US" dirty="0"/>
              <a:t>WACC</a:t>
            </a:r>
          </a:p>
          <a:p>
            <a:pPr marL="914400" indent="-914400">
              <a:buNone/>
            </a:pPr>
            <a:r>
              <a:rPr lang="en-US" altLang="en-US" dirty="0" smtClean="0"/>
              <a:t>13.5	Interpreting WACC</a:t>
            </a:r>
          </a:p>
          <a:p>
            <a:pPr marL="914400" indent="-914400">
              <a:buNone/>
            </a:pPr>
            <a:r>
              <a:rPr lang="en-US" altLang="en-US" dirty="0" smtClean="0"/>
              <a:t>13.6	Valuing Entire Businesses</a:t>
            </a:r>
          </a:p>
        </p:txBody>
      </p:sp>
    </p:spTree>
    <p:extLst>
      <p:ext uri="{BB962C8B-B14F-4D97-AF65-F5344CB8AC3E}">
        <p14:creationId xmlns:p14="http://schemas.microsoft.com/office/powerpoint/2010/main" val="3740922346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6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7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Measuring Capital Structure</a:t>
            </a:r>
          </a:p>
        </p:txBody>
      </p:sp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4724400" y="1600200"/>
            <a:ext cx="4038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If the long term bonds pay an 8% coupon and mature in 12 years, what is their market value assuming a 9% YTM?</a:t>
            </a:r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8342402"/>
              </p:ext>
            </p:extLst>
          </p:nvPr>
        </p:nvGraphicFramePr>
        <p:xfrm>
          <a:off x="1064418" y="4191000"/>
          <a:ext cx="7015163" cy="177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6" name="Equation" r:id="rId4" imgW="2412720" imgH="609480" progId="Equation.3">
                  <p:embed/>
                </p:oleObj>
              </mc:Choice>
              <mc:Fallback>
                <p:oleObj name="Equation" r:id="rId4" imgW="241272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4418" y="4191000"/>
                        <a:ext cx="7015163" cy="177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362361"/>
              </p:ext>
            </p:extLst>
          </p:nvPr>
        </p:nvGraphicFramePr>
        <p:xfrm>
          <a:off x="381000" y="1574800"/>
          <a:ext cx="3809999" cy="2057402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728765"/>
                <a:gridCol w="1040617"/>
                <a:gridCol w="1040617"/>
              </a:tblGrid>
              <a:tr h="35608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Big Oil Book Value Balance Sheet (mil)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08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Bank </a:t>
                      </a: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debt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 $       200 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336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LT </a:t>
                      </a: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bonds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 $       200 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336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Common </a:t>
                      </a: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stock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 $       100 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12.5%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/>
                </a:tc>
              </a:tr>
              <a:tr h="336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Retained </a:t>
                      </a:r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earnings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 $       300 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37.5%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</a:rPr>
                        <a:t> $       800 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5524061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29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Measuring Capital Structure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281554"/>
              </p:ext>
            </p:extLst>
          </p:nvPr>
        </p:nvGraphicFramePr>
        <p:xfrm>
          <a:off x="1371600" y="2133600"/>
          <a:ext cx="6477001" cy="29718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900569"/>
                <a:gridCol w="1830458"/>
                <a:gridCol w="1745974"/>
              </a:tblGrid>
              <a:tr h="4953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Calibri" panose="020F0502020204030204" pitchFamily="34" charset="0"/>
                        </a:rPr>
                        <a:t>Big Oil </a:t>
                      </a:r>
                      <a:r>
                        <a:rPr lang="en-US" sz="2400" u="none" strike="noStrike" dirty="0" smtClean="0">
                          <a:effectLst/>
                          <a:latin typeface="Calibri" panose="020F0502020204030204" pitchFamily="34" charset="0"/>
                        </a:rPr>
                        <a:t>Market </a:t>
                      </a:r>
                      <a:r>
                        <a:rPr lang="en-US" sz="2400" u="none" strike="noStrike" dirty="0">
                          <a:effectLst/>
                          <a:latin typeface="Calibri" panose="020F0502020204030204" pitchFamily="34" charset="0"/>
                        </a:rPr>
                        <a:t>Value Balance Sheet (mil)</a:t>
                      </a:r>
                      <a:endParaRPr lang="en-US" sz="2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  <a:latin typeface="Calibri" panose="020F0502020204030204" pitchFamily="34" charset="0"/>
                        </a:rPr>
                        <a:t>Bank </a:t>
                      </a:r>
                      <a:r>
                        <a:rPr lang="en-US" sz="2400" u="none" strike="noStrike" dirty="0" smtClean="0">
                          <a:effectLst/>
                          <a:latin typeface="Calibri" panose="020F0502020204030204" pitchFamily="34" charset="0"/>
                        </a:rPr>
                        <a:t>debt </a:t>
                      </a:r>
                      <a:r>
                        <a:rPr lang="en-US" sz="2400" u="none" strike="noStrike" dirty="0">
                          <a:effectLst/>
                          <a:latin typeface="Calibri" panose="020F0502020204030204" pitchFamily="34" charset="0"/>
                        </a:rPr>
                        <a:t>(mil)</a:t>
                      </a:r>
                      <a:endParaRPr lang="en-US" sz="2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  <a:latin typeface="Calibri" panose="020F0502020204030204" pitchFamily="34" charset="0"/>
                        </a:rPr>
                        <a:t> $       200.0 </a:t>
                      </a:r>
                      <a:endParaRPr lang="en-US" sz="2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  <a:latin typeface="Calibri" panose="020F0502020204030204" pitchFamily="34" charset="0"/>
                        </a:rPr>
                        <a:t>12.6%</a:t>
                      </a:r>
                      <a:endParaRPr lang="en-US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53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  <a:latin typeface="Calibri" panose="020F0502020204030204" pitchFamily="34" charset="0"/>
                        </a:rPr>
                        <a:t>LT </a:t>
                      </a:r>
                      <a:r>
                        <a:rPr lang="en-US" sz="2400" u="none" strike="noStrike" dirty="0" smtClean="0">
                          <a:effectLst/>
                          <a:latin typeface="Calibri" panose="020F0502020204030204" pitchFamily="34" charset="0"/>
                        </a:rPr>
                        <a:t>bonds</a:t>
                      </a:r>
                      <a:endParaRPr lang="en-US" sz="2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  <a:latin typeface="Calibri" panose="020F0502020204030204" pitchFamily="34" charset="0"/>
                        </a:rPr>
                        <a:t> $       185.7 </a:t>
                      </a:r>
                      <a:endParaRPr lang="en-US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latin typeface="Calibri" panose="020F0502020204030204" pitchFamily="34" charset="0"/>
                        </a:rPr>
                        <a:t>11.7%</a:t>
                      </a:r>
                      <a:endParaRPr lang="en-US" sz="2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53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  <a:r>
                        <a:rPr lang="en-US" sz="2400" u="none" strike="noStrike" dirty="0" smtClean="0">
                          <a:effectLst/>
                          <a:latin typeface="Calibri" panose="020F0502020204030204" pitchFamily="34" charset="0"/>
                        </a:rPr>
                        <a:t>debt</a:t>
                      </a:r>
                      <a:endParaRPr lang="en-US" sz="2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  <a:latin typeface="Calibri" panose="020F0502020204030204" pitchFamily="34" charset="0"/>
                        </a:rPr>
                        <a:t> $       385.7 </a:t>
                      </a:r>
                      <a:endParaRPr lang="en-US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  <a:latin typeface="Calibri" panose="020F0502020204030204" pitchFamily="34" charset="0"/>
                        </a:rPr>
                        <a:t>24.3%</a:t>
                      </a:r>
                      <a:endParaRPr lang="en-US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53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  <a:latin typeface="Calibri" panose="020F0502020204030204" pitchFamily="34" charset="0"/>
                        </a:rPr>
                        <a:t>Common </a:t>
                      </a:r>
                      <a:r>
                        <a:rPr lang="en-US" sz="2400" u="none" strike="noStrike" dirty="0" smtClean="0">
                          <a:effectLst/>
                          <a:latin typeface="Calibri" panose="020F0502020204030204" pitchFamily="34" charset="0"/>
                        </a:rPr>
                        <a:t>stock</a:t>
                      </a:r>
                      <a:endParaRPr lang="en-US" sz="2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  <a:latin typeface="Calibri" panose="020F0502020204030204" pitchFamily="34" charset="0"/>
                        </a:rPr>
                        <a:t> $    1,200.0 </a:t>
                      </a:r>
                      <a:endParaRPr lang="en-US" sz="2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latin typeface="Calibri" panose="020F0502020204030204" pitchFamily="34" charset="0"/>
                        </a:rPr>
                        <a:t>75.7%</a:t>
                      </a:r>
                      <a:endParaRPr lang="en-US" sz="2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  <a:latin typeface="Calibri" panose="020F0502020204030204" pitchFamily="34" charset="0"/>
                        </a:rPr>
                        <a:t> $    1,585.7 </a:t>
                      </a:r>
                      <a:endParaRPr lang="en-US" sz="24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  <a:endParaRPr lang="en-US" sz="2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4593391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Required Rates of Return</a:t>
            </a:r>
          </a:p>
        </p:txBody>
      </p:sp>
      <p:sp>
        <p:nvSpPr>
          <p:cNvPr id="1331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12954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u="sng" dirty="0" smtClean="0"/>
              <a:t>Bonds</a:t>
            </a:r>
          </a:p>
          <a:p>
            <a:pPr algn="ctr">
              <a:buFont typeface="Wingdings" pitchFamily="2" charset="2"/>
              <a:buNone/>
            </a:pPr>
            <a:r>
              <a:rPr lang="en-US" altLang="en-US" i="1" dirty="0" err="1"/>
              <a:t>k</a:t>
            </a:r>
            <a:r>
              <a:rPr lang="en-US" altLang="en-US" i="1" baseline="-25000" smtClean="0"/>
              <a:t>d</a:t>
            </a:r>
            <a:r>
              <a:rPr lang="en-US" altLang="en-US" dirty="0" smtClean="0"/>
              <a:t> </a:t>
            </a:r>
            <a:r>
              <a:rPr lang="en-US" altLang="en-US" dirty="0" smtClean="0"/>
              <a:t>= YTM</a:t>
            </a:r>
          </a:p>
          <a:p>
            <a:pPr>
              <a:buFont typeface="Wingdings" pitchFamily="2" charset="2"/>
              <a:buNone/>
            </a:pPr>
            <a:endParaRPr lang="en-US" altLang="en-US" dirty="0" smtClean="0"/>
          </a:p>
          <a:p>
            <a:pPr>
              <a:buFont typeface="Wingdings" pitchFamily="2" charset="2"/>
              <a:buNone/>
            </a:pPr>
            <a:endParaRPr lang="en-US" altLang="en-US" dirty="0" smtClean="0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746124" y="3200400"/>
            <a:ext cx="6569075" cy="2135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SzPct val="100000"/>
              <a:buFont typeface="Wingdings" pitchFamily="2" charset="2"/>
              <a:buNone/>
            </a:pPr>
            <a:r>
              <a:rPr lang="en-US" altLang="en-US" sz="3200" u="sng" dirty="0">
                <a:solidFill>
                  <a:srgbClr val="010000"/>
                </a:solidFill>
                <a:latin typeface="Calibri" panose="020F0502020204030204" pitchFamily="34" charset="0"/>
              </a:rPr>
              <a:t>Common </a:t>
            </a:r>
            <a:r>
              <a:rPr lang="en-US" altLang="en-US" sz="3200" u="sng" dirty="0" smtClean="0">
                <a:solidFill>
                  <a:srgbClr val="010000"/>
                </a:solidFill>
                <a:latin typeface="Calibri" panose="020F0502020204030204" pitchFamily="34" charset="0"/>
              </a:rPr>
              <a:t>Stock</a:t>
            </a:r>
          </a:p>
          <a:p>
            <a:pPr algn="ctr">
              <a:spcBef>
                <a:spcPct val="20000"/>
              </a:spcBef>
              <a:buSzPct val="100000"/>
              <a:buFont typeface="Wingdings" pitchFamily="2" charset="2"/>
              <a:buNone/>
            </a:pPr>
            <a:r>
              <a:rPr lang="en-US" altLang="en-US" sz="3200" i="1" dirty="0" smtClean="0">
                <a:solidFill>
                  <a:srgbClr val="010000"/>
                </a:solidFill>
                <a:latin typeface="Calibri" panose="020F0502020204030204" pitchFamily="34" charset="0"/>
              </a:rPr>
              <a:t>r</a:t>
            </a:r>
            <a:r>
              <a:rPr lang="en-US" altLang="en-US" sz="3200" i="1" baseline="-25000" dirty="0" smtClean="0">
                <a:solidFill>
                  <a:srgbClr val="010000"/>
                </a:solidFill>
                <a:latin typeface="Calibri" panose="020F0502020204030204" pitchFamily="34" charset="0"/>
              </a:rPr>
              <a:t>e</a:t>
            </a:r>
            <a:r>
              <a:rPr lang="en-US" altLang="en-US" sz="3200" dirty="0" smtClean="0">
                <a:solidFill>
                  <a:srgbClr val="010000"/>
                </a:solidFill>
                <a:latin typeface="Calibri" panose="020F0502020204030204" pitchFamily="34" charset="0"/>
              </a:rPr>
              <a:t> = CAPM</a:t>
            </a:r>
          </a:p>
          <a:p>
            <a:pPr>
              <a:spcBef>
                <a:spcPct val="20000"/>
              </a:spcBef>
              <a:buSzPct val="100000"/>
              <a:buFont typeface="Wingdings" pitchFamily="2" charset="2"/>
              <a:buNone/>
              <a:tabLst>
                <a:tab pos="2743200" algn="l"/>
              </a:tabLst>
            </a:pPr>
            <a:r>
              <a:rPr lang="en-US" altLang="en-US" sz="3200" dirty="0">
                <a:solidFill>
                  <a:srgbClr val="010000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3200" dirty="0" smtClean="0">
                <a:solidFill>
                  <a:srgbClr val="010000"/>
                </a:solidFill>
                <a:latin typeface="Calibri" panose="020F0502020204030204" pitchFamily="34" charset="0"/>
              </a:rPr>
              <a:t>= </a:t>
            </a:r>
            <a:r>
              <a:rPr lang="en-US" altLang="en-US" sz="3200" i="1" dirty="0" err="1" smtClean="0">
                <a:solidFill>
                  <a:srgbClr val="010000"/>
                </a:solidFill>
                <a:latin typeface="Calibri" panose="020F0502020204030204" pitchFamily="34" charset="0"/>
              </a:rPr>
              <a:t>r</a:t>
            </a:r>
            <a:r>
              <a:rPr lang="en-US" altLang="en-US" sz="3200" i="1" baseline="-25000" dirty="0" err="1">
                <a:solidFill>
                  <a:srgbClr val="010000"/>
                </a:solidFill>
                <a:latin typeface="Calibri" panose="020F0502020204030204" pitchFamily="34" charset="0"/>
              </a:rPr>
              <a:t>f</a:t>
            </a:r>
            <a:r>
              <a:rPr lang="en-US" altLang="en-US" sz="3200" dirty="0" smtClean="0">
                <a:solidFill>
                  <a:srgbClr val="010000"/>
                </a:solidFill>
                <a:latin typeface="Calibri" panose="020F0502020204030204" pitchFamily="34" charset="0"/>
              </a:rPr>
              <a:t> + </a:t>
            </a:r>
            <a:r>
              <a:rPr lang="el-GR" altLang="en-US" sz="3200" dirty="0" smtClean="0">
                <a:solidFill>
                  <a:srgbClr val="010000"/>
                </a:solidFill>
                <a:latin typeface="Calibri" panose="020F0502020204030204" pitchFamily="34" charset="0"/>
              </a:rPr>
              <a:t>β</a:t>
            </a:r>
            <a:r>
              <a:rPr lang="en-US" altLang="en-US" sz="3200" dirty="0" smtClean="0">
                <a:solidFill>
                  <a:srgbClr val="010000"/>
                </a:solidFill>
                <a:latin typeface="Calibri" panose="020F0502020204030204" pitchFamily="34" charset="0"/>
              </a:rPr>
              <a:t>(</a:t>
            </a:r>
            <a:r>
              <a:rPr lang="en-US" altLang="en-US" sz="3200" i="1" dirty="0" err="1" smtClean="0">
                <a:solidFill>
                  <a:srgbClr val="010000"/>
                </a:solidFill>
                <a:latin typeface="Calibri" panose="020F0502020204030204" pitchFamily="34" charset="0"/>
              </a:rPr>
              <a:t>r</a:t>
            </a:r>
            <a:r>
              <a:rPr lang="en-US" altLang="en-US" sz="3200" i="1" baseline="-25000" dirty="0" err="1" smtClean="0">
                <a:solidFill>
                  <a:srgbClr val="010000"/>
                </a:solidFill>
                <a:latin typeface="Calibri" panose="020F0502020204030204" pitchFamily="34" charset="0"/>
              </a:rPr>
              <a:t>m</a:t>
            </a:r>
            <a:r>
              <a:rPr lang="en-US" altLang="en-US" sz="3200" dirty="0" smtClean="0">
                <a:solidFill>
                  <a:srgbClr val="010000"/>
                </a:solidFill>
                <a:latin typeface="Calibri" panose="020F0502020204030204" pitchFamily="34" charset="0"/>
              </a:rPr>
              <a:t> − </a:t>
            </a:r>
            <a:r>
              <a:rPr lang="en-US" altLang="en-US" sz="3200" i="1" dirty="0" err="1" smtClean="0">
                <a:solidFill>
                  <a:srgbClr val="010000"/>
                </a:solidFill>
                <a:latin typeface="Calibri" panose="020F0502020204030204" pitchFamily="34" charset="0"/>
              </a:rPr>
              <a:t>r</a:t>
            </a:r>
            <a:r>
              <a:rPr lang="en-US" altLang="en-US" sz="3200" i="1" baseline="-25000" dirty="0" err="1" smtClean="0">
                <a:solidFill>
                  <a:srgbClr val="010000"/>
                </a:solidFill>
                <a:latin typeface="Calibri" panose="020F0502020204030204" pitchFamily="34" charset="0"/>
              </a:rPr>
              <a:t>f</a:t>
            </a:r>
            <a:r>
              <a:rPr lang="en-US" altLang="en-US" sz="3200" dirty="0" smtClean="0">
                <a:solidFill>
                  <a:srgbClr val="010000"/>
                </a:solidFill>
                <a:latin typeface="Calibri" panose="020F0502020204030204" pitchFamily="34" charset="0"/>
              </a:rPr>
              <a:t>)</a:t>
            </a:r>
            <a:endParaRPr lang="en-US" altLang="en-US" sz="3200" dirty="0">
              <a:solidFill>
                <a:srgbClr val="010000"/>
              </a:solidFill>
              <a:latin typeface="Calibri" panose="020F0502020204030204" pitchFamily="34" charset="0"/>
            </a:endParaRPr>
          </a:p>
          <a:p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139160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WACC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382000" cy="4343400"/>
          </a:xfrm>
          <a:noFill/>
        </p:spPr>
        <p:txBody>
          <a:bodyPr/>
          <a:lstStyle/>
          <a:p>
            <a:pPr>
              <a:buNone/>
            </a:pPr>
            <a:r>
              <a:rPr lang="en-US" altLang="en-US" b="1" i="1" u="sng" dirty="0" smtClean="0"/>
              <a:t>Example</a:t>
            </a:r>
            <a:r>
              <a:rPr lang="en-US" altLang="en-US" i="1" dirty="0" smtClean="0"/>
              <a:t> </a:t>
            </a:r>
          </a:p>
          <a:p>
            <a:pPr>
              <a:buNone/>
            </a:pPr>
            <a:r>
              <a:rPr lang="en-US" altLang="en-US" sz="2800" dirty="0"/>
              <a:t>	</a:t>
            </a:r>
            <a:r>
              <a:rPr lang="en-US" altLang="en-US" sz="2800" i="1" dirty="0" smtClean="0"/>
              <a:t>Big Oil has a beta of .85. The risk free rate is 6% and the market risk premium is 7%. </a:t>
            </a:r>
          </a:p>
          <a:p>
            <a:pPr>
              <a:buNone/>
            </a:pPr>
            <a:endParaRPr lang="en-US" altLang="en-US" sz="2800" i="1" dirty="0" smtClean="0"/>
          </a:p>
          <a:p>
            <a:pPr>
              <a:buFont typeface="Wingdings" pitchFamily="2" charset="2"/>
              <a:buNone/>
            </a:pPr>
            <a:r>
              <a:rPr lang="en-US" altLang="en-US" sz="2800" dirty="0" smtClean="0"/>
              <a:t>Q: Determine the WACC for Big Oil.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2688726"/>
              </p:ext>
            </p:extLst>
          </p:nvPr>
        </p:nvGraphicFramePr>
        <p:xfrm>
          <a:off x="2209800" y="4191000"/>
          <a:ext cx="4305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8" name="Equation" r:id="rId4" imgW="1434960" imgH="228600" progId="Equation.3">
                  <p:embed/>
                </p:oleObj>
              </mc:Choice>
              <mc:Fallback>
                <p:oleObj name="Equation" r:id="rId4" imgW="1434960" imgH="228600" progId="Equation.3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191000"/>
                        <a:ext cx="43053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8732278"/>
              </p:ext>
            </p:extLst>
          </p:nvPr>
        </p:nvGraphicFramePr>
        <p:xfrm>
          <a:off x="990600" y="5410200"/>
          <a:ext cx="6600826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9" name="Equation" r:id="rId6" imgW="2514600" imgH="406080" progId="Equation.3">
                  <p:embed/>
                </p:oleObj>
              </mc:Choice>
              <mc:Fallback>
                <p:oleObj name="Equation" r:id="rId6" imgW="2514600" imgH="406080" progId="Equation.3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410200"/>
                        <a:ext cx="6600826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1498178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4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Required Rates of Return</a:t>
            </a:r>
          </a:p>
        </p:txBody>
      </p:sp>
      <p:sp>
        <p:nvSpPr>
          <p:cNvPr id="1434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u="sng" dirty="0" smtClean="0"/>
              <a:t>Dividend Discount Model Cost of Equity</a:t>
            </a:r>
            <a:endParaRPr lang="en-US" altLang="en-US" dirty="0" smtClean="0"/>
          </a:p>
          <a:p>
            <a:pPr>
              <a:buFont typeface="Wingdings" pitchFamily="2" charset="2"/>
              <a:buNone/>
            </a:pPr>
            <a:r>
              <a:rPr lang="en-US" altLang="en-US" sz="2800" dirty="0" smtClean="0"/>
              <a:t>Perpetuity Growth Model =</a:t>
            </a:r>
          </a:p>
          <a:p>
            <a:pPr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buFont typeface="Wingdings" pitchFamily="2" charset="2"/>
              <a:buNone/>
            </a:pPr>
            <a:r>
              <a:rPr lang="en-US" altLang="en-US" dirty="0" smtClean="0"/>
              <a:t>Solve for </a:t>
            </a:r>
            <a:r>
              <a:rPr lang="en-US" altLang="en-US" i="1" dirty="0" smtClean="0"/>
              <a:t>r</a:t>
            </a:r>
            <a:r>
              <a:rPr lang="en-US" altLang="en-US" i="1" baseline="-25000" dirty="0" smtClean="0"/>
              <a:t>e</a:t>
            </a:r>
            <a:r>
              <a:rPr lang="en-US" altLang="en-US" dirty="0"/>
              <a:t>:</a:t>
            </a:r>
          </a:p>
        </p:txBody>
      </p:sp>
      <p:graphicFrame>
        <p:nvGraphicFramePr>
          <p:cNvPr id="14338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9184627"/>
              </p:ext>
            </p:extLst>
          </p:nvPr>
        </p:nvGraphicFramePr>
        <p:xfrm>
          <a:off x="3255169" y="2590800"/>
          <a:ext cx="2155031" cy="1246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4" name="Equation" r:id="rId4" imgW="698400" imgH="431640" progId="Equation.3">
                  <p:embed/>
                </p:oleObj>
              </mc:Choice>
              <mc:Fallback>
                <p:oleObj name="Equation" r:id="rId4" imgW="698400" imgH="431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5169" y="2590800"/>
                        <a:ext cx="2155031" cy="1246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3289782"/>
              </p:ext>
            </p:extLst>
          </p:nvPr>
        </p:nvGraphicFramePr>
        <p:xfrm>
          <a:off x="3311525" y="5005388"/>
          <a:ext cx="2520950" cy="1243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5" name="Equation" r:id="rId6" imgW="850680" imgH="431640" progId="Equation.3">
                  <p:embed/>
                </p:oleObj>
              </mc:Choice>
              <mc:Fallback>
                <p:oleObj name="Equation" r:id="rId6" imgW="850680" imgH="431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1525" y="5005388"/>
                        <a:ext cx="2520950" cy="1243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5168330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Required Rates of Return</a:t>
            </a:r>
          </a:p>
        </p:txBody>
      </p:sp>
      <p:sp>
        <p:nvSpPr>
          <p:cNvPr id="1536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u="sng" dirty="0" smtClean="0"/>
              <a:t>Expected Return on Preferred Stock</a:t>
            </a:r>
            <a:endParaRPr lang="en-US" altLang="en-US" dirty="0" smtClean="0"/>
          </a:p>
          <a:p>
            <a:pPr>
              <a:buFont typeface="Wingdings" pitchFamily="2" charset="2"/>
              <a:buNone/>
            </a:pPr>
            <a:r>
              <a:rPr lang="en-US" altLang="en-US" sz="2800" dirty="0" smtClean="0"/>
              <a:t>Price of preferred stock =</a:t>
            </a:r>
          </a:p>
          <a:p>
            <a:pPr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buFont typeface="Wingdings" pitchFamily="2" charset="2"/>
              <a:buNone/>
            </a:pPr>
            <a:r>
              <a:rPr lang="en-US" altLang="en-US" dirty="0" smtClean="0"/>
              <a:t>Solve for </a:t>
            </a:r>
            <a:r>
              <a:rPr lang="en-US" altLang="en-US" i="1" dirty="0" err="1" smtClean="0"/>
              <a:t>r</a:t>
            </a:r>
            <a:r>
              <a:rPr lang="en-US" altLang="en-US" baseline="-25000" dirty="0" err="1" smtClean="0"/>
              <a:t>preferred</a:t>
            </a:r>
            <a:r>
              <a:rPr lang="en-US" altLang="en-US" dirty="0"/>
              <a:t>:</a:t>
            </a:r>
          </a:p>
        </p:txBody>
      </p:sp>
      <p:graphicFrame>
        <p:nvGraphicFramePr>
          <p:cNvPr id="15362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5053530"/>
              </p:ext>
            </p:extLst>
          </p:nvPr>
        </p:nvGraphicFramePr>
        <p:xfrm>
          <a:off x="3340100" y="2514600"/>
          <a:ext cx="2235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8" name="Equation" r:id="rId4" imgW="749160" imgH="444240" progId="Equation.3">
                  <p:embed/>
                </p:oleObj>
              </mc:Choice>
              <mc:Fallback>
                <p:oleObj name="Equation" r:id="rId4" imgW="749160" imgH="4442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0100" y="2514600"/>
                        <a:ext cx="22352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9884384"/>
              </p:ext>
            </p:extLst>
          </p:nvPr>
        </p:nvGraphicFramePr>
        <p:xfrm>
          <a:off x="3200400" y="4953000"/>
          <a:ext cx="2500312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9" name="Equation" r:id="rId6" imgW="901440" imgH="431640" progId="Equation.3">
                  <p:embed/>
                </p:oleObj>
              </mc:Choice>
              <mc:Fallback>
                <p:oleObj name="Equation" r:id="rId6" imgW="901440" imgH="431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953000"/>
                        <a:ext cx="2500312" cy="1027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3748023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WACC for Selected Firms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71600"/>
            <a:ext cx="6881812" cy="4961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804172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Interpreting WACC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4196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dirty="0" smtClean="0"/>
              <a:t>The WACC is an appropriate discount rate only for a project that is a carbon copy of the firm's existing business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dirty="0" smtClean="0"/>
              <a:t>There are two costs of debt financing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 smtClean="0"/>
              <a:t>The explicit cost of debt is the rate of interest bondholders demand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 smtClean="0"/>
              <a:t>The implicit cost is the required increase in return from equity</a:t>
            </a:r>
          </a:p>
        </p:txBody>
      </p:sp>
    </p:spTree>
    <p:extLst>
      <p:ext uri="{BB962C8B-B14F-4D97-AF65-F5344CB8AC3E}">
        <p14:creationId xmlns:p14="http://schemas.microsoft.com/office/powerpoint/2010/main" val="426508520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WACC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9269" name="Rectangle 5"/>
              <p:cNvSpPr>
                <a:spLocks noGrp="1" noChangeArrowheads="1"/>
              </p:cNvSpPr>
              <p:nvPr>
                <p:ph type="body" idx="1"/>
              </p:nvPr>
            </p:nvSpPr>
            <p:spPr>
              <a:noFill/>
            </p:spPr>
            <p:txBody>
              <a:bodyPr/>
              <a:lstStyle/>
              <a:p>
                <a:pPr>
                  <a:buFont typeface="Wingdings" pitchFamily="2" charset="2"/>
                  <a:buNone/>
                </a:pPr>
                <a:r>
                  <a:rPr lang="en-US" altLang="en-US" u="sng" dirty="0" smtClean="0"/>
                  <a:t>Issues in Using WACC</a:t>
                </a:r>
              </a:p>
              <a:p>
                <a:r>
                  <a:rPr lang="en-US" altLang="en-US" sz="2400" dirty="0"/>
                  <a:t>D</a:t>
                </a:r>
                <a:r>
                  <a:rPr lang="en-US" altLang="en-US" sz="2400" dirty="0" smtClean="0"/>
                  <a:t>ebt has two costs 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altLang="en-US" sz="2000" dirty="0" smtClean="0"/>
                  <a:t>Return on debt</a:t>
                </a:r>
              </a:p>
              <a:p>
                <a:pPr marL="914400" lvl="1" indent="-457200">
                  <a:buFont typeface="+mj-lt"/>
                  <a:buAutoNum type="arabicPeriod"/>
                </a:pPr>
                <a:r>
                  <a:rPr lang="en-US" altLang="en-US" sz="2000" dirty="0" smtClean="0"/>
                  <a:t>Increased cost of equity demanded due to the increase in risk</a:t>
                </a:r>
              </a:p>
              <a:p>
                <a:pPr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en-US" altLang="en-US" sz="2400" dirty="0" smtClean="0"/>
                  <a:t>Betas may change with capital structure</a:t>
                </a:r>
              </a:p>
              <a:p>
                <a:pPr marL="0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sz="24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en-US" sz="2400" i="0">
                              <a:latin typeface="Cambria Math"/>
                              <a:ea typeface="Cambria Math"/>
                            </a:rPr>
                            <m:t>β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en-US" sz="2400" b="0" i="0" smtClean="0">
                              <a:latin typeface="Cambria Math"/>
                              <a:ea typeface="Cambria Math"/>
                            </a:rPr>
                            <m:t>assets</m:t>
                          </m:r>
                        </m:sub>
                      </m:sSub>
                      <m:r>
                        <a:rPr lang="en-US" alt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en-US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en-US" sz="2400" b="0" i="1" smtClean="0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num>
                            <m:den>
                              <m:r>
                                <a:rPr lang="en-US" altLang="en-US" sz="2400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den>
                          </m:f>
                          <m:r>
                            <a:rPr lang="en-US" altLang="en-US" sz="24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alt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en-US" sz="2400" b="0" i="0" smtClean="0">
                                  <a:latin typeface="Cambria Math"/>
                                  <a:ea typeface="Cambria Math"/>
                                </a:rPr>
                                <m:t>β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en-US" sz="2400" b="0" i="0" smtClean="0">
                                  <a:latin typeface="Cambria Math"/>
                                  <a:ea typeface="Cambria Math"/>
                                </a:rPr>
                                <m:t>debt</m:t>
                              </m:r>
                            </m:sub>
                          </m:sSub>
                        </m:e>
                      </m:d>
                      <m:r>
                        <a:rPr lang="en-US" alt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en-US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en-US" sz="2400" b="0" i="1" smtClean="0">
                                  <a:latin typeface="Cambria Math"/>
                                  <a:ea typeface="Cambria Math"/>
                                </a:rPr>
                                <m:t>𝐸</m:t>
                              </m:r>
                            </m:num>
                            <m:den>
                              <m:r>
                                <a:rPr lang="en-US" altLang="en-US" sz="2400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den>
                          </m:f>
                          <m:r>
                            <a:rPr lang="en-US" altLang="en-US" sz="24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altLang="en-US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en-US" sz="2400" b="0" i="0" smtClean="0">
                                  <a:latin typeface="Cambria Math"/>
                                  <a:ea typeface="Cambria Math"/>
                                </a:rPr>
                                <m:t>β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en-US" sz="2400" b="0" i="0" smtClean="0">
                                  <a:latin typeface="Cambria Math"/>
                                  <a:ea typeface="Cambria Math"/>
                                </a:rPr>
                                <m:t>equity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altLang="en-US" sz="2400" b="0" dirty="0" smtClean="0">
                  <a:ea typeface="Cambria Math"/>
                </a:endParaRPr>
              </a:p>
              <a:p>
                <a:r>
                  <a:rPr lang="en-US" altLang="en-US" sz="2400" dirty="0" smtClean="0"/>
                  <a:t>Corporate taxes complicate the analysis and may change our decision</a:t>
                </a:r>
                <a:r>
                  <a:rPr lang="en-US" altLang="en-US" dirty="0" smtClean="0"/>
                  <a:t> </a:t>
                </a:r>
              </a:p>
            </p:txBody>
          </p:sp>
        </mc:Choice>
        <mc:Fallback xmlns="">
          <p:sp>
            <p:nvSpPr>
              <p:cNvPr id="139269" name="Rectangle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3"/>
                <a:stretch>
                  <a:fillRect l="-2039" t="-18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0926924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9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39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39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39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392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9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FCF and PV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indent="-285750"/>
            <a:r>
              <a:rPr lang="en-US" altLang="en-US" dirty="0" smtClean="0"/>
              <a:t>Free Cash Flows (FCF) should be the theoretical basis for all PV calculations</a:t>
            </a:r>
          </a:p>
          <a:p>
            <a:pPr marL="285750" indent="-285750"/>
            <a:r>
              <a:rPr lang="en-US" altLang="en-US" dirty="0" smtClean="0"/>
              <a:t>FCF is a more accurate measurement of PV than either </a:t>
            </a:r>
            <a:r>
              <a:rPr lang="en-US" altLang="en-US" dirty="0" err="1" smtClean="0"/>
              <a:t>Div</a:t>
            </a:r>
            <a:r>
              <a:rPr lang="en-US" altLang="en-US" dirty="0" smtClean="0"/>
              <a:t> or EPS</a:t>
            </a:r>
          </a:p>
          <a:p>
            <a:pPr marL="285750" indent="-285750"/>
            <a:r>
              <a:rPr lang="en-US" altLang="en-US" dirty="0" smtClean="0"/>
              <a:t>The market price does not always reflect the PV of FCF</a:t>
            </a:r>
          </a:p>
          <a:p>
            <a:pPr marL="285750" indent="-285750"/>
            <a:r>
              <a:rPr lang="en-US" altLang="en-US" dirty="0" smtClean="0"/>
              <a:t>When valuing a business for purchase, always use FCF</a:t>
            </a:r>
          </a:p>
        </p:txBody>
      </p:sp>
    </p:spTree>
    <p:extLst>
      <p:ext uri="{BB962C8B-B14F-4D97-AF65-F5344CB8AC3E}">
        <p14:creationId xmlns:p14="http://schemas.microsoft.com/office/powerpoint/2010/main" val="179294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Cost of Capital</a:t>
            </a:r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b="1" u="sng" dirty="0" smtClean="0"/>
              <a:t>Cost of Capital</a:t>
            </a:r>
            <a:r>
              <a:rPr lang="en-US" altLang="en-US" dirty="0" smtClean="0"/>
              <a:t> - The return the firm’s investors could expect to earn if they invested in securities with comparable degrees of risk</a:t>
            </a:r>
          </a:p>
          <a:p>
            <a:endParaRPr lang="en-US" altLang="en-US" dirty="0" smtClean="0"/>
          </a:p>
          <a:p>
            <a:r>
              <a:rPr lang="en-US" altLang="en-US" b="1" u="sng" dirty="0" smtClean="0"/>
              <a:t>Capital Structure</a:t>
            </a:r>
            <a:r>
              <a:rPr lang="en-US" altLang="en-US" dirty="0" smtClean="0"/>
              <a:t> - </a:t>
            </a:r>
            <a:r>
              <a:rPr lang="en-US" dirty="0"/>
              <a:t>The mix of </a:t>
            </a:r>
            <a:r>
              <a:rPr lang="en-US" dirty="0" smtClean="0"/>
              <a:t>long-term debt </a:t>
            </a:r>
            <a:r>
              <a:rPr lang="en-US" dirty="0"/>
              <a:t>and </a:t>
            </a:r>
            <a:r>
              <a:rPr lang="en-US" dirty="0" smtClean="0"/>
              <a:t>equity financing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5615226"/>
      </p:ext>
    </p:extLst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5959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0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959595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7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Capital Budgeting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4876800"/>
          </a:xfrm>
        </p:spPr>
        <p:txBody>
          <a:bodyPr/>
          <a:lstStyle/>
          <a:p>
            <a:pPr marL="285750" indent="-285750"/>
            <a:r>
              <a:rPr lang="en-US" altLang="en-US" b="1" i="1" u="sng" dirty="0" smtClean="0"/>
              <a:t>Valuing a Business </a:t>
            </a:r>
          </a:p>
          <a:p>
            <a:pPr marL="285750" indent="-228600"/>
            <a:r>
              <a:rPr lang="en-US" altLang="en-US" dirty="0" smtClean="0"/>
              <a:t>The value of a business or project is usually computed as the discounted value of FCF out to a </a:t>
            </a:r>
            <a:r>
              <a:rPr lang="en-US" altLang="en-US" b="1" i="1" dirty="0" smtClean="0"/>
              <a:t>valuation horizon (H)</a:t>
            </a:r>
          </a:p>
          <a:p>
            <a:pPr marL="285750" indent="-285750"/>
            <a:r>
              <a:rPr lang="en-US" altLang="en-US" dirty="0" smtClean="0"/>
              <a:t>The </a:t>
            </a:r>
            <a:r>
              <a:rPr lang="en-US" altLang="en-US" i="1" dirty="0" smtClean="0"/>
              <a:t>valuation horizon </a:t>
            </a:r>
            <a:r>
              <a:rPr lang="en-US" altLang="en-US" dirty="0" smtClean="0"/>
              <a:t>is sometimes called the terminal value and is calculated like a perpetuity </a:t>
            </a:r>
            <a:endParaRPr lang="en-US" altLang="en-US" sz="3600" b="1" i="1" dirty="0" smtClean="0"/>
          </a:p>
        </p:txBody>
      </p:sp>
      <p:graphicFrame>
        <p:nvGraphicFramePr>
          <p:cNvPr id="17410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7820774"/>
              </p:ext>
            </p:extLst>
          </p:nvPr>
        </p:nvGraphicFramePr>
        <p:xfrm>
          <a:off x="481013" y="5376863"/>
          <a:ext cx="818197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8" name="Equation" r:id="rId3" imgW="4444920" imgH="419040" progId="Equation.3">
                  <p:embed/>
                </p:oleObj>
              </mc:Choice>
              <mc:Fallback>
                <p:oleObj name="Equation" r:id="rId3" imgW="4444920" imgH="4190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3" y="5376863"/>
                        <a:ext cx="8181975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81000" y="5181600"/>
            <a:ext cx="8382000" cy="1143000"/>
          </a:xfrm>
          <a:prstGeom prst="round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73458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Capital Budgeting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77200" cy="1143000"/>
          </a:xfrm>
        </p:spPr>
        <p:txBody>
          <a:bodyPr/>
          <a:lstStyle/>
          <a:p>
            <a:pPr marL="285750" indent="-285750"/>
            <a:r>
              <a:rPr lang="en-US" altLang="en-US" b="1" u="sng" dirty="0" smtClean="0"/>
              <a:t>Valuing a Business or Project</a:t>
            </a:r>
            <a:endParaRPr lang="en-US" altLang="en-US" dirty="0" smtClean="0"/>
          </a:p>
          <a:p>
            <a:pPr marL="285750" indent="-285750"/>
            <a:endParaRPr lang="en-US" altLang="en-US" b="1" i="1" dirty="0" smtClean="0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667000" y="38100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PV (free cash flows)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477000" y="38100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Calibri" panose="020F0502020204030204" pitchFamily="34" charset="0"/>
              </a:rPr>
              <a:t>PV (horizon value)</a:t>
            </a:r>
          </a:p>
        </p:txBody>
      </p:sp>
      <p:sp>
        <p:nvSpPr>
          <p:cNvPr id="18439" name="AutoShape 7"/>
          <p:cNvSpPr>
            <a:spLocks/>
          </p:cNvSpPr>
          <p:nvPr/>
        </p:nvSpPr>
        <p:spPr bwMode="auto">
          <a:xfrm rot="5400000">
            <a:off x="3657600" y="762000"/>
            <a:ext cx="533400" cy="5257800"/>
          </a:xfrm>
          <a:prstGeom prst="rightBrace">
            <a:avLst>
              <a:gd name="adj1" fmla="val 714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8440" name="AutoShape 8"/>
          <p:cNvSpPr>
            <a:spLocks/>
          </p:cNvSpPr>
          <p:nvPr/>
        </p:nvSpPr>
        <p:spPr bwMode="auto">
          <a:xfrm rot="5400000">
            <a:off x="7584281" y="2550319"/>
            <a:ext cx="528638" cy="1676400"/>
          </a:xfrm>
          <a:prstGeom prst="rightBrace">
            <a:avLst>
              <a:gd name="adj1" fmla="val 2642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18434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4304634"/>
              </p:ext>
            </p:extLst>
          </p:nvPr>
        </p:nvGraphicFramePr>
        <p:xfrm>
          <a:off x="557213" y="2286000"/>
          <a:ext cx="818197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Equation" r:id="rId3" imgW="4444920" imgH="419040" progId="Equation.3">
                  <p:embed/>
                </p:oleObj>
              </mc:Choice>
              <mc:Fallback>
                <p:oleObj name="Equation" r:id="rId3" imgW="4444920" imgH="4190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" y="2286000"/>
                        <a:ext cx="8181975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460529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altLang="en-US" smtClean="0"/>
              <a:t>Capital Budgeting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1571625"/>
          </a:xfrm>
          <a:noFill/>
        </p:spPr>
        <p:txBody>
          <a:bodyPr lIns="92075" tIns="46038" rIns="92075" bIns="46038"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i="1" u="sng" dirty="0" smtClean="0"/>
              <a:t>Example - </a:t>
            </a:r>
            <a:r>
              <a:rPr lang="en-US" altLang="en-US" b="1" i="1" u="sng" dirty="0" err="1" smtClean="0"/>
              <a:t>Concatenator</a:t>
            </a:r>
            <a:r>
              <a:rPr lang="en-US" altLang="en-US" b="1" i="1" u="sng" dirty="0" smtClean="0"/>
              <a:t> Manufacturing </a:t>
            </a:r>
            <a:endParaRPr lang="en-US" altLang="en-US" sz="3600" i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i="1" dirty="0" smtClean="0">
                <a:solidFill>
                  <a:schemeClr val="accent2"/>
                </a:solidFill>
              </a:rPr>
              <a:t>	</a:t>
            </a:r>
            <a:endParaRPr lang="en-US" altLang="en-US" sz="2800" i="1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730431"/>
              </p:ext>
            </p:extLst>
          </p:nvPr>
        </p:nvGraphicFramePr>
        <p:xfrm>
          <a:off x="1885950" y="2590800"/>
          <a:ext cx="4702175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4" name="Equation" r:id="rId3" imgW="2286000" imgH="431640" progId="Equation.3">
                  <p:embed/>
                </p:oleObj>
              </mc:Choice>
              <mc:Fallback>
                <p:oleObj name="Equation" r:id="rId3" imgW="22860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950" y="2590800"/>
                        <a:ext cx="4702175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475213"/>
              </p:ext>
            </p:extLst>
          </p:nvPr>
        </p:nvGraphicFramePr>
        <p:xfrm>
          <a:off x="685800" y="4343400"/>
          <a:ext cx="7670800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5" name="Equation" r:id="rId5" imgW="4394160" imgH="660240" progId="Equation.3">
                  <p:embed/>
                </p:oleObj>
              </mc:Choice>
              <mc:Fallback>
                <p:oleObj name="Equation" r:id="rId5" imgW="43941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343400"/>
                        <a:ext cx="7670800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833910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Cost of Capital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620000" cy="47244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b="1" i="1" u="sng" dirty="0" smtClean="0"/>
              <a:t>Example</a:t>
            </a:r>
            <a:r>
              <a:rPr lang="en-US" altLang="en-US" i="1" dirty="0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altLang="en-US" sz="2800" i="1" dirty="0" smtClean="0"/>
              <a:t>	Geothermal Inc. has the following structure.  Given that Geothermal pays 8% for debt and 14% for equity, what is the company cost of capital?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504991"/>
              </p:ext>
            </p:extLst>
          </p:nvPr>
        </p:nvGraphicFramePr>
        <p:xfrm>
          <a:off x="1447800" y="4038600"/>
          <a:ext cx="5905499" cy="1371600"/>
        </p:xfrm>
        <a:graphic>
          <a:graphicData uri="http://schemas.openxmlformats.org/drawingml/2006/table">
            <a:tbl>
              <a:tblPr bandRow="1">
                <a:tableStyleId>{284E427A-3D55-4303-BF80-6455036E1DE7}</a:tableStyleId>
              </a:tblPr>
              <a:tblGrid>
                <a:gridCol w="3613813"/>
                <a:gridCol w="1145843"/>
                <a:gridCol w="11458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Market value of</a:t>
                      </a:r>
                      <a:r>
                        <a:rPr lang="en-US" sz="2400" baseline="0" dirty="0" smtClean="0">
                          <a:latin typeface="Calibri" panose="020F0502020204030204" pitchFamily="34" charset="0"/>
                        </a:rPr>
                        <a:t> debt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$194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 marR="182880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30%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Market value of equity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453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 marR="18288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70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Market value of</a:t>
                      </a:r>
                      <a:r>
                        <a:rPr lang="en-US" sz="24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assets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$647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 marR="18288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libri" panose="020F0502020204030204" pitchFamily="34" charset="0"/>
                        </a:rPr>
                        <a:t>100%</a:t>
                      </a:r>
                      <a:endParaRPr lang="en-US" sz="24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757394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Cost of Capital</a:t>
            </a:r>
          </a:p>
        </p:txBody>
      </p:sp>
      <p:sp>
        <p:nvSpPr>
          <p:cNvPr id="307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772400" cy="4572000"/>
          </a:xfrm>
          <a:noFill/>
        </p:spPr>
        <p:txBody>
          <a:bodyPr/>
          <a:lstStyle/>
          <a:p>
            <a:pPr>
              <a:buNone/>
            </a:pPr>
            <a:r>
              <a:rPr lang="en-US" altLang="en-US" b="1" i="1" u="sng" dirty="0"/>
              <a:t>Example</a:t>
            </a:r>
            <a:r>
              <a:rPr lang="en-US" altLang="en-US" i="1" dirty="0"/>
              <a:t> </a:t>
            </a:r>
          </a:p>
          <a:p>
            <a:pPr>
              <a:buNone/>
            </a:pPr>
            <a:r>
              <a:rPr lang="en-US" altLang="en-US" sz="2800" i="1" dirty="0"/>
              <a:t>	</a:t>
            </a:r>
            <a:r>
              <a:rPr lang="en-US" altLang="en-US" sz="2800" i="1" dirty="0" smtClean="0"/>
              <a:t>Given </a:t>
            </a:r>
            <a:r>
              <a:rPr lang="en-US" altLang="en-US" sz="2800" i="1" dirty="0"/>
              <a:t>that </a:t>
            </a:r>
            <a:r>
              <a:rPr lang="en-US" altLang="en-US" sz="2800" i="1" dirty="0" smtClean="0"/>
              <a:t>Geothermal </a:t>
            </a:r>
            <a:r>
              <a:rPr lang="en-US" altLang="en-US" sz="2800" i="1" dirty="0"/>
              <a:t>I</a:t>
            </a:r>
            <a:r>
              <a:rPr lang="en-US" altLang="en-US" sz="2800" i="1" dirty="0" smtClean="0"/>
              <a:t>nc. pays </a:t>
            </a:r>
            <a:r>
              <a:rPr lang="en-US" altLang="en-US" sz="2800" i="1" dirty="0"/>
              <a:t>8% for debt and 14% for equity, what is the company cost of capital</a:t>
            </a:r>
            <a:r>
              <a:rPr lang="en-US" altLang="en-US" sz="2800" i="1" dirty="0" smtClean="0"/>
              <a:t>?</a:t>
            </a:r>
          </a:p>
          <a:p>
            <a:pPr>
              <a:buNone/>
            </a:pPr>
            <a:endParaRPr lang="en-US" altLang="en-US" sz="2800" i="1" dirty="0"/>
          </a:p>
          <a:p>
            <a:pPr>
              <a:buNone/>
            </a:pPr>
            <a:r>
              <a:rPr lang="en-US" altLang="en-US" sz="2800" dirty="0" smtClean="0"/>
              <a:t>Portfolio return = (.3 × 8%) + (.7 × 14%) = 12.2%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86593953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Cost of Capital</a:t>
            </a:r>
          </a:p>
        </p:txBody>
      </p:sp>
      <p:sp>
        <p:nvSpPr>
          <p:cNvPr id="307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4064" y="1219200"/>
            <a:ext cx="8610600" cy="4572000"/>
          </a:xfrm>
          <a:noFill/>
        </p:spPr>
        <p:txBody>
          <a:bodyPr/>
          <a:lstStyle/>
          <a:p>
            <a:pPr>
              <a:buNone/>
            </a:pPr>
            <a:r>
              <a:rPr lang="en-US" altLang="en-US" b="1" i="1" u="sng" dirty="0" smtClean="0"/>
              <a:t>Example</a:t>
            </a:r>
            <a:r>
              <a:rPr lang="en-US" altLang="en-US" sz="2400" dirty="0" smtClean="0"/>
              <a:t> </a:t>
            </a:r>
            <a:r>
              <a:rPr lang="en-US" altLang="en-US" sz="2400" i="1" dirty="0" smtClean="0"/>
              <a:t>- </a:t>
            </a:r>
            <a:r>
              <a:rPr lang="en-US" altLang="en-US" sz="2400" i="1" dirty="0" err="1" smtClean="0"/>
              <a:t>Geothermal’s</a:t>
            </a:r>
            <a:r>
              <a:rPr lang="en-US" altLang="en-US" sz="2400" i="1" dirty="0" smtClean="0"/>
              <a:t> </a:t>
            </a:r>
            <a:r>
              <a:rPr lang="en-US" altLang="en-US" sz="2400" i="1" dirty="0" err="1" smtClean="0"/>
              <a:t>debtholders</a:t>
            </a:r>
            <a:r>
              <a:rPr lang="en-US" altLang="en-US" sz="2400" i="1" dirty="0" smtClean="0"/>
              <a:t> </a:t>
            </a:r>
            <a:r>
              <a:rPr lang="en-US" altLang="en-US" sz="2400" i="1" dirty="0"/>
              <a:t>account for </a:t>
            </a:r>
            <a:r>
              <a:rPr lang="en-US" altLang="en-US" sz="2400" i="1" dirty="0" smtClean="0"/>
              <a:t>30% of </a:t>
            </a:r>
            <a:r>
              <a:rPr lang="en-US" altLang="en-US" sz="2400" i="1" dirty="0"/>
              <a:t>the company’s </a:t>
            </a:r>
            <a:r>
              <a:rPr lang="en-US" altLang="en-US" sz="2400" i="1" dirty="0" smtClean="0"/>
              <a:t>capital structure</a:t>
            </a:r>
            <a:r>
              <a:rPr lang="en-US" altLang="en-US" sz="2400" i="1" dirty="0"/>
              <a:t>, but they get </a:t>
            </a:r>
            <a:r>
              <a:rPr lang="en-US" altLang="en-US" sz="2400" i="1" dirty="0" smtClean="0"/>
              <a:t>a smaller </a:t>
            </a:r>
            <a:r>
              <a:rPr lang="en-US" altLang="en-US" sz="2400" i="1" dirty="0"/>
              <a:t>share of </a:t>
            </a:r>
            <a:r>
              <a:rPr lang="en-US" altLang="en-US" sz="2400" i="1" dirty="0" smtClean="0"/>
              <a:t>income because </a:t>
            </a:r>
            <a:r>
              <a:rPr lang="en-US" altLang="en-US" sz="2400" i="1" dirty="0"/>
              <a:t>their return </a:t>
            </a:r>
            <a:r>
              <a:rPr lang="en-US" altLang="en-US" sz="2400" i="1" dirty="0" smtClean="0"/>
              <a:t>is guaranteed </a:t>
            </a:r>
            <a:r>
              <a:rPr lang="en-US" altLang="en-US" sz="2400" i="1" dirty="0"/>
              <a:t>by the </a:t>
            </a:r>
            <a:r>
              <a:rPr lang="en-US" altLang="en-US" sz="2400" i="1" dirty="0" smtClean="0"/>
              <a:t>company. </a:t>
            </a:r>
            <a:r>
              <a:rPr lang="en-US" altLang="en-US" sz="2400" i="1" dirty="0" err="1" smtClean="0"/>
              <a:t>Geothermal’s</a:t>
            </a:r>
            <a:r>
              <a:rPr lang="en-US" altLang="en-US" sz="2400" i="1" dirty="0" smtClean="0"/>
              <a:t> stockholders bear </a:t>
            </a:r>
            <a:r>
              <a:rPr lang="en-US" altLang="en-US" sz="2400" i="1" dirty="0"/>
              <a:t>more risk and </a:t>
            </a:r>
            <a:r>
              <a:rPr lang="en-US" altLang="en-US" sz="2400" i="1" dirty="0" smtClean="0"/>
              <a:t>receive, on </a:t>
            </a:r>
            <a:r>
              <a:rPr lang="en-US" altLang="en-US" sz="2400" i="1" dirty="0"/>
              <a:t>average, greater return. </a:t>
            </a:r>
            <a:r>
              <a:rPr lang="en-US" altLang="en-US" sz="2400" i="1" dirty="0" smtClean="0"/>
              <a:t>Of course</a:t>
            </a:r>
            <a:r>
              <a:rPr lang="en-US" altLang="en-US" sz="2400" i="1" dirty="0"/>
              <a:t>, if you buy all the </a:t>
            </a:r>
            <a:r>
              <a:rPr lang="en-US" altLang="en-US" sz="2400" i="1" dirty="0" smtClean="0"/>
              <a:t>debt and </a:t>
            </a:r>
            <a:r>
              <a:rPr lang="en-US" altLang="en-US" sz="2400" i="1" dirty="0"/>
              <a:t>all the equity, you get </a:t>
            </a:r>
            <a:r>
              <a:rPr lang="en-US" altLang="en-US" sz="2400" i="1" dirty="0" smtClean="0"/>
              <a:t>all the </a:t>
            </a:r>
            <a:r>
              <a:rPr lang="en-US" altLang="en-US" sz="2400" i="1" dirty="0"/>
              <a:t>income.</a:t>
            </a:r>
            <a:endParaRPr lang="en-US" altLang="en-US" sz="2400" i="1" dirty="0" smtClean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834258"/>
            <a:ext cx="4957539" cy="2880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5761693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Cost of Capital</a:t>
            </a:r>
          </a:p>
        </p:txBody>
      </p:sp>
      <p:sp>
        <p:nvSpPr>
          <p:cNvPr id="4104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None/>
            </a:pPr>
            <a:r>
              <a:rPr lang="en-US" altLang="en-US" sz="2800" b="1" i="1" u="sng" dirty="0"/>
              <a:t>Example</a:t>
            </a:r>
            <a:r>
              <a:rPr lang="en-US" altLang="en-US" sz="2800" i="1" dirty="0"/>
              <a:t> </a:t>
            </a:r>
          </a:p>
          <a:p>
            <a:pPr>
              <a:buNone/>
            </a:pPr>
            <a:r>
              <a:rPr lang="en-US" altLang="en-US" sz="2800" i="1" dirty="0"/>
              <a:t>	Given that Geothermal Inc. pays 8% for debt and 14% for equity, what is the company cost of capital</a:t>
            </a:r>
            <a:r>
              <a:rPr lang="en-US" altLang="en-US" sz="2800" i="1" dirty="0" smtClean="0"/>
              <a:t>?</a:t>
            </a:r>
          </a:p>
          <a:p>
            <a:pPr>
              <a:buNone/>
            </a:pPr>
            <a:endParaRPr lang="en-US" altLang="en-US" sz="2400" i="1" dirty="0"/>
          </a:p>
          <a:p>
            <a:pPr>
              <a:buNone/>
            </a:pPr>
            <a:r>
              <a:rPr lang="en-US" altLang="en-US" sz="2800" dirty="0" smtClean="0"/>
              <a:t>Portfolio </a:t>
            </a:r>
            <a:r>
              <a:rPr lang="en-US" altLang="en-US" sz="2800" dirty="0"/>
              <a:t>return = (.3 × 8%) + (.7 × 14%) = 12.2%</a:t>
            </a:r>
          </a:p>
        </p:txBody>
      </p:sp>
      <p:sp>
        <p:nvSpPr>
          <p:cNvPr id="4105" name="Text Box 8"/>
          <p:cNvSpPr txBox="1">
            <a:spLocks noChangeArrowheads="1"/>
          </p:cNvSpPr>
          <p:nvPr/>
        </p:nvSpPr>
        <p:spPr bwMode="auto">
          <a:xfrm>
            <a:off x="889000" y="4495800"/>
            <a:ext cx="7620000" cy="919401"/>
          </a:xfrm>
          <a:prstGeom prst="round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Interest is tax deductible. Given a 35% tax rate, debt only costs us </a:t>
            </a:r>
            <a:r>
              <a:rPr lang="en-US" altLang="en-US" dirty="0" smtClean="0">
                <a:latin typeface="Calibri" panose="020F0502020204030204" pitchFamily="34" charset="0"/>
              </a:rPr>
              <a:t>5.2</a:t>
            </a:r>
            <a:r>
              <a:rPr lang="en-US" altLang="en-US" dirty="0">
                <a:latin typeface="Calibri" panose="020F0502020204030204" pitchFamily="34" charset="0"/>
              </a:rPr>
              <a:t>% (i.e. 8 % </a:t>
            </a:r>
            <a:r>
              <a:rPr lang="en-US" altLang="en-US" dirty="0" smtClean="0">
                <a:latin typeface="Calibri" panose="020F0502020204030204" pitchFamily="34" charset="0"/>
              </a:rPr>
              <a:t>× .</a:t>
            </a:r>
            <a:r>
              <a:rPr lang="en-US" altLang="en-US" dirty="0">
                <a:latin typeface="Calibri" panose="020F0502020204030204" pitchFamily="34" charset="0"/>
              </a:rPr>
              <a:t>65).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16000" y="5728322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altLang="en-US" sz="2800" dirty="0" smtClean="0">
                <a:latin typeface="Calibri" panose="020F0502020204030204" pitchFamily="34" charset="0"/>
              </a:rPr>
              <a:t>WACC = </a:t>
            </a:r>
            <a:r>
              <a:rPr lang="en-US" altLang="en-US" sz="2800" dirty="0">
                <a:latin typeface="Calibri" panose="020F0502020204030204" pitchFamily="34" charset="0"/>
              </a:rPr>
              <a:t>(.3 × </a:t>
            </a:r>
            <a:r>
              <a:rPr lang="en-US" altLang="en-US" sz="2800" dirty="0" smtClean="0">
                <a:latin typeface="Calibri" panose="020F0502020204030204" pitchFamily="34" charset="0"/>
              </a:rPr>
              <a:t>5.2%) </a:t>
            </a:r>
            <a:r>
              <a:rPr lang="en-US" altLang="en-US" sz="2800" dirty="0">
                <a:latin typeface="Calibri" panose="020F0502020204030204" pitchFamily="34" charset="0"/>
              </a:rPr>
              <a:t>+ (.7 × 14%) = </a:t>
            </a:r>
            <a:r>
              <a:rPr lang="en-US" altLang="en-US" sz="2800" dirty="0" smtClean="0">
                <a:latin typeface="Calibri" panose="020F0502020204030204" pitchFamily="34" charset="0"/>
              </a:rPr>
              <a:t>11.4%</a:t>
            </a:r>
            <a:endParaRPr lang="en-US" alt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454547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WACC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  <a:noFill/>
        </p:spPr>
        <p:txBody>
          <a:bodyPr/>
          <a:lstStyle/>
          <a:p>
            <a:r>
              <a:rPr lang="en-US" altLang="en-US" b="1" u="sng" dirty="0" smtClean="0"/>
              <a:t>Weighted Average Cost of Capital (WACC)</a:t>
            </a:r>
            <a:r>
              <a:rPr lang="en-US" altLang="en-US" dirty="0" smtClean="0"/>
              <a:t> The expected rate of return on a portfolio of all the firm’s securities, adjusted for tax savings due to interest payments.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Company cost of capital =  Weighted average of debt and equity returns</a:t>
            </a:r>
          </a:p>
        </p:txBody>
      </p:sp>
    </p:spTree>
    <p:extLst>
      <p:ext uri="{BB962C8B-B14F-4D97-AF65-F5344CB8AC3E}">
        <p14:creationId xmlns:p14="http://schemas.microsoft.com/office/powerpoint/2010/main" val="4019607444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WACC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92200" y="1947350"/>
                <a:ext cx="5905500" cy="9105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assets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total</m:t>
                          </m:r>
                          <m:r>
                            <a:rPr lang="en-US" sz="28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income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value</m:t>
                          </m:r>
                          <m:r>
                            <a:rPr lang="en-US" sz="28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of</m:t>
                          </m:r>
                          <m:r>
                            <a:rPr lang="en-US" sz="28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investments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2200" y="1947350"/>
                <a:ext cx="5905500" cy="91057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24000" y="3473635"/>
                <a:ext cx="5905500" cy="9459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assets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𝐷</m:t>
                              </m:r>
                              <m:r>
                                <a:rPr lang="en-US" sz="2800" b="0" smtClean="0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/>
                                      <a:ea typeface="Cambria Math"/>
                                    </a:rPr>
                                    <m:t>debt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+(</m:t>
                          </m:r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  <a:ea typeface="Cambria Math"/>
                                </a:rPr>
                                <m:t>equity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3473635"/>
                <a:ext cx="5905500" cy="9459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25600" y="4959331"/>
                <a:ext cx="5905500" cy="9080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assets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/>
                                </a:rPr>
                                <m:t>𝐷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/>
                                </a:rPr>
                                <m:t>𝑉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  <a:ea typeface="Cambria Math"/>
                                </a:rPr>
                                <m:t>debt</m:t>
                              </m:r>
                            </m:sub>
                          </m:sSub>
                        </m:e>
                      </m:d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𝐸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  <a:ea typeface="Cambria Math"/>
                                </a:rPr>
                                <m:t>equity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800" i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5600" y="4959331"/>
                <a:ext cx="5905500" cy="90806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612040"/>
      </p:ext>
    </p:extLst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MM4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BMM4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MM4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M4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952</TotalTime>
  <Pages>8923980</Pages>
  <Words>1118</Words>
  <Application>Microsoft Office PowerPoint</Application>
  <PresentationFormat>On-screen Show (4:3)</PresentationFormat>
  <Paragraphs>223</Paragraphs>
  <Slides>32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BMM4e</vt:lpstr>
      <vt:lpstr>Equation</vt:lpstr>
      <vt:lpstr>PowerPoint Presentation</vt:lpstr>
      <vt:lpstr>Topics Covered</vt:lpstr>
      <vt:lpstr>Cost of Capital</vt:lpstr>
      <vt:lpstr>Cost of Capital</vt:lpstr>
      <vt:lpstr>Cost of Capital</vt:lpstr>
      <vt:lpstr>Cost of Capital</vt:lpstr>
      <vt:lpstr>Cost of Capital</vt:lpstr>
      <vt:lpstr>WACC</vt:lpstr>
      <vt:lpstr>WACC</vt:lpstr>
      <vt:lpstr>WACC</vt:lpstr>
      <vt:lpstr>Company Cost of Capital</vt:lpstr>
      <vt:lpstr>WACC</vt:lpstr>
      <vt:lpstr>WACC</vt:lpstr>
      <vt:lpstr>WACC</vt:lpstr>
      <vt:lpstr>WACC</vt:lpstr>
      <vt:lpstr>WACC</vt:lpstr>
      <vt:lpstr>Measuring Capital Structure</vt:lpstr>
      <vt:lpstr>Measuring Capital Structure</vt:lpstr>
      <vt:lpstr>Measuring Capital Structure</vt:lpstr>
      <vt:lpstr>Measuring Capital Structure</vt:lpstr>
      <vt:lpstr>Measuring Capital Structure</vt:lpstr>
      <vt:lpstr>Required Rates of Return</vt:lpstr>
      <vt:lpstr>WACC</vt:lpstr>
      <vt:lpstr>Required Rates of Return</vt:lpstr>
      <vt:lpstr>Required Rates of Return</vt:lpstr>
      <vt:lpstr>WACC for Selected Firms</vt:lpstr>
      <vt:lpstr>Interpreting WACC</vt:lpstr>
      <vt:lpstr>WACC</vt:lpstr>
      <vt:lpstr>FCF and PV</vt:lpstr>
      <vt:lpstr>Capital Budgeting</vt:lpstr>
      <vt:lpstr>Capital Budgeting</vt:lpstr>
      <vt:lpstr>Capital Budgeting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Firm and  The Financial Manager</dc:title>
  <dc:creator>Matt Will</dc:creator>
  <cp:lastModifiedBy>Zahid Ali</cp:lastModifiedBy>
  <cp:revision>202</cp:revision>
  <dcterms:created xsi:type="dcterms:W3CDTF">1997-10-06T19:15:22Z</dcterms:created>
  <dcterms:modified xsi:type="dcterms:W3CDTF">2020-10-28T05:08:32Z</dcterms:modified>
</cp:coreProperties>
</file>