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3" d="100"/>
          <a:sy n="93" d="100"/>
        </p:scale>
        <p:origin x="27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ltLang="zh-CN" smtClean="0"/>
              <a:t>Click to edit Master title style</a:t>
            </a:r>
            <a:endParaRPr lang="zh-CN" alt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smtClean="0"/>
              <a:t>Click to edit Master subtitle style</a:t>
            </a:r>
            <a:endParaRPr lang="zh-CN" altLang="en-US"/>
          </a:p>
        </p:txBody>
      </p:sp>
      <p:sp>
        <p:nvSpPr>
          <p:cNvPr id="4" name="Date Placeholder 3"/>
          <p:cNvSpPr>
            <a:spLocks noGrp="1"/>
          </p:cNvSpPr>
          <p:nvPr>
            <p:ph type="dt" sz="half" idx="10"/>
          </p:nvPr>
        </p:nvSpPr>
        <p:spPr/>
        <p:txBody>
          <a:bodyPr/>
          <a:lstStyle/>
          <a:p>
            <a:fld id="{05F0EF67-670E-4452-B3C9-C08490DF853A}" type="datetimeFigureOut">
              <a:rPr lang="zh-CN" altLang="en-US" smtClean="0"/>
              <a:t>2020/10/21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8349814-CDB0-41BE-803A-AE59A07666B3}" type="slidenum">
              <a:rPr lang="zh-CN" altLang="en-US" smtClean="0"/>
              <a:t>‹#›</a:t>
            </a:fld>
            <a:endParaRPr lang="zh-CN" altLang="en-US"/>
          </a:p>
        </p:txBody>
      </p:sp>
    </p:spTree>
    <p:extLst>
      <p:ext uri="{BB962C8B-B14F-4D97-AF65-F5344CB8AC3E}">
        <p14:creationId xmlns:p14="http://schemas.microsoft.com/office/powerpoint/2010/main" val="2483178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05F0EF67-670E-4452-B3C9-C08490DF853A}" type="datetimeFigureOut">
              <a:rPr lang="zh-CN" altLang="en-US" smtClean="0"/>
              <a:t>2020/10/21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8349814-CDB0-41BE-803A-AE59A07666B3}" type="slidenum">
              <a:rPr lang="zh-CN" altLang="en-US" smtClean="0"/>
              <a:t>‹#›</a:t>
            </a:fld>
            <a:endParaRPr lang="zh-CN" altLang="en-US"/>
          </a:p>
        </p:txBody>
      </p:sp>
    </p:spTree>
    <p:extLst>
      <p:ext uri="{BB962C8B-B14F-4D97-AF65-F5344CB8AC3E}">
        <p14:creationId xmlns:p14="http://schemas.microsoft.com/office/powerpoint/2010/main" val="3116585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05F0EF67-670E-4452-B3C9-C08490DF853A}" type="datetimeFigureOut">
              <a:rPr lang="zh-CN" altLang="en-US" smtClean="0"/>
              <a:t>2020/10/21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8349814-CDB0-41BE-803A-AE59A07666B3}" type="slidenum">
              <a:rPr lang="zh-CN" altLang="en-US" smtClean="0"/>
              <a:t>‹#›</a:t>
            </a:fld>
            <a:endParaRPr lang="zh-CN" altLang="en-US"/>
          </a:p>
        </p:txBody>
      </p:sp>
    </p:spTree>
    <p:extLst>
      <p:ext uri="{BB962C8B-B14F-4D97-AF65-F5344CB8AC3E}">
        <p14:creationId xmlns:p14="http://schemas.microsoft.com/office/powerpoint/2010/main" val="2579596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05F0EF67-670E-4452-B3C9-C08490DF853A}" type="datetimeFigureOut">
              <a:rPr lang="zh-CN" altLang="en-US" smtClean="0"/>
              <a:t>2020/10/21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8349814-CDB0-41BE-803A-AE59A07666B3}" type="slidenum">
              <a:rPr lang="zh-CN" altLang="en-US" smtClean="0"/>
              <a:t>‹#›</a:t>
            </a:fld>
            <a:endParaRPr lang="zh-CN" altLang="en-US"/>
          </a:p>
        </p:txBody>
      </p:sp>
    </p:spTree>
    <p:extLst>
      <p:ext uri="{BB962C8B-B14F-4D97-AF65-F5344CB8AC3E}">
        <p14:creationId xmlns:p14="http://schemas.microsoft.com/office/powerpoint/2010/main" val="4235191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p>
            <a:fld id="{05F0EF67-670E-4452-B3C9-C08490DF853A}" type="datetimeFigureOut">
              <a:rPr lang="zh-CN" altLang="en-US" smtClean="0"/>
              <a:t>2020/10/21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8349814-CDB0-41BE-803A-AE59A07666B3}" type="slidenum">
              <a:rPr lang="zh-CN" altLang="en-US" smtClean="0"/>
              <a:t>‹#›</a:t>
            </a:fld>
            <a:endParaRPr lang="zh-CN" altLang="en-US"/>
          </a:p>
        </p:txBody>
      </p:sp>
    </p:spTree>
    <p:extLst>
      <p:ext uri="{BB962C8B-B14F-4D97-AF65-F5344CB8AC3E}">
        <p14:creationId xmlns:p14="http://schemas.microsoft.com/office/powerpoint/2010/main" val="3234042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sz="half" idx="1"/>
          </p:nvPr>
        </p:nvSpPr>
        <p:spPr>
          <a:xfrm>
            <a:off x="838200" y="1825625"/>
            <a:ext cx="51816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Content Placeholder 3"/>
          <p:cNvSpPr>
            <a:spLocks noGrp="1"/>
          </p:cNvSpPr>
          <p:nvPr>
            <p:ph sz="half" idx="2"/>
          </p:nvPr>
        </p:nvSpPr>
        <p:spPr>
          <a:xfrm>
            <a:off x="6172200" y="1825625"/>
            <a:ext cx="51816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Date Placeholder 4"/>
          <p:cNvSpPr>
            <a:spLocks noGrp="1"/>
          </p:cNvSpPr>
          <p:nvPr>
            <p:ph type="dt" sz="half" idx="10"/>
          </p:nvPr>
        </p:nvSpPr>
        <p:spPr/>
        <p:txBody>
          <a:bodyPr/>
          <a:lstStyle/>
          <a:p>
            <a:fld id="{05F0EF67-670E-4452-B3C9-C08490DF853A}" type="datetimeFigureOut">
              <a:rPr lang="zh-CN" altLang="en-US" smtClean="0"/>
              <a:t>2020/10/21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8349814-CDB0-41BE-803A-AE59A07666B3}" type="slidenum">
              <a:rPr lang="zh-CN" altLang="en-US" smtClean="0"/>
              <a:t>‹#›</a:t>
            </a:fld>
            <a:endParaRPr lang="zh-CN" altLang="en-US"/>
          </a:p>
        </p:txBody>
      </p:sp>
    </p:spTree>
    <p:extLst>
      <p:ext uri="{BB962C8B-B14F-4D97-AF65-F5344CB8AC3E}">
        <p14:creationId xmlns:p14="http://schemas.microsoft.com/office/powerpoint/2010/main" val="1284601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ltLang="zh-CN" smtClean="0"/>
              <a:t>Click to edit Master title style</a:t>
            </a:r>
            <a:endParaRPr lang="zh-CN" alt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7" name="Date Placeholder 6"/>
          <p:cNvSpPr>
            <a:spLocks noGrp="1"/>
          </p:cNvSpPr>
          <p:nvPr>
            <p:ph type="dt" sz="half" idx="10"/>
          </p:nvPr>
        </p:nvSpPr>
        <p:spPr/>
        <p:txBody>
          <a:bodyPr/>
          <a:lstStyle/>
          <a:p>
            <a:fld id="{05F0EF67-670E-4452-B3C9-C08490DF853A}" type="datetimeFigureOut">
              <a:rPr lang="zh-CN" altLang="en-US" smtClean="0"/>
              <a:t>2020/10/21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8349814-CDB0-41BE-803A-AE59A07666B3}" type="slidenum">
              <a:rPr lang="zh-CN" altLang="en-US" smtClean="0"/>
              <a:t>‹#›</a:t>
            </a:fld>
            <a:endParaRPr lang="zh-CN" altLang="en-US"/>
          </a:p>
        </p:txBody>
      </p:sp>
    </p:spTree>
    <p:extLst>
      <p:ext uri="{BB962C8B-B14F-4D97-AF65-F5344CB8AC3E}">
        <p14:creationId xmlns:p14="http://schemas.microsoft.com/office/powerpoint/2010/main" val="1386428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Date Placeholder 2"/>
          <p:cNvSpPr>
            <a:spLocks noGrp="1"/>
          </p:cNvSpPr>
          <p:nvPr>
            <p:ph type="dt" sz="half" idx="10"/>
          </p:nvPr>
        </p:nvSpPr>
        <p:spPr/>
        <p:txBody>
          <a:bodyPr/>
          <a:lstStyle/>
          <a:p>
            <a:fld id="{05F0EF67-670E-4452-B3C9-C08490DF853A}" type="datetimeFigureOut">
              <a:rPr lang="zh-CN" altLang="en-US" smtClean="0"/>
              <a:t>2020/10/21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8349814-CDB0-41BE-803A-AE59A07666B3}" type="slidenum">
              <a:rPr lang="zh-CN" altLang="en-US" smtClean="0"/>
              <a:t>‹#›</a:t>
            </a:fld>
            <a:endParaRPr lang="zh-CN" altLang="en-US"/>
          </a:p>
        </p:txBody>
      </p:sp>
    </p:spTree>
    <p:extLst>
      <p:ext uri="{BB962C8B-B14F-4D97-AF65-F5344CB8AC3E}">
        <p14:creationId xmlns:p14="http://schemas.microsoft.com/office/powerpoint/2010/main" val="2518988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F0EF67-670E-4452-B3C9-C08490DF853A}" type="datetimeFigureOut">
              <a:rPr lang="zh-CN" altLang="en-US" smtClean="0"/>
              <a:t>2020/10/21</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D8349814-CDB0-41BE-803A-AE59A07666B3}" type="slidenum">
              <a:rPr lang="zh-CN" altLang="en-US" smtClean="0"/>
              <a:t>‹#›</a:t>
            </a:fld>
            <a:endParaRPr lang="zh-CN" altLang="en-US"/>
          </a:p>
        </p:txBody>
      </p:sp>
    </p:spTree>
    <p:extLst>
      <p:ext uri="{BB962C8B-B14F-4D97-AF65-F5344CB8AC3E}">
        <p14:creationId xmlns:p14="http://schemas.microsoft.com/office/powerpoint/2010/main" val="1385279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ltLang="zh-CN" smtClean="0"/>
              <a:t>Click to edit Master title style</a:t>
            </a:r>
            <a:endParaRPr lang="zh-CN" alt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05F0EF67-670E-4452-B3C9-C08490DF853A}" type="datetimeFigureOut">
              <a:rPr lang="zh-CN" altLang="en-US" smtClean="0"/>
              <a:t>2020/10/21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8349814-CDB0-41BE-803A-AE59A07666B3}" type="slidenum">
              <a:rPr lang="zh-CN" altLang="en-US" smtClean="0"/>
              <a:t>‹#›</a:t>
            </a:fld>
            <a:endParaRPr lang="zh-CN" altLang="en-US"/>
          </a:p>
        </p:txBody>
      </p:sp>
    </p:spTree>
    <p:extLst>
      <p:ext uri="{BB962C8B-B14F-4D97-AF65-F5344CB8AC3E}">
        <p14:creationId xmlns:p14="http://schemas.microsoft.com/office/powerpoint/2010/main" val="1795176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ltLang="zh-CN" smtClean="0"/>
              <a:t>Click to edit Master title style</a:t>
            </a:r>
            <a:endParaRPr lang="zh-CN" alt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05F0EF67-670E-4452-B3C9-C08490DF853A}" type="datetimeFigureOut">
              <a:rPr lang="zh-CN" altLang="en-US" smtClean="0"/>
              <a:t>2020/10/21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8349814-CDB0-41BE-803A-AE59A07666B3}" type="slidenum">
              <a:rPr lang="zh-CN" altLang="en-US" smtClean="0"/>
              <a:t>‹#›</a:t>
            </a:fld>
            <a:endParaRPr lang="zh-CN" altLang="en-US"/>
          </a:p>
        </p:txBody>
      </p:sp>
    </p:spTree>
    <p:extLst>
      <p:ext uri="{BB962C8B-B14F-4D97-AF65-F5344CB8AC3E}">
        <p14:creationId xmlns:p14="http://schemas.microsoft.com/office/powerpoint/2010/main" val="2823521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ltLang="zh-CN" smtClean="0"/>
              <a:t>Click to edit Master title style</a:t>
            </a:r>
            <a:endParaRPr lang="zh-CN" alt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F0EF67-670E-4452-B3C9-C08490DF853A}" type="datetimeFigureOut">
              <a:rPr lang="zh-CN" altLang="en-US" smtClean="0"/>
              <a:t>2020/10/21</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349814-CDB0-41BE-803A-AE59A07666B3}" type="slidenum">
              <a:rPr lang="zh-CN" altLang="en-US" smtClean="0"/>
              <a:t>‹#›</a:t>
            </a:fld>
            <a:endParaRPr lang="zh-CN" altLang="en-US"/>
          </a:p>
        </p:txBody>
      </p:sp>
    </p:spTree>
    <p:extLst>
      <p:ext uri="{BB962C8B-B14F-4D97-AF65-F5344CB8AC3E}">
        <p14:creationId xmlns:p14="http://schemas.microsoft.com/office/powerpoint/2010/main" val="1806487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872988"/>
          </a:xfrm>
        </p:spPr>
        <p:txBody>
          <a:bodyPr/>
          <a:lstStyle/>
          <a:p>
            <a:r>
              <a:rPr lang="en-US" altLang="zh-CN" b="1" i="1" dirty="0" smtClean="0">
                <a:solidFill>
                  <a:srgbClr val="0070C0"/>
                </a:solidFill>
              </a:rPr>
              <a:t>Introduction to Mineralogy</a:t>
            </a:r>
            <a:endParaRPr lang="zh-CN" altLang="en-US" b="1" i="1" dirty="0">
              <a:solidFill>
                <a:srgbClr val="0070C0"/>
              </a:solidFill>
            </a:endParaRPr>
          </a:p>
        </p:txBody>
      </p:sp>
    </p:spTree>
    <p:extLst>
      <p:ext uri="{BB962C8B-B14F-4D97-AF65-F5344CB8AC3E}">
        <p14:creationId xmlns:p14="http://schemas.microsoft.com/office/powerpoint/2010/main" val="9887675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b="1" dirty="0" smtClean="0">
                <a:solidFill>
                  <a:srgbClr val="7030A0"/>
                </a:solidFill>
              </a:rPr>
              <a:t>Introduction of Mineral</a:t>
            </a:r>
            <a:endParaRPr lang="zh-CN" altLang="en-US" b="1" dirty="0">
              <a:solidFill>
                <a:srgbClr val="7030A0"/>
              </a:solidFill>
            </a:endParaRPr>
          </a:p>
        </p:txBody>
      </p:sp>
      <p:sp>
        <p:nvSpPr>
          <p:cNvPr id="3" name="Content Placeholder 2"/>
          <p:cNvSpPr>
            <a:spLocks noGrp="1"/>
          </p:cNvSpPr>
          <p:nvPr>
            <p:ph idx="1"/>
          </p:nvPr>
        </p:nvSpPr>
        <p:spPr/>
        <p:txBody>
          <a:bodyPr/>
          <a:lstStyle/>
          <a:p>
            <a:pPr marL="0" indent="0">
              <a:buNone/>
            </a:pPr>
            <a:endParaRPr lang="en-US" altLang="zh-CN" dirty="0" smtClean="0"/>
          </a:p>
          <a:p>
            <a:pPr marL="0" indent="0">
              <a:buNone/>
            </a:pPr>
            <a:r>
              <a:rPr lang="en-US" altLang="zh-CN" dirty="0" smtClean="0"/>
              <a:t>“</a:t>
            </a:r>
            <a:r>
              <a:rPr lang="en-US" altLang="zh-CN" sz="3200" dirty="0" smtClean="0"/>
              <a:t>Mineral </a:t>
            </a:r>
            <a:r>
              <a:rPr lang="en-US" altLang="zh-CN" sz="3200" dirty="0"/>
              <a:t>are the </a:t>
            </a:r>
            <a:r>
              <a:rPr lang="en-US" altLang="zh-CN" sz="3200" dirty="0" smtClean="0"/>
              <a:t>basic stuff </a:t>
            </a:r>
            <a:r>
              <a:rPr lang="en-US" altLang="zh-CN" sz="3200" dirty="0"/>
              <a:t>of the Earth, </a:t>
            </a:r>
            <a:r>
              <a:rPr lang="en-US" altLang="zh-CN" sz="3200" dirty="0" smtClean="0"/>
              <a:t>and their </a:t>
            </a:r>
            <a:r>
              <a:rPr lang="en-US" altLang="zh-CN" sz="3200" dirty="0"/>
              <a:t>study will </a:t>
            </a:r>
            <a:r>
              <a:rPr lang="en-US" altLang="zh-CN" sz="3200" dirty="0" smtClean="0"/>
              <a:t>always remain </a:t>
            </a:r>
            <a:r>
              <a:rPr lang="en-US" altLang="zh-CN" sz="3200" dirty="0"/>
              <a:t>at </a:t>
            </a:r>
            <a:r>
              <a:rPr lang="en-US" altLang="zh-CN" sz="3200" b="1" dirty="0"/>
              <a:t>the core </a:t>
            </a:r>
            <a:r>
              <a:rPr lang="en-US" altLang="zh-CN" sz="3200" b="1" dirty="0" smtClean="0"/>
              <a:t>of the </a:t>
            </a:r>
            <a:r>
              <a:rPr lang="en-US" altLang="zh-CN" sz="3200" b="1" dirty="0"/>
              <a:t>Earth Science </a:t>
            </a:r>
            <a:r>
              <a:rPr lang="en-US" altLang="zh-CN" sz="3200" dirty="0"/>
              <a:t>“….</a:t>
            </a:r>
            <a:br>
              <a:rPr lang="en-US" altLang="zh-CN" sz="3200" dirty="0"/>
            </a:br>
            <a:r>
              <a:rPr lang="en-US" altLang="zh-CN" sz="3200" dirty="0"/>
              <a:t>(Frank C. Hawthorne,</a:t>
            </a:r>
            <a:br>
              <a:rPr lang="en-US" altLang="zh-CN" sz="3200" dirty="0"/>
            </a:br>
            <a:r>
              <a:rPr lang="en-US" altLang="zh-CN" sz="3200" dirty="0"/>
              <a:t>1993</a:t>
            </a:r>
            <a:r>
              <a:rPr lang="en-US" altLang="zh-CN" sz="3200" dirty="0" smtClean="0"/>
              <a:t>)</a:t>
            </a:r>
            <a:r>
              <a:rPr lang="en-US" altLang="zh-CN" sz="3200" dirty="0"/>
              <a:t>.</a:t>
            </a:r>
            <a:r>
              <a:rPr lang="en-US" altLang="zh-CN" sz="3200" dirty="0" smtClean="0"/>
              <a:t/>
            </a:r>
            <a:br>
              <a:rPr lang="en-US" altLang="zh-CN" sz="3200" dirty="0" smtClean="0"/>
            </a:br>
            <a:endParaRPr lang="zh-CN" altLang="en-US" sz="3200" dirty="0"/>
          </a:p>
        </p:txBody>
      </p:sp>
    </p:spTree>
    <p:extLst>
      <p:ext uri="{BB962C8B-B14F-4D97-AF65-F5344CB8AC3E}">
        <p14:creationId xmlns:p14="http://schemas.microsoft.com/office/powerpoint/2010/main" val="2378039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altLang="zh-CN" dirty="0" smtClean="0"/>
          </a:p>
          <a:p>
            <a:pPr marL="0" indent="0">
              <a:buNone/>
            </a:pPr>
            <a:endParaRPr lang="en-US" altLang="zh-CN" dirty="0"/>
          </a:p>
          <a:p>
            <a:pPr marL="0" indent="0">
              <a:buNone/>
            </a:pPr>
            <a:r>
              <a:rPr lang="en-US" altLang="zh-CN" sz="4400" b="1" dirty="0" smtClean="0">
                <a:solidFill>
                  <a:srgbClr val="FF0000"/>
                </a:solidFill>
              </a:rPr>
              <a:t>                     What is a Mineral?</a:t>
            </a:r>
            <a:endParaRPr lang="zh-CN" altLang="en-US" sz="4400" b="1" dirty="0">
              <a:solidFill>
                <a:srgbClr val="FF0000"/>
              </a:solidFill>
            </a:endParaRPr>
          </a:p>
        </p:txBody>
      </p:sp>
    </p:spTree>
    <p:extLst>
      <p:ext uri="{BB962C8B-B14F-4D97-AF65-F5344CB8AC3E}">
        <p14:creationId xmlns:p14="http://schemas.microsoft.com/office/powerpoint/2010/main" val="18298978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3741"/>
            <a:ext cx="10515600" cy="5493222"/>
          </a:xfrm>
        </p:spPr>
        <p:txBody>
          <a:bodyPr/>
          <a:lstStyle/>
          <a:p>
            <a:r>
              <a:rPr lang="en-US" altLang="zh-CN" b="1" dirty="0" smtClean="0">
                <a:solidFill>
                  <a:srgbClr val="C00000"/>
                </a:solidFill>
              </a:rPr>
              <a:t>A Mineral </a:t>
            </a:r>
            <a:r>
              <a:rPr lang="en-US" altLang="zh-CN" b="1" dirty="0">
                <a:solidFill>
                  <a:srgbClr val="C00000"/>
                </a:solidFill>
              </a:rPr>
              <a:t>is a naturally </a:t>
            </a:r>
            <a:r>
              <a:rPr lang="en-US" altLang="zh-CN" b="1" dirty="0" smtClean="0">
                <a:solidFill>
                  <a:srgbClr val="C00000"/>
                </a:solidFill>
              </a:rPr>
              <a:t>occurring</a:t>
            </a:r>
          </a:p>
          <a:p>
            <a:r>
              <a:rPr lang="en-US" altLang="zh-CN" b="1" dirty="0" smtClean="0">
                <a:solidFill>
                  <a:schemeClr val="accent6">
                    <a:lumMod val="50000"/>
                  </a:schemeClr>
                </a:solidFill>
              </a:rPr>
              <a:t>solid substance </a:t>
            </a:r>
          </a:p>
          <a:p>
            <a:r>
              <a:rPr lang="en-US" altLang="zh-CN" b="1" dirty="0">
                <a:solidFill>
                  <a:srgbClr val="0070C0"/>
                </a:solidFill>
              </a:rPr>
              <a:t>W</a:t>
            </a:r>
            <a:r>
              <a:rPr lang="en-US" altLang="zh-CN" b="1" dirty="0" smtClean="0">
                <a:solidFill>
                  <a:srgbClr val="0070C0"/>
                </a:solidFill>
              </a:rPr>
              <a:t>ith </a:t>
            </a:r>
            <a:r>
              <a:rPr lang="en-US" altLang="zh-CN" b="1" dirty="0">
                <a:solidFill>
                  <a:srgbClr val="0070C0"/>
                </a:solidFill>
              </a:rPr>
              <a:t>a highly ordered atomic</a:t>
            </a:r>
            <a:br>
              <a:rPr lang="en-US" altLang="zh-CN" b="1" dirty="0">
                <a:solidFill>
                  <a:srgbClr val="0070C0"/>
                </a:solidFill>
              </a:rPr>
            </a:br>
            <a:r>
              <a:rPr lang="en-US" altLang="zh-CN" b="1" dirty="0">
                <a:solidFill>
                  <a:srgbClr val="0070C0"/>
                </a:solidFill>
              </a:rPr>
              <a:t>arrangement </a:t>
            </a:r>
            <a:endParaRPr lang="en-US" altLang="zh-CN" b="1" dirty="0" smtClean="0">
              <a:solidFill>
                <a:srgbClr val="0070C0"/>
              </a:solidFill>
            </a:endParaRPr>
          </a:p>
          <a:p>
            <a:r>
              <a:rPr lang="en-US" altLang="zh-CN" b="1" dirty="0">
                <a:solidFill>
                  <a:srgbClr val="7030A0"/>
                </a:solidFill>
              </a:rPr>
              <a:t>A</a:t>
            </a:r>
            <a:r>
              <a:rPr lang="en-US" altLang="zh-CN" b="1" dirty="0" smtClean="0">
                <a:solidFill>
                  <a:srgbClr val="7030A0"/>
                </a:solidFill>
              </a:rPr>
              <a:t> </a:t>
            </a:r>
            <a:r>
              <a:rPr lang="en-US" altLang="zh-CN" b="1" dirty="0">
                <a:solidFill>
                  <a:srgbClr val="7030A0"/>
                </a:solidFill>
              </a:rPr>
              <a:t>definite (but not</a:t>
            </a:r>
            <a:br>
              <a:rPr lang="en-US" altLang="zh-CN" b="1" dirty="0">
                <a:solidFill>
                  <a:srgbClr val="7030A0"/>
                </a:solidFill>
              </a:rPr>
            </a:br>
            <a:r>
              <a:rPr lang="en-US" altLang="zh-CN" b="1" dirty="0">
                <a:solidFill>
                  <a:srgbClr val="7030A0"/>
                </a:solidFill>
              </a:rPr>
              <a:t>necessarily fixed), homogeneous</a:t>
            </a:r>
            <a:br>
              <a:rPr lang="en-US" altLang="zh-CN" b="1" dirty="0">
                <a:solidFill>
                  <a:srgbClr val="7030A0"/>
                </a:solidFill>
              </a:rPr>
            </a:br>
            <a:r>
              <a:rPr lang="en-US" altLang="zh-CN" b="1" dirty="0">
                <a:solidFill>
                  <a:srgbClr val="7030A0"/>
                </a:solidFill>
              </a:rPr>
              <a:t>chemical composition. </a:t>
            </a:r>
            <a:endParaRPr lang="en-US" altLang="zh-CN" b="1" dirty="0" smtClean="0">
              <a:solidFill>
                <a:srgbClr val="7030A0"/>
              </a:solidFill>
            </a:endParaRPr>
          </a:p>
          <a:p>
            <a:r>
              <a:rPr lang="en-US" altLang="zh-CN" b="1" dirty="0" smtClean="0">
                <a:solidFill>
                  <a:srgbClr val="FFC000"/>
                </a:solidFill>
              </a:rPr>
              <a:t>Mineral are usually </a:t>
            </a:r>
            <a:r>
              <a:rPr lang="en-US" altLang="zh-CN" b="1" dirty="0">
                <a:solidFill>
                  <a:srgbClr val="FFC000"/>
                </a:solidFill>
              </a:rPr>
              <a:t>formed by inorganic process</a:t>
            </a:r>
            <a:r>
              <a:rPr lang="en-US" altLang="zh-CN" dirty="0" smtClean="0">
                <a:solidFill>
                  <a:srgbClr val="FFC000"/>
                </a:solidFill>
              </a:rPr>
              <a:t> </a:t>
            </a:r>
            <a:r>
              <a:rPr lang="en-US" altLang="zh-CN" dirty="0" smtClean="0"/>
              <a:t/>
            </a:r>
            <a:br>
              <a:rPr lang="en-US" altLang="zh-CN" dirty="0" smtClean="0"/>
            </a:br>
            <a:r>
              <a:rPr lang="en-US" altLang="zh-CN" dirty="0" smtClean="0"/>
              <a:t/>
            </a:r>
            <a:br>
              <a:rPr lang="en-US" altLang="zh-CN" dirty="0" smtClean="0"/>
            </a:br>
            <a:endParaRPr lang="zh-CN" altLang="en-US" dirty="0"/>
          </a:p>
        </p:txBody>
      </p:sp>
    </p:spTree>
    <p:extLst>
      <p:ext uri="{BB962C8B-B14F-4D97-AF65-F5344CB8AC3E}">
        <p14:creationId xmlns:p14="http://schemas.microsoft.com/office/powerpoint/2010/main" val="13143156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35307"/>
          </a:xfrm>
        </p:spPr>
        <p:txBody>
          <a:bodyPr>
            <a:normAutofit fontScale="90000"/>
          </a:bodyPr>
          <a:lstStyle/>
          <a:p>
            <a:r>
              <a:rPr lang="en-US" altLang="zh-CN" dirty="0" smtClean="0"/>
              <a:t/>
            </a:r>
            <a:br>
              <a:rPr lang="en-US" altLang="zh-CN" dirty="0" smtClean="0"/>
            </a:br>
            <a:r>
              <a:rPr lang="en-US" altLang="zh-CN" dirty="0" smtClean="0">
                <a:solidFill>
                  <a:srgbClr val="FF0000"/>
                </a:solidFill>
              </a:rPr>
              <a:t>Disciplines of Mineralogy</a:t>
            </a:r>
            <a:r>
              <a:rPr lang="en-US" altLang="zh-CN" dirty="0" smtClean="0"/>
              <a:t/>
            </a:r>
            <a:br>
              <a:rPr lang="en-US" altLang="zh-CN" dirty="0" smtClean="0"/>
            </a:br>
            <a:endParaRPr lang="zh-CN" altLang="en-US" dirty="0"/>
          </a:p>
        </p:txBody>
      </p:sp>
      <p:sp>
        <p:nvSpPr>
          <p:cNvPr id="3" name="Content Placeholder 2"/>
          <p:cNvSpPr>
            <a:spLocks noGrp="1"/>
          </p:cNvSpPr>
          <p:nvPr>
            <p:ph idx="1"/>
          </p:nvPr>
        </p:nvSpPr>
        <p:spPr/>
        <p:txBody>
          <a:bodyPr/>
          <a:lstStyle/>
          <a:p>
            <a:r>
              <a:rPr lang="en-US" altLang="zh-CN" dirty="0" smtClean="0">
                <a:solidFill>
                  <a:srgbClr val="C00000"/>
                </a:solidFill>
              </a:rPr>
              <a:t>Descriptive Mineralogy</a:t>
            </a:r>
          </a:p>
          <a:p>
            <a:r>
              <a:rPr lang="en-US" altLang="zh-CN" dirty="0" smtClean="0">
                <a:solidFill>
                  <a:srgbClr val="00B050"/>
                </a:solidFill>
              </a:rPr>
              <a:t>Crystallography</a:t>
            </a:r>
          </a:p>
          <a:p>
            <a:r>
              <a:rPr lang="en-US" altLang="zh-CN" dirty="0" smtClean="0">
                <a:solidFill>
                  <a:srgbClr val="0070C0"/>
                </a:solidFill>
              </a:rPr>
              <a:t>Crystal chemistry</a:t>
            </a:r>
          </a:p>
          <a:p>
            <a:r>
              <a:rPr lang="en-US" altLang="zh-CN" dirty="0" smtClean="0">
                <a:solidFill>
                  <a:srgbClr val="7030A0"/>
                </a:solidFill>
              </a:rPr>
              <a:t>Classification of minerals</a:t>
            </a:r>
          </a:p>
          <a:p>
            <a:r>
              <a:rPr lang="en-US" altLang="zh-CN" dirty="0" smtClean="0">
                <a:solidFill>
                  <a:srgbClr val="002060"/>
                </a:solidFill>
              </a:rPr>
              <a:t>Geological Occurrence of minerals</a:t>
            </a:r>
            <a:endParaRPr lang="zh-CN" altLang="en-US" dirty="0">
              <a:solidFill>
                <a:srgbClr val="002060"/>
              </a:solidFill>
            </a:endParaRPr>
          </a:p>
        </p:txBody>
      </p:sp>
    </p:spTree>
    <p:extLst>
      <p:ext uri="{BB962C8B-B14F-4D97-AF65-F5344CB8AC3E}">
        <p14:creationId xmlns:p14="http://schemas.microsoft.com/office/powerpoint/2010/main" val="29896842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solidFill>
                  <a:srgbClr val="FF0000"/>
                </a:solidFill>
              </a:rPr>
              <a:t>Mineral in our lives</a:t>
            </a:r>
            <a:r>
              <a:rPr lang="en-US" altLang="zh-CN" dirty="0" smtClean="0"/>
              <a:t/>
            </a:r>
            <a:br>
              <a:rPr lang="en-US" altLang="zh-CN" dirty="0" smtClean="0"/>
            </a:br>
            <a:endParaRPr lang="zh-CN" altLang="en-US" dirty="0"/>
          </a:p>
        </p:txBody>
      </p:sp>
      <p:sp>
        <p:nvSpPr>
          <p:cNvPr id="3" name="Content Placeholder 2"/>
          <p:cNvSpPr>
            <a:spLocks noGrp="1"/>
          </p:cNvSpPr>
          <p:nvPr>
            <p:ph idx="1"/>
          </p:nvPr>
        </p:nvSpPr>
        <p:spPr>
          <a:xfrm>
            <a:off x="838200" y="1825624"/>
            <a:ext cx="10515600" cy="4731695"/>
          </a:xfrm>
        </p:spPr>
        <p:txBody>
          <a:bodyPr>
            <a:normAutofit/>
          </a:bodyPr>
          <a:lstStyle/>
          <a:p>
            <a:r>
              <a:rPr lang="en-US" altLang="zh-CN" dirty="0" smtClean="0">
                <a:solidFill>
                  <a:srgbClr val="C00000"/>
                </a:solidFill>
              </a:rPr>
              <a:t>Arsenic – Pesticide</a:t>
            </a:r>
          </a:p>
          <a:p>
            <a:r>
              <a:rPr lang="en-US" altLang="zh-CN" dirty="0" smtClean="0">
                <a:solidFill>
                  <a:srgbClr val="92D050"/>
                </a:solidFill>
              </a:rPr>
              <a:t>Chalcocite – Electrical application</a:t>
            </a:r>
          </a:p>
          <a:p>
            <a:r>
              <a:rPr lang="en-US" altLang="zh-CN" dirty="0" smtClean="0">
                <a:solidFill>
                  <a:srgbClr val="00B0F0"/>
                </a:solidFill>
              </a:rPr>
              <a:t>Cinnabar – Drug of immortality</a:t>
            </a:r>
          </a:p>
          <a:p>
            <a:r>
              <a:rPr lang="en-US" altLang="zh-CN" dirty="0" smtClean="0">
                <a:solidFill>
                  <a:srgbClr val="FFC000"/>
                </a:solidFill>
              </a:rPr>
              <a:t>Uranium – Nuclear weapon</a:t>
            </a:r>
          </a:p>
          <a:p>
            <a:r>
              <a:rPr lang="en-US" altLang="zh-CN" dirty="0" smtClean="0">
                <a:solidFill>
                  <a:srgbClr val="0070C0"/>
                </a:solidFill>
              </a:rPr>
              <a:t>Diamond, Queen Mother’s Crown</a:t>
            </a:r>
            <a:r>
              <a:rPr lang="en-US" altLang="zh-CN" dirty="0">
                <a:solidFill>
                  <a:srgbClr val="7030A0"/>
                </a:solidFill>
              </a:rPr>
              <a:t>,</a:t>
            </a:r>
            <a:endParaRPr lang="en-US" altLang="zh-CN" dirty="0" smtClean="0">
              <a:solidFill>
                <a:srgbClr val="7030A0"/>
              </a:solidFill>
            </a:endParaRPr>
          </a:p>
          <a:p>
            <a:r>
              <a:rPr lang="en-US" altLang="zh-CN" dirty="0" smtClean="0">
                <a:solidFill>
                  <a:srgbClr val="C00000"/>
                </a:solidFill>
              </a:rPr>
              <a:t>Egyptian Gold</a:t>
            </a:r>
          </a:p>
          <a:p>
            <a:r>
              <a:rPr lang="en-US" altLang="zh-CN" dirty="0" smtClean="0">
                <a:solidFill>
                  <a:srgbClr val="C00000"/>
                </a:solidFill>
              </a:rPr>
              <a:t>Halite- refined salt</a:t>
            </a:r>
          </a:p>
          <a:p>
            <a:r>
              <a:rPr lang="en-US" altLang="zh-CN" dirty="0" smtClean="0">
                <a:solidFill>
                  <a:srgbClr val="C00000"/>
                </a:solidFill>
              </a:rPr>
              <a:t>Calcite-Gypsum</a:t>
            </a:r>
          </a:p>
          <a:p>
            <a:r>
              <a:rPr lang="en-US" altLang="zh-CN" dirty="0" smtClean="0">
                <a:solidFill>
                  <a:srgbClr val="C00000"/>
                </a:solidFill>
              </a:rPr>
              <a:t>And so on……</a:t>
            </a:r>
            <a:endParaRPr lang="zh-CN" altLang="en-US" dirty="0">
              <a:solidFill>
                <a:srgbClr val="C00000"/>
              </a:solidFill>
            </a:endParaRPr>
          </a:p>
        </p:txBody>
      </p:sp>
    </p:spTree>
    <p:extLst>
      <p:ext uri="{BB962C8B-B14F-4D97-AF65-F5344CB8AC3E}">
        <p14:creationId xmlns:p14="http://schemas.microsoft.com/office/powerpoint/2010/main" val="24322492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44690"/>
          </a:xfrm>
        </p:spPr>
        <p:txBody>
          <a:bodyPr>
            <a:normAutofit fontScale="90000"/>
          </a:bodyPr>
          <a:lstStyle/>
          <a:p>
            <a:r>
              <a:rPr lang="en-US" altLang="zh-CN" dirty="0" smtClean="0"/>
              <a:t/>
            </a:r>
            <a:br>
              <a:rPr lang="en-US" altLang="zh-CN" dirty="0" smtClean="0"/>
            </a:br>
            <a:r>
              <a:rPr lang="en-US" altLang="zh-CN" dirty="0" smtClean="0">
                <a:solidFill>
                  <a:srgbClr val="FF0000"/>
                </a:solidFill>
              </a:rPr>
              <a:t>Naming of minerals</a:t>
            </a:r>
            <a:r>
              <a:rPr lang="en-US" altLang="zh-CN" dirty="0" smtClean="0"/>
              <a:t/>
            </a:r>
            <a:br>
              <a:rPr lang="en-US" altLang="zh-CN" dirty="0" smtClean="0"/>
            </a:br>
            <a:endParaRPr lang="zh-CN" altLang="en-US" dirty="0"/>
          </a:p>
        </p:txBody>
      </p:sp>
      <p:sp>
        <p:nvSpPr>
          <p:cNvPr id="3" name="Content Placeholder 2"/>
          <p:cNvSpPr>
            <a:spLocks noGrp="1"/>
          </p:cNvSpPr>
          <p:nvPr>
            <p:ph idx="1"/>
          </p:nvPr>
        </p:nvSpPr>
        <p:spPr>
          <a:xfrm>
            <a:off x="838200" y="1639330"/>
            <a:ext cx="10515600" cy="4827373"/>
          </a:xfrm>
        </p:spPr>
        <p:txBody>
          <a:bodyPr>
            <a:normAutofit fontScale="85000" lnSpcReduction="20000"/>
          </a:bodyPr>
          <a:lstStyle/>
          <a:p>
            <a:r>
              <a:rPr lang="en-US" altLang="zh-CN" dirty="0" smtClean="0">
                <a:solidFill>
                  <a:srgbClr val="C00000"/>
                </a:solidFill>
              </a:rPr>
              <a:t>Physical properties</a:t>
            </a:r>
          </a:p>
          <a:p>
            <a:r>
              <a:rPr lang="en-US" altLang="zh-CN" dirty="0" smtClean="0">
                <a:solidFill>
                  <a:srgbClr val="92D050"/>
                </a:solidFill>
              </a:rPr>
              <a:t>Chemical properties</a:t>
            </a:r>
          </a:p>
          <a:p>
            <a:r>
              <a:rPr lang="en-US" altLang="zh-CN" dirty="0">
                <a:solidFill>
                  <a:srgbClr val="00B0F0"/>
                </a:solidFill>
              </a:rPr>
              <a:t>N</a:t>
            </a:r>
            <a:r>
              <a:rPr lang="en-US" altLang="zh-CN" dirty="0" smtClean="0">
                <a:solidFill>
                  <a:srgbClr val="00B0F0"/>
                </a:solidFill>
              </a:rPr>
              <a:t>ame after a locality</a:t>
            </a:r>
          </a:p>
          <a:p>
            <a:r>
              <a:rPr lang="en-US" altLang="zh-CN" dirty="0">
                <a:solidFill>
                  <a:srgbClr val="002060"/>
                </a:solidFill>
              </a:rPr>
              <a:t>A</a:t>
            </a:r>
            <a:r>
              <a:rPr lang="en-US" altLang="zh-CN" dirty="0" smtClean="0">
                <a:solidFill>
                  <a:srgbClr val="002060"/>
                </a:solidFill>
              </a:rPr>
              <a:t> public figure</a:t>
            </a:r>
          </a:p>
          <a:p>
            <a:r>
              <a:rPr lang="en-US" altLang="zh-CN" dirty="0">
                <a:solidFill>
                  <a:srgbClr val="7030A0"/>
                </a:solidFill>
              </a:rPr>
              <a:t>A</a:t>
            </a:r>
            <a:r>
              <a:rPr lang="en-US" altLang="zh-CN" dirty="0" smtClean="0">
                <a:solidFill>
                  <a:srgbClr val="7030A0"/>
                </a:solidFill>
              </a:rPr>
              <a:t> mineralogist, (by the person who first discover)</a:t>
            </a:r>
          </a:p>
          <a:p>
            <a:r>
              <a:rPr lang="en-US" altLang="zh-CN" dirty="0" smtClean="0">
                <a:solidFill>
                  <a:srgbClr val="FF0000"/>
                </a:solidFill>
              </a:rPr>
              <a:t>For Examples</a:t>
            </a:r>
          </a:p>
          <a:p>
            <a:r>
              <a:rPr lang="en-US" altLang="zh-CN" dirty="0" smtClean="0">
                <a:solidFill>
                  <a:srgbClr val="C00000"/>
                </a:solidFill>
              </a:rPr>
              <a:t>Albite </a:t>
            </a:r>
            <a:r>
              <a:rPr lang="en-US" altLang="zh-CN" dirty="0" err="1" smtClean="0">
                <a:solidFill>
                  <a:srgbClr val="C00000"/>
                </a:solidFill>
              </a:rPr>
              <a:t>latin</a:t>
            </a:r>
            <a:r>
              <a:rPr lang="en-US" altLang="zh-CN" dirty="0" smtClean="0">
                <a:solidFill>
                  <a:srgbClr val="C00000"/>
                </a:solidFill>
              </a:rPr>
              <a:t> </a:t>
            </a:r>
            <a:r>
              <a:rPr lang="en-US" altLang="zh-CN" dirty="0" err="1" smtClean="0">
                <a:solidFill>
                  <a:srgbClr val="C00000"/>
                </a:solidFill>
              </a:rPr>
              <a:t>albus</a:t>
            </a:r>
            <a:r>
              <a:rPr lang="en-US" altLang="zh-CN" dirty="0" smtClean="0">
                <a:solidFill>
                  <a:srgbClr val="C00000"/>
                </a:solidFill>
              </a:rPr>
              <a:t> (white) base on </a:t>
            </a:r>
            <a:r>
              <a:rPr lang="en-US" altLang="zh-CN" dirty="0" err="1" smtClean="0">
                <a:solidFill>
                  <a:srgbClr val="C00000"/>
                </a:solidFill>
              </a:rPr>
              <a:t>colour</a:t>
            </a:r>
            <a:endParaRPr lang="en-US" altLang="zh-CN" dirty="0" smtClean="0">
              <a:solidFill>
                <a:srgbClr val="C00000"/>
              </a:solidFill>
            </a:endParaRPr>
          </a:p>
          <a:p>
            <a:r>
              <a:rPr lang="en-US" altLang="zh-CN" dirty="0" err="1" smtClean="0">
                <a:solidFill>
                  <a:srgbClr val="00B050"/>
                </a:solidFill>
              </a:rPr>
              <a:t>Rhodocrosite</a:t>
            </a:r>
            <a:r>
              <a:rPr lang="en-US" altLang="zh-CN" dirty="0" smtClean="0">
                <a:solidFill>
                  <a:srgbClr val="00B050"/>
                </a:solidFill>
              </a:rPr>
              <a:t> – </a:t>
            </a:r>
            <a:r>
              <a:rPr lang="en-US" altLang="zh-CN" dirty="0" err="1" smtClean="0">
                <a:solidFill>
                  <a:srgbClr val="00B050"/>
                </a:solidFill>
              </a:rPr>
              <a:t>Rhudon</a:t>
            </a:r>
            <a:r>
              <a:rPr lang="en-US" altLang="zh-CN" dirty="0" smtClean="0">
                <a:solidFill>
                  <a:srgbClr val="00B050"/>
                </a:solidFill>
              </a:rPr>
              <a:t> (rose)</a:t>
            </a:r>
          </a:p>
          <a:p>
            <a:r>
              <a:rPr lang="en-US" altLang="zh-CN" dirty="0" smtClean="0">
                <a:solidFill>
                  <a:srgbClr val="0070C0"/>
                </a:solidFill>
              </a:rPr>
              <a:t>Chromite – chrome</a:t>
            </a:r>
          </a:p>
          <a:p>
            <a:r>
              <a:rPr lang="en-US" altLang="zh-CN" dirty="0" smtClean="0">
                <a:solidFill>
                  <a:srgbClr val="002060"/>
                </a:solidFill>
              </a:rPr>
              <a:t>Pyrite – pyros (fire)</a:t>
            </a:r>
          </a:p>
          <a:p>
            <a:r>
              <a:rPr lang="en-US" altLang="zh-CN" dirty="0" smtClean="0">
                <a:solidFill>
                  <a:srgbClr val="7030A0"/>
                </a:solidFill>
              </a:rPr>
              <a:t>Franklinite – Franklin</a:t>
            </a:r>
          </a:p>
          <a:p>
            <a:r>
              <a:rPr lang="en-US" altLang="zh-CN" dirty="0" err="1" smtClean="0">
                <a:solidFill>
                  <a:srgbClr val="0070C0"/>
                </a:solidFill>
              </a:rPr>
              <a:t>Silimanite</a:t>
            </a:r>
            <a:r>
              <a:rPr lang="en-US" altLang="zh-CN" dirty="0" smtClean="0">
                <a:solidFill>
                  <a:srgbClr val="0070C0"/>
                </a:solidFill>
              </a:rPr>
              <a:t> – Prof Benyamin </a:t>
            </a:r>
            <a:r>
              <a:rPr lang="en-US" altLang="zh-CN" dirty="0" err="1" smtClean="0">
                <a:solidFill>
                  <a:srgbClr val="0070C0"/>
                </a:solidFill>
              </a:rPr>
              <a:t>Siliman</a:t>
            </a:r>
            <a:r>
              <a:rPr lang="en-US" altLang="zh-CN" dirty="0" smtClean="0">
                <a:solidFill>
                  <a:srgbClr val="0070C0"/>
                </a:solidFill>
              </a:rPr>
              <a:t> (Yale)</a:t>
            </a:r>
            <a:endParaRPr lang="zh-CN" altLang="en-US" dirty="0">
              <a:solidFill>
                <a:srgbClr val="0070C0"/>
              </a:solidFill>
            </a:endParaRPr>
          </a:p>
        </p:txBody>
      </p:sp>
    </p:spTree>
    <p:extLst>
      <p:ext uri="{BB962C8B-B14F-4D97-AF65-F5344CB8AC3E}">
        <p14:creationId xmlns:p14="http://schemas.microsoft.com/office/powerpoint/2010/main" val="42565457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25924"/>
          </a:xfrm>
        </p:spPr>
        <p:txBody>
          <a:bodyPr>
            <a:normAutofit fontScale="90000"/>
          </a:bodyPr>
          <a:lstStyle/>
          <a:p>
            <a:r>
              <a:rPr lang="en-US" altLang="zh-CN" dirty="0">
                <a:solidFill>
                  <a:srgbClr val="FF0000"/>
                </a:solidFill>
              </a:rPr>
              <a:t>Mineralogy as important to other fields</a:t>
            </a:r>
            <a:r>
              <a:rPr lang="en-US" altLang="zh-CN" dirty="0" smtClean="0">
                <a:solidFill>
                  <a:srgbClr val="FF0000"/>
                </a:solidFill>
              </a:rPr>
              <a:t> </a:t>
            </a:r>
            <a:r>
              <a:rPr lang="en-US" altLang="zh-CN" dirty="0" smtClean="0"/>
              <a:t/>
            </a:r>
            <a:br>
              <a:rPr lang="en-US" altLang="zh-CN" dirty="0" smtClean="0"/>
            </a:br>
            <a:endParaRPr lang="zh-CN" altLang="en-US" dirty="0"/>
          </a:p>
        </p:txBody>
      </p:sp>
      <p:sp>
        <p:nvSpPr>
          <p:cNvPr id="3" name="Content Placeholder 2"/>
          <p:cNvSpPr>
            <a:spLocks noGrp="1"/>
          </p:cNvSpPr>
          <p:nvPr>
            <p:ph idx="1"/>
          </p:nvPr>
        </p:nvSpPr>
        <p:spPr/>
        <p:txBody>
          <a:bodyPr>
            <a:normAutofit fontScale="85000" lnSpcReduction="20000"/>
          </a:bodyPr>
          <a:lstStyle/>
          <a:p>
            <a:r>
              <a:rPr lang="en-US" altLang="zh-CN" dirty="0" smtClean="0">
                <a:solidFill>
                  <a:srgbClr val="C00000"/>
                </a:solidFill>
              </a:rPr>
              <a:t>Petrology</a:t>
            </a:r>
          </a:p>
          <a:p>
            <a:r>
              <a:rPr lang="en-US" altLang="zh-CN" dirty="0" smtClean="0">
                <a:solidFill>
                  <a:srgbClr val="92D050"/>
                </a:solidFill>
              </a:rPr>
              <a:t>Geochemistry</a:t>
            </a:r>
          </a:p>
          <a:p>
            <a:r>
              <a:rPr lang="en-US" altLang="zh-CN" dirty="0" smtClean="0">
                <a:solidFill>
                  <a:srgbClr val="00B050"/>
                </a:solidFill>
              </a:rPr>
              <a:t>Meteoritic and Planetary studies </a:t>
            </a:r>
          </a:p>
          <a:p>
            <a:r>
              <a:rPr lang="en-US" altLang="zh-CN" dirty="0" smtClean="0">
                <a:solidFill>
                  <a:srgbClr val="00B0F0"/>
                </a:solidFill>
              </a:rPr>
              <a:t>Economic Geology</a:t>
            </a:r>
          </a:p>
          <a:p>
            <a:r>
              <a:rPr lang="en-US" altLang="zh-CN" dirty="0" smtClean="0">
                <a:solidFill>
                  <a:srgbClr val="002060"/>
                </a:solidFill>
              </a:rPr>
              <a:t>Engineering </a:t>
            </a:r>
          </a:p>
          <a:p>
            <a:r>
              <a:rPr lang="en-US" altLang="zh-CN" dirty="0" smtClean="0">
                <a:solidFill>
                  <a:srgbClr val="7030A0"/>
                </a:solidFill>
              </a:rPr>
              <a:t>Biology</a:t>
            </a:r>
          </a:p>
          <a:p>
            <a:r>
              <a:rPr lang="en-US" altLang="zh-CN" dirty="0" smtClean="0">
                <a:solidFill>
                  <a:srgbClr val="FF0000"/>
                </a:solidFill>
              </a:rPr>
              <a:t>Forensic Geology</a:t>
            </a:r>
          </a:p>
          <a:p>
            <a:r>
              <a:rPr lang="en-US" altLang="zh-CN" dirty="0" smtClean="0">
                <a:solidFill>
                  <a:srgbClr val="0070C0"/>
                </a:solidFill>
              </a:rPr>
              <a:t>Geophysics</a:t>
            </a:r>
          </a:p>
          <a:p>
            <a:r>
              <a:rPr lang="en-US" altLang="zh-CN" dirty="0" smtClean="0">
                <a:solidFill>
                  <a:srgbClr val="002060"/>
                </a:solidFill>
              </a:rPr>
              <a:t>Inorganic Chemistry</a:t>
            </a:r>
          </a:p>
          <a:p>
            <a:r>
              <a:rPr lang="en-US" altLang="zh-CN" dirty="0" smtClean="0">
                <a:solidFill>
                  <a:srgbClr val="FFC000"/>
                </a:solidFill>
              </a:rPr>
              <a:t>Paleontology</a:t>
            </a:r>
          </a:p>
          <a:p>
            <a:r>
              <a:rPr lang="en-US" altLang="zh-CN" dirty="0" smtClean="0">
                <a:solidFill>
                  <a:srgbClr val="00B050"/>
                </a:solidFill>
              </a:rPr>
              <a:t>Structural Geology and Tectonics</a:t>
            </a:r>
            <a:endParaRPr lang="zh-CN" altLang="en-US" dirty="0">
              <a:solidFill>
                <a:srgbClr val="00B050"/>
              </a:solidFill>
            </a:endParaRPr>
          </a:p>
        </p:txBody>
      </p:sp>
    </p:spTree>
    <p:extLst>
      <p:ext uri="{BB962C8B-B14F-4D97-AF65-F5344CB8AC3E}">
        <p14:creationId xmlns:p14="http://schemas.microsoft.com/office/powerpoint/2010/main" val="5847228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solidFill>
                  <a:srgbClr val="FF0000"/>
                </a:solidFill>
              </a:rPr>
              <a:t>History of Mineralogy</a:t>
            </a:r>
            <a:endParaRPr lang="zh-CN" alt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altLang="zh-CN" dirty="0" smtClean="0">
                <a:solidFill>
                  <a:srgbClr val="C00000"/>
                </a:solidFill>
              </a:rPr>
              <a:t>The modern study of mineralogy was founded on the principles of crystallography (the origins of geometric crystallography, itself, can be traced back to the mineralogy practiced in the eighteenth and nineteenth centuries) and to the microscopic study of rock sections with the invention of the microscope in the 17th century.</a:t>
            </a:r>
          </a:p>
          <a:p>
            <a:r>
              <a:rPr lang="en-US" altLang="zh-CN" dirty="0" smtClean="0"/>
              <a:t> </a:t>
            </a:r>
            <a:r>
              <a:rPr lang="en-US" altLang="zh-CN" dirty="0" smtClean="0">
                <a:solidFill>
                  <a:srgbClr val="00B0F0"/>
                </a:solidFill>
              </a:rPr>
              <a:t>James D. Dana published his first edition of A System of Mineralogy in 1837, and in a later edition introduced a chemical classification that is still the standard. </a:t>
            </a:r>
          </a:p>
          <a:p>
            <a:r>
              <a:rPr lang="en-US" altLang="zh-CN" dirty="0" smtClean="0">
                <a:solidFill>
                  <a:srgbClr val="00B050"/>
                </a:solidFill>
              </a:rPr>
              <a:t>X-ray diffraction was demonstrated by Max von Laue in 1912, and developed into a tool for analyzing the crystal structure of minerals by the father/son team of William Henry Bragg and William Lawrence Bragg</a:t>
            </a:r>
          </a:p>
          <a:p>
            <a:r>
              <a:rPr lang="en-US" altLang="zh-CN" dirty="0" smtClean="0">
                <a:solidFill>
                  <a:srgbClr val="7030A0"/>
                </a:solidFill>
              </a:rPr>
              <a:t>More recently, driven by advances in experimental technique (such as neutron diffraction) and available computational power</a:t>
            </a:r>
            <a:endParaRPr lang="zh-CN" altLang="en-US" dirty="0">
              <a:solidFill>
                <a:srgbClr val="7030A0"/>
              </a:solidFill>
            </a:endParaRPr>
          </a:p>
        </p:txBody>
      </p:sp>
    </p:spTree>
    <p:extLst>
      <p:ext uri="{BB962C8B-B14F-4D97-AF65-F5344CB8AC3E}">
        <p14:creationId xmlns:p14="http://schemas.microsoft.com/office/powerpoint/2010/main" val="30803156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388</TotalTime>
  <Words>326</Words>
  <Application>Microsoft Office PowerPoint</Application>
  <PresentationFormat>Widescreen</PresentationFormat>
  <Paragraphs>58</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宋体</vt:lpstr>
      <vt:lpstr>Arial</vt:lpstr>
      <vt:lpstr>Calibri</vt:lpstr>
      <vt:lpstr>Calibri Light</vt:lpstr>
      <vt:lpstr>Office Theme</vt:lpstr>
      <vt:lpstr>Introduction to Mineralogy</vt:lpstr>
      <vt:lpstr>Introduction of Mineral</vt:lpstr>
      <vt:lpstr>PowerPoint Presentation</vt:lpstr>
      <vt:lpstr>PowerPoint Presentation</vt:lpstr>
      <vt:lpstr> Disciplines of Mineralogy </vt:lpstr>
      <vt:lpstr>Mineral in our lives </vt:lpstr>
      <vt:lpstr> Naming of minerals </vt:lpstr>
      <vt:lpstr>Mineralogy as important to other fields  </vt:lpstr>
      <vt:lpstr>History of Mineralogy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Mineralogy</dc:title>
  <dc:creator>Shamim Akhtar Dr</dc:creator>
  <cp:lastModifiedBy>Shamim Akhtar Dr</cp:lastModifiedBy>
  <cp:revision>18</cp:revision>
  <dcterms:created xsi:type="dcterms:W3CDTF">2020-10-11T04:47:11Z</dcterms:created>
  <dcterms:modified xsi:type="dcterms:W3CDTF">2020-10-21T07:34:16Z</dcterms:modified>
</cp:coreProperties>
</file>